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doc" ContentType="application/msword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notesMasterIdLst>
    <p:notesMasterId r:id="rId81"/>
  </p:notesMasterIdLst>
  <p:sldIdLst>
    <p:sldId id="256" r:id="rId2"/>
    <p:sldId id="330" r:id="rId3"/>
    <p:sldId id="331" r:id="rId4"/>
    <p:sldId id="333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334" r:id="rId18"/>
    <p:sldId id="270" r:id="rId19"/>
    <p:sldId id="335" r:id="rId20"/>
    <p:sldId id="271" r:id="rId21"/>
    <p:sldId id="272" r:id="rId22"/>
    <p:sldId id="273" r:id="rId23"/>
    <p:sldId id="274" r:id="rId24"/>
    <p:sldId id="275" r:id="rId25"/>
    <p:sldId id="276" r:id="rId26"/>
    <p:sldId id="337" r:id="rId27"/>
    <p:sldId id="338" r:id="rId28"/>
    <p:sldId id="278" r:id="rId29"/>
    <p:sldId id="339" r:id="rId30"/>
    <p:sldId id="279" r:id="rId31"/>
    <p:sldId id="280" r:id="rId32"/>
    <p:sldId id="281" r:id="rId33"/>
    <p:sldId id="282" r:id="rId34"/>
    <p:sldId id="283" r:id="rId35"/>
    <p:sldId id="284" r:id="rId36"/>
    <p:sldId id="285" r:id="rId37"/>
    <p:sldId id="286" r:id="rId38"/>
    <p:sldId id="287" r:id="rId39"/>
    <p:sldId id="288" r:id="rId40"/>
    <p:sldId id="289" r:id="rId41"/>
    <p:sldId id="290" r:id="rId42"/>
    <p:sldId id="291" r:id="rId43"/>
    <p:sldId id="292" r:id="rId44"/>
    <p:sldId id="293" r:id="rId45"/>
    <p:sldId id="294" r:id="rId46"/>
    <p:sldId id="295" r:id="rId47"/>
    <p:sldId id="296" r:id="rId48"/>
    <p:sldId id="297" r:id="rId49"/>
    <p:sldId id="298" r:id="rId50"/>
    <p:sldId id="299" r:id="rId51"/>
    <p:sldId id="300" r:id="rId52"/>
    <p:sldId id="301" r:id="rId53"/>
    <p:sldId id="302" r:id="rId54"/>
    <p:sldId id="303" r:id="rId55"/>
    <p:sldId id="304" r:id="rId56"/>
    <p:sldId id="305" r:id="rId57"/>
    <p:sldId id="306" r:id="rId58"/>
    <p:sldId id="307" r:id="rId59"/>
    <p:sldId id="308" r:id="rId60"/>
    <p:sldId id="309" r:id="rId61"/>
    <p:sldId id="310" r:id="rId62"/>
    <p:sldId id="311" r:id="rId63"/>
    <p:sldId id="312" r:id="rId64"/>
    <p:sldId id="313" r:id="rId65"/>
    <p:sldId id="314" r:id="rId66"/>
    <p:sldId id="315" r:id="rId67"/>
    <p:sldId id="316" r:id="rId68"/>
    <p:sldId id="317" r:id="rId69"/>
    <p:sldId id="318" r:id="rId70"/>
    <p:sldId id="319" r:id="rId71"/>
    <p:sldId id="320" r:id="rId72"/>
    <p:sldId id="321" r:id="rId73"/>
    <p:sldId id="322" r:id="rId74"/>
    <p:sldId id="323" r:id="rId75"/>
    <p:sldId id="324" r:id="rId76"/>
    <p:sldId id="325" r:id="rId77"/>
    <p:sldId id="326" r:id="rId78"/>
    <p:sldId id="328" r:id="rId79"/>
    <p:sldId id="329" r:id="rId80"/>
  </p:sldIdLst>
  <p:sldSz cx="9144000" cy="6858000" type="screen4x3"/>
  <p:notesSz cx="6858000" cy="9144000"/>
  <p:defaultTextStyle>
    <a:defPPr>
      <a:defRPr lang="sr-Latn-C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Garamond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Garamond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Garamond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Garamond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Garamond" pitchFamily="18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Garamond" pitchFamily="18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Garamond" pitchFamily="18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Garamond" pitchFamily="18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Garamond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CC00"/>
    <a:srgbClr val="FF0066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theme" Target="theme/theme1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5" Type="http://schemas.openxmlformats.org/officeDocument/2006/relationships/slide" Target="slides/slide4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61" Type="http://schemas.openxmlformats.org/officeDocument/2006/relationships/slide" Target="slides/slide60.xml"/><Relationship Id="rId82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4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sr-Latn-CS"/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sr-Latn-CS"/>
          </a:p>
        </p:txBody>
      </p:sp>
      <p:sp>
        <p:nvSpPr>
          <p:cNvPr id="8397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1024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sr-Latn-CS" noProof="0" smtClean="0"/>
              <a:t>Click to edit Master text styles</a:t>
            </a:r>
          </a:p>
          <a:p>
            <a:pPr lvl="1"/>
            <a:r>
              <a:rPr lang="sr-Latn-CS" noProof="0" smtClean="0"/>
              <a:t>Second level</a:t>
            </a:r>
          </a:p>
          <a:p>
            <a:pPr lvl="2"/>
            <a:r>
              <a:rPr lang="sr-Latn-CS" noProof="0" smtClean="0"/>
              <a:t>Third level</a:t>
            </a:r>
          </a:p>
          <a:p>
            <a:pPr lvl="3"/>
            <a:r>
              <a:rPr lang="sr-Latn-CS" noProof="0" smtClean="0"/>
              <a:t>Fourth level</a:t>
            </a:r>
          </a:p>
          <a:p>
            <a:pPr lvl="4"/>
            <a:r>
              <a:rPr lang="sr-Latn-CS" noProof="0" smtClean="0"/>
              <a:t>Fifth level</a:t>
            </a:r>
          </a:p>
        </p:txBody>
      </p:sp>
      <p:sp>
        <p:nvSpPr>
          <p:cNvPr id="1024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sr-Latn-CS"/>
          </a:p>
        </p:txBody>
      </p:sp>
      <p:sp>
        <p:nvSpPr>
          <p:cNvPr id="1024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EA97E808-7268-4B21-B12D-A7BD5D374917}" type="slidenum">
              <a:rPr lang="sr-Latn-CS"/>
              <a:pPr>
                <a:defRPr/>
              </a:pPr>
              <a:t>‹#›</a:t>
            </a:fld>
            <a:endParaRPr lang="sr-Latn-CS"/>
          </a:p>
        </p:txBody>
      </p:sp>
    </p:spTree>
    <p:extLst>
      <p:ext uri="{BB962C8B-B14F-4D97-AF65-F5344CB8AC3E}">
        <p14:creationId xmlns:p14="http://schemas.microsoft.com/office/powerpoint/2010/main" val="295009983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F45DABF8-4726-4F2E-B88E-D02C096646C0}" type="slidenum">
              <a:rPr lang="sr-Latn-CS" smtClean="0"/>
              <a:pPr/>
              <a:t>5</a:t>
            </a:fld>
            <a:endParaRPr lang="sr-Latn-CS" smtClean="0"/>
          </a:p>
        </p:txBody>
      </p:sp>
      <p:sp>
        <p:nvSpPr>
          <p:cNvPr id="849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499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88126452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A9086989-BEF8-49A2-8E97-64279BB78CB0}" type="slidenum">
              <a:rPr lang="sr-Latn-CS" smtClean="0"/>
              <a:pPr/>
              <a:t>14</a:t>
            </a:fld>
            <a:endParaRPr lang="sr-Latn-CS" smtClean="0"/>
          </a:p>
        </p:txBody>
      </p:sp>
      <p:sp>
        <p:nvSpPr>
          <p:cNvPr id="942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421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11993296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54C112AD-F79B-41C6-BA75-CB64655D8091}" type="slidenum">
              <a:rPr lang="sr-Latn-CS" smtClean="0"/>
              <a:pPr/>
              <a:t>15</a:t>
            </a:fld>
            <a:endParaRPr lang="sr-Latn-CS" smtClean="0"/>
          </a:p>
        </p:txBody>
      </p:sp>
      <p:sp>
        <p:nvSpPr>
          <p:cNvPr id="952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523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08504801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4E641638-8220-43DB-ACFD-80560744659E}" type="slidenum">
              <a:rPr lang="sr-Latn-CS" smtClean="0"/>
              <a:pPr/>
              <a:t>16</a:t>
            </a:fld>
            <a:endParaRPr lang="sr-Latn-CS" smtClean="0"/>
          </a:p>
        </p:txBody>
      </p:sp>
      <p:sp>
        <p:nvSpPr>
          <p:cNvPr id="962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6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1602779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E3D69D97-9DF5-4FA7-B56C-3484DC02E522}" type="slidenum">
              <a:rPr lang="sr-Latn-CS" smtClean="0"/>
              <a:pPr/>
              <a:t>18</a:t>
            </a:fld>
            <a:endParaRPr lang="sr-Latn-CS" smtClean="0"/>
          </a:p>
        </p:txBody>
      </p:sp>
      <p:sp>
        <p:nvSpPr>
          <p:cNvPr id="972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728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60448330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310A59B8-FE70-46B0-8BD9-CAB8F59A8673}" type="slidenum">
              <a:rPr lang="sr-Latn-CS" smtClean="0"/>
              <a:pPr/>
              <a:t>20</a:t>
            </a:fld>
            <a:endParaRPr lang="sr-Latn-CS" smtClean="0"/>
          </a:p>
        </p:txBody>
      </p:sp>
      <p:sp>
        <p:nvSpPr>
          <p:cNvPr id="983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830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44980933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9B6A09C2-FB77-4704-A614-DDE0A96E2D3E}" type="slidenum">
              <a:rPr lang="sr-Latn-CS" smtClean="0"/>
              <a:pPr/>
              <a:t>21</a:t>
            </a:fld>
            <a:endParaRPr lang="sr-Latn-CS" smtClean="0"/>
          </a:p>
        </p:txBody>
      </p:sp>
      <p:sp>
        <p:nvSpPr>
          <p:cNvPr id="993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933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59213359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11475523-A880-425F-8940-05DDA9CDB216}" type="slidenum">
              <a:rPr lang="sr-Latn-CS" smtClean="0"/>
              <a:pPr/>
              <a:t>22</a:t>
            </a:fld>
            <a:endParaRPr lang="sr-Latn-CS" smtClean="0"/>
          </a:p>
        </p:txBody>
      </p:sp>
      <p:sp>
        <p:nvSpPr>
          <p:cNvPr id="1003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035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40243152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91276289-3B0A-452A-9E8E-AD43CBA61705}" type="slidenum">
              <a:rPr lang="sr-Latn-CS" smtClean="0"/>
              <a:pPr/>
              <a:t>23</a:t>
            </a:fld>
            <a:endParaRPr lang="sr-Latn-CS" smtClean="0"/>
          </a:p>
        </p:txBody>
      </p:sp>
      <p:sp>
        <p:nvSpPr>
          <p:cNvPr id="1013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138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67243281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D2A688A1-9F50-4761-82FE-1AD858101B57}" type="slidenum">
              <a:rPr lang="sr-Latn-CS" smtClean="0"/>
              <a:pPr/>
              <a:t>24</a:t>
            </a:fld>
            <a:endParaRPr lang="sr-Latn-CS" smtClean="0"/>
          </a:p>
        </p:txBody>
      </p:sp>
      <p:sp>
        <p:nvSpPr>
          <p:cNvPr id="1024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240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40014540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40EFF9BF-1D2A-4F89-A580-28C9074BC5E3}" type="slidenum">
              <a:rPr lang="sr-Latn-CS" smtClean="0"/>
              <a:pPr/>
              <a:t>25</a:t>
            </a:fld>
            <a:endParaRPr lang="sr-Latn-CS" smtClean="0"/>
          </a:p>
        </p:txBody>
      </p:sp>
      <p:sp>
        <p:nvSpPr>
          <p:cNvPr id="1034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342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00312109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805CC1C4-B2A9-4843-AD18-918B42DED2C3}" type="slidenum">
              <a:rPr lang="sr-Latn-CS" smtClean="0"/>
              <a:pPr/>
              <a:t>6</a:t>
            </a:fld>
            <a:endParaRPr lang="sr-Latn-CS" smtClean="0"/>
          </a:p>
        </p:txBody>
      </p:sp>
      <p:sp>
        <p:nvSpPr>
          <p:cNvPr id="860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602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10094438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65913D7B-284B-4862-AD24-2BBA81156F5E}" type="slidenum">
              <a:rPr lang="sr-Latn-CS" smtClean="0"/>
              <a:pPr/>
              <a:t>28</a:t>
            </a:fld>
            <a:endParaRPr lang="sr-Latn-CS" smtClean="0"/>
          </a:p>
        </p:txBody>
      </p:sp>
      <p:sp>
        <p:nvSpPr>
          <p:cNvPr id="1044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445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34173262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83701C08-A2F9-4DA7-BA2C-33B000228E56}" type="slidenum">
              <a:rPr lang="sr-Latn-CS" smtClean="0"/>
              <a:pPr/>
              <a:t>30</a:t>
            </a:fld>
            <a:endParaRPr lang="sr-Latn-CS" smtClean="0"/>
          </a:p>
        </p:txBody>
      </p:sp>
      <p:sp>
        <p:nvSpPr>
          <p:cNvPr id="1054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547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53702822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1AA289C1-358B-4E6E-8893-B5A85E689488}" type="slidenum">
              <a:rPr lang="sr-Latn-CS" smtClean="0"/>
              <a:pPr/>
              <a:t>31</a:t>
            </a:fld>
            <a:endParaRPr lang="sr-Latn-CS" smtClean="0"/>
          </a:p>
        </p:txBody>
      </p:sp>
      <p:sp>
        <p:nvSpPr>
          <p:cNvPr id="1064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650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50793974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E060464D-7099-4D23-A105-1424DAF95005}" type="slidenum">
              <a:rPr lang="sr-Latn-CS" smtClean="0"/>
              <a:pPr/>
              <a:t>32</a:t>
            </a:fld>
            <a:endParaRPr lang="sr-Latn-CS" smtClean="0"/>
          </a:p>
        </p:txBody>
      </p:sp>
      <p:sp>
        <p:nvSpPr>
          <p:cNvPr id="1075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752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62557181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40030B77-3E55-4C7C-85A6-32B81AE451E4}" type="slidenum">
              <a:rPr lang="sr-Latn-CS" smtClean="0"/>
              <a:pPr/>
              <a:t>33</a:t>
            </a:fld>
            <a:endParaRPr lang="sr-Latn-CS" smtClean="0"/>
          </a:p>
        </p:txBody>
      </p:sp>
      <p:sp>
        <p:nvSpPr>
          <p:cNvPr id="1085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854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373466928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62B98180-C6C6-4B9B-88EB-4B9FBDDD1194}" type="slidenum">
              <a:rPr lang="sr-Latn-CS" smtClean="0"/>
              <a:pPr/>
              <a:t>34</a:t>
            </a:fld>
            <a:endParaRPr lang="sr-Latn-CS" smtClean="0"/>
          </a:p>
        </p:txBody>
      </p:sp>
      <p:sp>
        <p:nvSpPr>
          <p:cNvPr id="1095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957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959614356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12C6CC3C-9F17-4D07-AAB9-CF22B82C07C8}" type="slidenum">
              <a:rPr lang="sr-Latn-CS" smtClean="0"/>
              <a:pPr/>
              <a:t>35</a:t>
            </a:fld>
            <a:endParaRPr lang="sr-Latn-CS" smtClean="0"/>
          </a:p>
        </p:txBody>
      </p:sp>
      <p:sp>
        <p:nvSpPr>
          <p:cNvPr id="1105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059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489703719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7FAC73BE-9A8C-4CD6-A325-4DC39C64C231}" type="slidenum">
              <a:rPr lang="sr-Latn-CS" smtClean="0"/>
              <a:pPr/>
              <a:t>36</a:t>
            </a:fld>
            <a:endParaRPr lang="sr-Latn-CS" smtClean="0"/>
          </a:p>
        </p:txBody>
      </p:sp>
      <p:sp>
        <p:nvSpPr>
          <p:cNvPr id="1116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162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324987023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82270A0C-18B6-499E-8507-BAD28625B85B}" type="slidenum">
              <a:rPr lang="sr-Latn-CS" smtClean="0"/>
              <a:pPr/>
              <a:t>37</a:t>
            </a:fld>
            <a:endParaRPr lang="sr-Latn-CS" smtClean="0"/>
          </a:p>
        </p:txBody>
      </p:sp>
      <p:sp>
        <p:nvSpPr>
          <p:cNvPr id="1126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4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171121923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29AA076E-035F-451B-864C-DE592952DACF}" type="slidenum">
              <a:rPr lang="sr-Latn-CS" smtClean="0"/>
              <a:pPr/>
              <a:t>38</a:t>
            </a:fld>
            <a:endParaRPr lang="sr-Latn-CS" smtClean="0"/>
          </a:p>
        </p:txBody>
      </p:sp>
      <p:sp>
        <p:nvSpPr>
          <p:cNvPr id="1136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366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93916520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6ABE4A2C-02DE-4F3C-898D-DCE05F8D742B}" type="slidenum">
              <a:rPr lang="sr-Latn-CS" smtClean="0"/>
              <a:pPr/>
              <a:t>7</a:t>
            </a:fld>
            <a:endParaRPr lang="sr-Latn-CS" smtClean="0"/>
          </a:p>
        </p:txBody>
      </p:sp>
      <p:sp>
        <p:nvSpPr>
          <p:cNvPr id="870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704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39061965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2AF49DDA-9916-407A-A89D-C256C62ED081}" type="slidenum">
              <a:rPr lang="sr-Latn-CS" smtClean="0"/>
              <a:pPr/>
              <a:t>39</a:t>
            </a:fld>
            <a:endParaRPr lang="sr-Latn-CS" smtClean="0"/>
          </a:p>
        </p:txBody>
      </p:sp>
      <p:sp>
        <p:nvSpPr>
          <p:cNvPr id="1146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469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70743941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493A98C1-C47D-4CEE-9538-2036DCD50FE7}" type="slidenum">
              <a:rPr lang="sr-Latn-CS" smtClean="0"/>
              <a:pPr/>
              <a:t>8</a:t>
            </a:fld>
            <a:endParaRPr lang="sr-Latn-CS" smtClean="0"/>
          </a:p>
        </p:txBody>
      </p:sp>
      <p:sp>
        <p:nvSpPr>
          <p:cNvPr id="880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806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43462499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3213CD27-7B2D-4B3B-B33C-2406742E65B8}" type="slidenum">
              <a:rPr lang="sr-Latn-CS" smtClean="0"/>
              <a:pPr/>
              <a:t>9</a:t>
            </a:fld>
            <a:endParaRPr lang="sr-Latn-CS" smtClean="0"/>
          </a:p>
        </p:txBody>
      </p:sp>
      <p:sp>
        <p:nvSpPr>
          <p:cNvPr id="890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909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925583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67DCB19B-BD49-48B0-90D6-F2AF2AFACA06}" type="slidenum">
              <a:rPr lang="sr-Latn-CS" smtClean="0"/>
              <a:pPr/>
              <a:t>10</a:t>
            </a:fld>
            <a:endParaRPr lang="sr-Latn-CS" smtClean="0"/>
          </a:p>
        </p:txBody>
      </p:sp>
      <p:sp>
        <p:nvSpPr>
          <p:cNvPr id="901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011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8565753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40502F14-701F-431D-B8D5-0EFF7E830E7F}" type="slidenum">
              <a:rPr lang="sr-Latn-CS" smtClean="0"/>
              <a:pPr/>
              <a:t>11</a:t>
            </a:fld>
            <a:endParaRPr lang="sr-Latn-CS" smtClean="0"/>
          </a:p>
        </p:txBody>
      </p:sp>
      <p:sp>
        <p:nvSpPr>
          <p:cNvPr id="911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114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17392319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23523D4D-53EF-4CFA-99E6-A9C1114440FE}" type="slidenum">
              <a:rPr lang="sr-Latn-CS" smtClean="0"/>
              <a:pPr/>
              <a:t>12</a:t>
            </a:fld>
            <a:endParaRPr lang="sr-Latn-CS" smtClean="0"/>
          </a:p>
        </p:txBody>
      </p:sp>
      <p:sp>
        <p:nvSpPr>
          <p:cNvPr id="921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16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03328781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6D9B7F1A-94DC-4778-8124-7C5ED727A343}" type="slidenum">
              <a:rPr lang="sr-Latn-CS" smtClean="0"/>
              <a:pPr/>
              <a:t>13</a:t>
            </a:fld>
            <a:endParaRPr lang="sr-Latn-CS" smtClean="0"/>
          </a:p>
        </p:txBody>
      </p:sp>
      <p:sp>
        <p:nvSpPr>
          <p:cNvPr id="931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318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40215997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9140825" cy="6850063"/>
            <a:chOff x="0" y="0"/>
            <a:chExt cx="5758" cy="4315"/>
          </a:xfrm>
        </p:grpSpPr>
        <p:grpSp>
          <p:nvGrpSpPr>
            <p:cNvPr id="5" name="Group 3"/>
            <p:cNvGrpSpPr>
              <a:grpSpLocks/>
            </p:cNvGrpSpPr>
            <p:nvPr userDrawn="1"/>
          </p:nvGrpSpPr>
          <p:grpSpPr bwMode="auto">
            <a:xfrm>
              <a:off x="1728" y="2230"/>
              <a:ext cx="4027" cy="2085"/>
              <a:chOff x="1728" y="2230"/>
              <a:chExt cx="4027" cy="2085"/>
            </a:xfrm>
          </p:grpSpPr>
          <p:sp>
            <p:nvSpPr>
              <p:cNvPr id="8" name="Freeform 4"/>
              <p:cNvSpPr>
                <a:spLocks/>
              </p:cNvSpPr>
              <p:nvPr/>
            </p:nvSpPr>
            <p:spPr bwMode="hidden">
              <a:xfrm>
                <a:off x="1728" y="2644"/>
                <a:ext cx="2882" cy="1671"/>
              </a:xfrm>
              <a:custGeom>
                <a:avLst/>
                <a:gdLst>
                  <a:gd name="T0" fmla="*/ 2740 w 2882"/>
                  <a:gd name="T1" fmla="*/ 528 h 1671"/>
                  <a:gd name="T2" fmla="*/ 2632 w 2882"/>
                  <a:gd name="T3" fmla="*/ 484 h 1671"/>
                  <a:gd name="T4" fmla="*/ 2480 w 2882"/>
                  <a:gd name="T5" fmla="*/ 424 h 1671"/>
                  <a:gd name="T6" fmla="*/ 2203 w 2882"/>
                  <a:gd name="T7" fmla="*/ 343 h 1671"/>
                  <a:gd name="T8" fmla="*/ 1970 w 2882"/>
                  <a:gd name="T9" fmla="*/ 277 h 1671"/>
                  <a:gd name="T10" fmla="*/ 1807 w 2882"/>
                  <a:gd name="T11" fmla="*/ 212 h 1671"/>
                  <a:gd name="T12" fmla="*/ 1693 w 2882"/>
                  <a:gd name="T13" fmla="*/ 152 h 1671"/>
                  <a:gd name="T14" fmla="*/ 1628 w 2882"/>
                  <a:gd name="T15" fmla="*/ 103 h 1671"/>
                  <a:gd name="T16" fmla="*/ 1590 w 2882"/>
                  <a:gd name="T17" fmla="*/ 60 h 1671"/>
                  <a:gd name="T18" fmla="*/ 1579 w 2882"/>
                  <a:gd name="T19" fmla="*/ 27 h 1671"/>
                  <a:gd name="T20" fmla="*/ 1585 w 2882"/>
                  <a:gd name="T21" fmla="*/ 0 h 1671"/>
                  <a:gd name="T22" fmla="*/ 1557 w 2882"/>
                  <a:gd name="T23" fmla="*/ 49 h 1671"/>
                  <a:gd name="T24" fmla="*/ 1568 w 2882"/>
                  <a:gd name="T25" fmla="*/ 98 h 1671"/>
                  <a:gd name="T26" fmla="*/ 1617 w 2882"/>
                  <a:gd name="T27" fmla="*/ 141 h 1671"/>
                  <a:gd name="T28" fmla="*/ 1688 w 2882"/>
                  <a:gd name="T29" fmla="*/ 185 h 1671"/>
                  <a:gd name="T30" fmla="*/ 1791 w 2882"/>
                  <a:gd name="T31" fmla="*/ 228 h 1671"/>
                  <a:gd name="T32" fmla="*/ 2040 w 2882"/>
                  <a:gd name="T33" fmla="*/ 310 h 1671"/>
                  <a:gd name="T34" fmla="*/ 2285 w 2882"/>
                  <a:gd name="T35" fmla="*/ 381 h 1671"/>
                  <a:gd name="T36" fmla="*/ 2464 w 2882"/>
                  <a:gd name="T37" fmla="*/ 435 h 1671"/>
                  <a:gd name="T38" fmla="*/ 2605 w 2882"/>
                  <a:gd name="T39" fmla="*/ 484 h 1671"/>
                  <a:gd name="T40" fmla="*/ 2708 w 2882"/>
                  <a:gd name="T41" fmla="*/ 528 h 1671"/>
                  <a:gd name="T42" fmla="*/ 2768 w 2882"/>
                  <a:gd name="T43" fmla="*/ 560 h 1671"/>
                  <a:gd name="T44" fmla="*/ 2795 w 2882"/>
                  <a:gd name="T45" fmla="*/ 593 h 1671"/>
                  <a:gd name="T46" fmla="*/ 2795 w 2882"/>
                  <a:gd name="T47" fmla="*/ 642 h 1671"/>
                  <a:gd name="T48" fmla="*/ 2762 w 2882"/>
                  <a:gd name="T49" fmla="*/ 691 h 1671"/>
                  <a:gd name="T50" fmla="*/ 2692 w 2882"/>
                  <a:gd name="T51" fmla="*/ 735 h 1671"/>
                  <a:gd name="T52" fmla="*/ 2589 w 2882"/>
                  <a:gd name="T53" fmla="*/ 778 h 1671"/>
                  <a:gd name="T54" fmla="*/ 2458 w 2882"/>
                  <a:gd name="T55" fmla="*/ 822 h 1671"/>
                  <a:gd name="T56" fmla="*/ 2301 w 2882"/>
                  <a:gd name="T57" fmla="*/ 865 h 1671"/>
                  <a:gd name="T58" fmla="*/ 2030 w 2882"/>
                  <a:gd name="T59" fmla="*/ 930 h 1671"/>
                  <a:gd name="T60" fmla="*/ 1606 w 2882"/>
                  <a:gd name="T61" fmla="*/ 1034 h 1671"/>
                  <a:gd name="T62" fmla="*/ 1145 w 2882"/>
                  <a:gd name="T63" fmla="*/ 1164 h 1671"/>
                  <a:gd name="T64" fmla="*/ 673 w 2882"/>
                  <a:gd name="T65" fmla="*/ 1328 h 1671"/>
                  <a:gd name="T66" fmla="*/ 217 w 2882"/>
                  <a:gd name="T67" fmla="*/ 1545 h 1671"/>
                  <a:gd name="T68" fmla="*/ 353 w 2882"/>
                  <a:gd name="T69" fmla="*/ 1671 h 1671"/>
                  <a:gd name="T70" fmla="*/ 754 w 2882"/>
                  <a:gd name="T71" fmla="*/ 1469 h 1671"/>
                  <a:gd name="T72" fmla="*/ 1145 w 2882"/>
                  <a:gd name="T73" fmla="*/ 1311 h 1671"/>
                  <a:gd name="T74" fmla="*/ 1519 w 2882"/>
                  <a:gd name="T75" fmla="*/ 1186 h 1671"/>
                  <a:gd name="T76" fmla="*/ 1861 w 2882"/>
                  <a:gd name="T77" fmla="*/ 1083 h 1671"/>
                  <a:gd name="T78" fmla="*/ 2165 w 2882"/>
                  <a:gd name="T79" fmla="*/ 1007 h 1671"/>
                  <a:gd name="T80" fmla="*/ 2426 w 2882"/>
                  <a:gd name="T81" fmla="*/ 947 h 1671"/>
                  <a:gd name="T82" fmla="*/ 2626 w 2882"/>
                  <a:gd name="T83" fmla="*/ 892 h 1671"/>
                  <a:gd name="T84" fmla="*/ 2762 w 2882"/>
                  <a:gd name="T85" fmla="*/ 838 h 1671"/>
                  <a:gd name="T86" fmla="*/ 2827 w 2882"/>
                  <a:gd name="T87" fmla="*/ 794 h 1671"/>
                  <a:gd name="T88" fmla="*/ 2865 w 2882"/>
                  <a:gd name="T89" fmla="*/ 745 h 1671"/>
                  <a:gd name="T90" fmla="*/ 2882 w 2882"/>
                  <a:gd name="T91" fmla="*/ 702 h 1671"/>
                  <a:gd name="T92" fmla="*/ 2854 w 2882"/>
                  <a:gd name="T93" fmla="*/ 620 h 1671"/>
                  <a:gd name="T94" fmla="*/ 2800 w 2882"/>
                  <a:gd name="T95" fmla="*/ 560 h 1671"/>
                  <a:gd name="T96" fmla="*/ 2773 w 2882"/>
                  <a:gd name="T97" fmla="*/ 544 h 16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2882" h="1671">
                    <a:moveTo>
                      <a:pt x="2773" y="544"/>
                    </a:moveTo>
                    <a:lnTo>
                      <a:pt x="2740" y="528"/>
                    </a:lnTo>
                    <a:lnTo>
                      <a:pt x="2692" y="506"/>
                    </a:lnTo>
                    <a:lnTo>
                      <a:pt x="2632" y="484"/>
                    </a:lnTo>
                    <a:lnTo>
                      <a:pt x="2561" y="457"/>
                    </a:lnTo>
                    <a:lnTo>
                      <a:pt x="2480" y="424"/>
                    </a:lnTo>
                    <a:lnTo>
                      <a:pt x="2388" y="397"/>
                    </a:lnTo>
                    <a:lnTo>
                      <a:pt x="2203" y="343"/>
                    </a:lnTo>
                    <a:lnTo>
                      <a:pt x="2078" y="310"/>
                    </a:lnTo>
                    <a:lnTo>
                      <a:pt x="1970" y="277"/>
                    </a:lnTo>
                    <a:lnTo>
                      <a:pt x="1878" y="245"/>
                    </a:lnTo>
                    <a:lnTo>
                      <a:pt x="1807" y="212"/>
                    </a:lnTo>
                    <a:lnTo>
                      <a:pt x="1742" y="179"/>
                    </a:lnTo>
                    <a:lnTo>
                      <a:pt x="1693" y="152"/>
                    </a:lnTo>
                    <a:lnTo>
                      <a:pt x="1655" y="125"/>
                    </a:lnTo>
                    <a:lnTo>
                      <a:pt x="1628" y="103"/>
                    </a:lnTo>
                    <a:lnTo>
                      <a:pt x="1606" y="81"/>
                    </a:lnTo>
                    <a:lnTo>
                      <a:pt x="1590" y="60"/>
                    </a:lnTo>
                    <a:lnTo>
                      <a:pt x="1585" y="43"/>
                    </a:lnTo>
                    <a:lnTo>
                      <a:pt x="1579" y="27"/>
                    </a:lnTo>
                    <a:lnTo>
                      <a:pt x="1585" y="5"/>
                    </a:lnTo>
                    <a:lnTo>
                      <a:pt x="1585" y="0"/>
                    </a:lnTo>
                    <a:lnTo>
                      <a:pt x="1568" y="27"/>
                    </a:lnTo>
                    <a:lnTo>
                      <a:pt x="1557" y="49"/>
                    </a:lnTo>
                    <a:lnTo>
                      <a:pt x="1557" y="76"/>
                    </a:lnTo>
                    <a:lnTo>
                      <a:pt x="1568" y="98"/>
                    </a:lnTo>
                    <a:lnTo>
                      <a:pt x="1590" y="120"/>
                    </a:lnTo>
                    <a:lnTo>
                      <a:pt x="1617" y="141"/>
                    </a:lnTo>
                    <a:lnTo>
                      <a:pt x="1650" y="163"/>
                    </a:lnTo>
                    <a:lnTo>
                      <a:pt x="1688" y="185"/>
                    </a:lnTo>
                    <a:lnTo>
                      <a:pt x="1737" y="207"/>
                    </a:lnTo>
                    <a:lnTo>
                      <a:pt x="1791" y="228"/>
                    </a:lnTo>
                    <a:lnTo>
                      <a:pt x="1905" y="267"/>
                    </a:lnTo>
                    <a:lnTo>
                      <a:pt x="2040" y="310"/>
                    </a:lnTo>
                    <a:lnTo>
                      <a:pt x="2182" y="348"/>
                    </a:lnTo>
                    <a:lnTo>
                      <a:pt x="2285" y="381"/>
                    </a:lnTo>
                    <a:lnTo>
                      <a:pt x="2382" y="408"/>
                    </a:lnTo>
                    <a:lnTo>
                      <a:pt x="2464" y="435"/>
                    </a:lnTo>
                    <a:lnTo>
                      <a:pt x="2540" y="462"/>
                    </a:lnTo>
                    <a:lnTo>
                      <a:pt x="2605" y="484"/>
                    </a:lnTo>
                    <a:lnTo>
                      <a:pt x="2659" y="506"/>
                    </a:lnTo>
                    <a:lnTo>
                      <a:pt x="2708" y="528"/>
                    </a:lnTo>
                    <a:lnTo>
                      <a:pt x="2740" y="544"/>
                    </a:lnTo>
                    <a:lnTo>
                      <a:pt x="2768" y="560"/>
                    </a:lnTo>
                    <a:lnTo>
                      <a:pt x="2784" y="577"/>
                    </a:lnTo>
                    <a:lnTo>
                      <a:pt x="2795" y="593"/>
                    </a:lnTo>
                    <a:lnTo>
                      <a:pt x="2800" y="615"/>
                    </a:lnTo>
                    <a:lnTo>
                      <a:pt x="2795" y="642"/>
                    </a:lnTo>
                    <a:lnTo>
                      <a:pt x="2784" y="664"/>
                    </a:lnTo>
                    <a:lnTo>
                      <a:pt x="2762" y="691"/>
                    </a:lnTo>
                    <a:lnTo>
                      <a:pt x="2730" y="713"/>
                    </a:lnTo>
                    <a:lnTo>
                      <a:pt x="2692" y="735"/>
                    </a:lnTo>
                    <a:lnTo>
                      <a:pt x="2643" y="756"/>
                    </a:lnTo>
                    <a:lnTo>
                      <a:pt x="2589" y="778"/>
                    </a:lnTo>
                    <a:lnTo>
                      <a:pt x="2529" y="800"/>
                    </a:lnTo>
                    <a:lnTo>
                      <a:pt x="2458" y="822"/>
                    </a:lnTo>
                    <a:lnTo>
                      <a:pt x="2382" y="843"/>
                    </a:lnTo>
                    <a:lnTo>
                      <a:pt x="2301" y="865"/>
                    </a:lnTo>
                    <a:lnTo>
                      <a:pt x="2214" y="887"/>
                    </a:lnTo>
                    <a:lnTo>
                      <a:pt x="2030" y="930"/>
                    </a:lnTo>
                    <a:lnTo>
                      <a:pt x="1823" y="979"/>
                    </a:lnTo>
                    <a:lnTo>
                      <a:pt x="1606" y="1034"/>
                    </a:lnTo>
                    <a:lnTo>
                      <a:pt x="1378" y="1094"/>
                    </a:lnTo>
                    <a:lnTo>
                      <a:pt x="1145" y="1164"/>
                    </a:lnTo>
                    <a:lnTo>
                      <a:pt x="912" y="1241"/>
                    </a:lnTo>
                    <a:lnTo>
                      <a:pt x="673" y="1328"/>
                    </a:lnTo>
                    <a:lnTo>
                      <a:pt x="440" y="1431"/>
                    </a:lnTo>
                    <a:lnTo>
                      <a:pt x="217" y="1545"/>
                    </a:lnTo>
                    <a:lnTo>
                      <a:pt x="0" y="1671"/>
                    </a:lnTo>
                    <a:lnTo>
                      <a:pt x="353" y="1671"/>
                    </a:lnTo>
                    <a:lnTo>
                      <a:pt x="554" y="1567"/>
                    </a:lnTo>
                    <a:lnTo>
                      <a:pt x="754" y="1469"/>
                    </a:lnTo>
                    <a:lnTo>
                      <a:pt x="955" y="1388"/>
                    </a:lnTo>
                    <a:lnTo>
                      <a:pt x="1145" y="1311"/>
                    </a:lnTo>
                    <a:lnTo>
                      <a:pt x="1335" y="1241"/>
                    </a:lnTo>
                    <a:lnTo>
                      <a:pt x="1519" y="1186"/>
                    </a:lnTo>
                    <a:lnTo>
                      <a:pt x="1693" y="1132"/>
                    </a:lnTo>
                    <a:lnTo>
                      <a:pt x="1861" y="1083"/>
                    </a:lnTo>
                    <a:lnTo>
                      <a:pt x="2019" y="1045"/>
                    </a:lnTo>
                    <a:lnTo>
                      <a:pt x="2165" y="1007"/>
                    </a:lnTo>
                    <a:lnTo>
                      <a:pt x="2301" y="974"/>
                    </a:lnTo>
                    <a:lnTo>
                      <a:pt x="2426" y="947"/>
                    </a:lnTo>
                    <a:lnTo>
                      <a:pt x="2534" y="914"/>
                    </a:lnTo>
                    <a:lnTo>
                      <a:pt x="2626" y="892"/>
                    </a:lnTo>
                    <a:lnTo>
                      <a:pt x="2702" y="865"/>
                    </a:lnTo>
                    <a:lnTo>
                      <a:pt x="2762" y="838"/>
                    </a:lnTo>
                    <a:lnTo>
                      <a:pt x="2800" y="816"/>
                    </a:lnTo>
                    <a:lnTo>
                      <a:pt x="2827" y="794"/>
                    </a:lnTo>
                    <a:lnTo>
                      <a:pt x="2849" y="767"/>
                    </a:lnTo>
                    <a:lnTo>
                      <a:pt x="2865" y="745"/>
                    </a:lnTo>
                    <a:lnTo>
                      <a:pt x="2876" y="724"/>
                    </a:lnTo>
                    <a:lnTo>
                      <a:pt x="2882" y="702"/>
                    </a:lnTo>
                    <a:lnTo>
                      <a:pt x="2876" y="658"/>
                    </a:lnTo>
                    <a:lnTo>
                      <a:pt x="2854" y="620"/>
                    </a:lnTo>
                    <a:lnTo>
                      <a:pt x="2833" y="588"/>
                    </a:lnTo>
                    <a:lnTo>
                      <a:pt x="2800" y="560"/>
                    </a:lnTo>
                    <a:lnTo>
                      <a:pt x="2773" y="544"/>
                    </a:lnTo>
                    <a:lnTo>
                      <a:pt x="2773" y="54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9" name="Freeform 5"/>
              <p:cNvSpPr>
                <a:spLocks/>
              </p:cNvSpPr>
              <p:nvPr/>
            </p:nvSpPr>
            <p:spPr bwMode="hidden">
              <a:xfrm>
                <a:off x="4170" y="2671"/>
                <a:ext cx="1259" cy="811"/>
              </a:xfrm>
              <a:custGeom>
                <a:avLst/>
                <a:gdLst>
                  <a:gd name="T0" fmla="*/ 1259 w 1259"/>
                  <a:gd name="T1" fmla="*/ 615 h 811"/>
                  <a:gd name="T2" fmla="*/ 1248 w 1259"/>
                  <a:gd name="T3" fmla="*/ 588 h 811"/>
                  <a:gd name="T4" fmla="*/ 1237 w 1259"/>
                  <a:gd name="T5" fmla="*/ 566 h 811"/>
                  <a:gd name="T6" fmla="*/ 1216 w 1259"/>
                  <a:gd name="T7" fmla="*/ 539 h 811"/>
                  <a:gd name="T8" fmla="*/ 1188 w 1259"/>
                  <a:gd name="T9" fmla="*/ 517 h 811"/>
                  <a:gd name="T10" fmla="*/ 1123 w 1259"/>
                  <a:gd name="T11" fmla="*/ 479 h 811"/>
                  <a:gd name="T12" fmla="*/ 1042 w 1259"/>
                  <a:gd name="T13" fmla="*/ 441 h 811"/>
                  <a:gd name="T14" fmla="*/ 944 w 1259"/>
                  <a:gd name="T15" fmla="*/ 408 h 811"/>
                  <a:gd name="T16" fmla="*/ 841 w 1259"/>
                  <a:gd name="T17" fmla="*/ 381 h 811"/>
                  <a:gd name="T18" fmla="*/ 727 w 1259"/>
                  <a:gd name="T19" fmla="*/ 348 h 811"/>
                  <a:gd name="T20" fmla="*/ 613 w 1259"/>
                  <a:gd name="T21" fmla="*/ 321 h 811"/>
                  <a:gd name="T22" fmla="*/ 499 w 1259"/>
                  <a:gd name="T23" fmla="*/ 294 h 811"/>
                  <a:gd name="T24" fmla="*/ 391 w 1259"/>
                  <a:gd name="T25" fmla="*/ 261 h 811"/>
                  <a:gd name="T26" fmla="*/ 288 w 1259"/>
                  <a:gd name="T27" fmla="*/ 229 h 811"/>
                  <a:gd name="T28" fmla="*/ 195 w 1259"/>
                  <a:gd name="T29" fmla="*/ 196 h 811"/>
                  <a:gd name="T30" fmla="*/ 119 w 1259"/>
                  <a:gd name="T31" fmla="*/ 152 h 811"/>
                  <a:gd name="T32" fmla="*/ 54 w 1259"/>
                  <a:gd name="T33" fmla="*/ 109 h 811"/>
                  <a:gd name="T34" fmla="*/ 33 w 1259"/>
                  <a:gd name="T35" fmla="*/ 87 h 811"/>
                  <a:gd name="T36" fmla="*/ 16 w 1259"/>
                  <a:gd name="T37" fmla="*/ 60 h 811"/>
                  <a:gd name="T38" fmla="*/ 5 w 1259"/>
                  <a:gd name="T39" fmla="*/ 33 h 811"/>
                  <a:gd name="T40" fmla="*/ 0 w 1259"/>
                  <a:gd name="T41" fmla="*/ 0 h 811"/>
                  <a:gd name="T42" fmla="*/ 0 w 1259"/>
                  <a:gd name="T43" fmla="*/ 6 h 811"/>
                  <a:gd name="T44" fmla="*/ 0 w 1259"/>
                  <a:gd name="T45" fmla="*/ 11 h 811"/>
                  <a:gd name="T46" fmla="*/ 0 w 1259"/>
                  <a:gd name="T47" fmla="*/ 38 h 811"/>
                  <a:gd name="T48" fmla="*/ 5 w 1259"/>
                  <a:gd name="T49" fmla="*/ 60 h 811"/>
                  <a:gd name="T50" fmla="*/ 16 w 1259"/>
                  <a:gd name="T51" fmla="*/ 87 h 811"/>
                  <a:gd name="T52" fmla="*/ 33 w 1259"/>
                  <a:gd name="T53" fmla="*/ 114 h 811"/>
                  <a:gd name="T54" fmla="*/ 54 w 1259"/>
                  <a:gd name="T55" fmla="*/ 142 h 811"/>
                  <a:gd name="T56" fmla="*/ 87 w 1259"/>
                  <a:gd name="T57" fmla="*/ 174 h 811"/>
                  <a:gd name="T58" fmla="*/ 125 w 1259"/>
                  <a:gd name="T59" fmla="*/ 207 h 811"/>
                  <a:gd name="T60" fmla="*/ 179 w 1259"/>
                  <a:gd name="T61" fmla="*/ 240 h 811"/>
                  <a:gd name="T62" fmla="*/ 244 w 1259"/>
                  <a:gd name="T63" fmla="*/ 278 h 811"/>
                  <a:gd name="T64" fmla="*/ 326 w 1259"/>
                  <a:gd name="T65" fmla="*/ 310 h 811"/>
                  <a:gd name="T66" fmla="*/ 418 w 1259"/>
                  <a:gd name="T67" fmla="*/ 348 h 811"/>
                  <a:gd name="T68" fmla="*/ 526 w 1259"/>
                  <a:gd name="T69" fmla="*/ 381 h 811"/>
                  <a:gd name="T70" fmla="*/ 657 w 1259"/>
                  <a:gd name="T71" fmla="*/ 414 h 811"/>
                  <a:gd name="T72" fmla="*/ 749 w 1259"/>
                  <a:gd name="T73" fmla="*/ 435 h 811"/>
                  <a:gd name="T74" fmla="*/ 830 w 1259"/>
                  <a:gd name="T75" fmla="*/ 463 h 811"/>
                  <a:gd name="T76" fmla="*/ 901 w 1259"/>
                  <a:gd name="T77" fmla="*/ 490 h 811"/>
                  <a:gd name="T78" fmla="*/ 966 w 1259"/>
                  <a:gd name="T79" fmla="*/ 512 h 811"/>
                  <a:gd name="T80" fmla="*/ 1015 w 1259"/>
                  <a:gd name="T81" fmla="*/ 539 h 811"/>
                  <a:gd name="T82" fmla="*/ 1053 w 1259"/>
                  <a:gd name="T83" fmla="*/ 566 h 811"/>
                  <a:gd name="T84" fmla="*/ 1080 w 1259"/>
                  <a:gd name="T85" fmla="*/ 593 h 811"/>
                  <a:gd name="T86" fmla="*/ 1102 w 1259"/>
                  <a:gd name="T87" fmla="*/ 620 h 811"/>
                  <a:gd name="T88" fmla="*/ 1112 w 1259"/>
                  <a:gd name="T89" fmla="*/ 648 h 811"/>
                  <a:gd name="T90" fmla="*/ 1118 w 1259"/>
                  <a:gd name="T91" fmla="*/ 675 h 811"/>
                  <a:gd name="T92" fmla="*/ 1112 w 1259"/>
                  <a:gd name="T93" fmla="*/ 697 h 811"/>
                  <a:gd name="T94" fmla="*/ 1096 w 1259"/>
                  <a:gd name="T95" fmla="*/ 724 h 811"/>
                  <a:gd name="T96" fmla="*/ 1080 w 1259"/>
                  <a:gd name="T97" fmla="*/ 746 h 811"/>
                  <a:gd name="T98" fmla="*/ 1053 w 1259"/>
                  <a:gd name="T99" fmla="*/ 767 h 811"/>
                  <a:gd name="T100" fmla="*/ 1015 w 1259"/>
                  <a:gd name="T101" fmla="*/ 789 h 811"/>
                  <a:gd name="T102" fmla="*/ 977 w 1259"/>
                  <a:gd name="T103" fmla="*/ 811 h 811"/>
                  <a:gd name="T104" fmla="*/ 1047 w 1259"/>
                  <a:gd name="T105" fmla="*/ 789 h 811"/>
                  <a:gd name="T106" fmla="*/ 1107 w 1259"/>
                  <a:gd name="T107" fmla="*/ 767 h 811"/>
                  <a:gd name="T108" fmla="*/ 1156 w 1259"/>
                  <a:gd name="T109" fmla="*/ 746 h 811"/>
                  <a:gd name="T110" fmla="*/ 1199 w 1259"/>
                  <a:gd name="T111" fmla="*/ 724 h 811"/>
                  <a:gd name="T112" fmla="*/ 1226 w 1259"/>
                  <a:gd name="T113" fmla="*/ 702 h 811"/>
                  <a:gd name="T114" fmla="*/ 1248 w 1259"/>
                  <a:gd name="T115" fmla="*/ 675 h 811"/>
                  <a:gd name="T116" fmla="*/ 1259 w 1259"/>
                  <a:gd name="T117" fmla="*/ 648 h 811"/>
                  <a:gd name="T118" fmla="*/ 1259 w 1259"/>
                  <a:gd name="T119" fmla="*/ 615 h 811"/>
                  <a:gd name="T120" fmla="*/ 1259 w 1259"/>
                  <a:gd name="T121" fmla="*/ 615 h 8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259" h="811">
                    <a:moveTo>
                      <a:pt x="1259" y="615"/>
                    </a:moveTo>
                    <a:lnTo>
                      <a:pt x="1248" y="588"/>
                    </a:lnTo>
                    <a:lnTo>
                      <a:pt x="1237" y="566"/>
                    </a:lnTo>
                    <a:lnTo>
                      <a:pt x="1216" y="539"/>
                    </a:lnTo>
                    <a:lnTo>
                      <a:pt x="1188" y="517"/>
                    </a:lnTo>
                    <a:lnTo>
                      <a:pt x="1123" y="479"/>
                    </a:lnTo>
                    <a:lnTo>
                      <a:pt x="1042" y="441"/>
                    </a:lnTo>
                    <a:lnTo>
                      <a:pt x="944" y="408"/>
                    </a:lnTo>
                    <a:lnTo>
                      <a:pt x="841" y="381"/>
                    </a:lnTo>
                    <a:lnTo>
                      <a:pt x="727" y="348"/>
                    </a:lnTo>
                    <a:lnTo>
                      <a:pt x="613" y="321"/>
                    </a:lnTo>
                    <a:lnTo>
                      <a:pt x="499" y="294"/>
                    </a:lnTo>
                    <a:lnTo>
                      <a:pt x="391" y="261"/>
                    </a:lnTo>
                    <a:lnTo>
                      <a:pt x="288" y="229"/>
                    </a:lnTo>
                    <a:lnTo>
                      <a:pt x="195" y="196"/>
                    </a:lnTo>
                    <a:lnTo>
                      <a:pt x="119" y="152"/>
                    </a:lnTo>
                    <a:lnTo>
                      <a:pt x="54" y="109"/>
                    </a:lnTo>
                    <a:lnTo>
                      <a:pt x="33" y="87"/>
                    </a:lnTo>
                    <a:lnTo>
                      <a:pt x="16" y="60"/>
                    </a:lnTo>
                    <a:lnTo>
                      <a:pt x="5" y="33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11"/>
                    </a:lnTo>
                    <a:lnTo>
                      <a:pt x="0" y="38"/>
                    </a:lnTo>
                    <a:lnTo>
                      <a:pt x="5" y="60"/>
                    </a:lnTo>
                    <a:lnTo>
                      <a:pt x="16" y="87"/>
                    </a:lnTo>
                    <a:lnTo>
                      <a:pt x="33" y="114"/>
                    </a:lnTo>
                    <a:lnTo>
                      <a:pt x="54" y="142"/>
                    </a:lnTo>
                    <a:lnTo>
                      <a:pt x="87" y="174"/>
                    </a:lnTo>
                    <a:lnTo>
                      <a:pt x="125" y="207"/>
                    </a:lnTo>
                    <a:lnTo>
                      <a:pt x="179" y="240"/>
                    </a:lnTo>
                    <a:lnTo>
                      <a:pt x="244" y="278"/>
                    </a:lnTo>
                    <a:lnTo>
                      <a:pt x="326" y="310"/>
                    </a:lnTo>
                    <a:lnTo>
                      <a:pt x="418" y="348"/>
                    </a:lnTo>
                    <a:lnTo>
                      <a:pt x="526" y="381"/>
                    </a:lnTo>
                    <a:lnTo>
                      <a:pt x="657" y="414"/>
                    </a:lnTo>
                    <a:lnTo>
                      <a:pt x="749" y="435"/>
                    </a:lnTo>
                    <a:lnTo>
                      <a:pt x="830" y="463"/>
                    </a:lnTo>
                    <a:lnTo>
                      <a:pt x="901" y="490"/>
                    </a:lnTo>
                    <a:lnTo>
                      <a:pt x="966" y="512"/>
                    </a:lnTo>
                    <a:lnTo>
                      <a:pt x="1015" y="539"/>
                    </a:lnTo>
                    <a:lnTo>
                      <a:pt x="1053" y="566"/>
                    </a:lnTo>
                    <a:lnTo>
                      <a:pt x="1080" y="593"/>
                    </a:lnTo>
                    <a:lnTo>
                      <a:pt x="1102" y="620"/>
                    </a:lnTo>
                    <a:lnTo>
                      <a:pt x="1112" y="648"/>
                    </a:lnTo>
                    <a:lnTo>
                      <a:pt x="1118" y="675"/>
                    </a:lnTo>
                    <a:lnTo>
                      <a:pt x="1112" y="697"/>
                    </a:lnTo>
                    <a:lnTo>
                      <a:pt x="1096" y="724"/>
                    </a:lnTo>
                    <a:lnTo>
                      <a:pt x="1080" y="746"/>
                    </a:lnTo>
                    <a:lnTo>
                      <a:pt x="1053" y="767"/>
                    </a:lnTo>
                    <a:lnTo>
                      <a:pt x="1015" y="789"/>
                    </a:lnTo>
                    <a:lnTo>
                      <a:pt x="977" y="811"/>
                    </a:lnTo>
                    <a:lnTo>
                      <a:pt x="1047" y="789"/>
                    </a:lnTo>
                    <a:lnTo>
                      <a:pt x="1107" y="767"/>
                    </a:lnTo>
                    <a:lnTo>
                      <a:pt x="1156" y="746"/>
                    </a:lnTo>
                    <a:lnTo>
                      <a:pt x="1199" y="724"/>
                    </a:lnTo>
                    <a:lnTo>
                      <a:pt x="1226" y="702"/>
                    </a:lnTo>
                    <a:lnTo>
                      <a:pt x="1248" y="675"/>
                    </a:lnTo>
                    <a:lnTo>
                      <a:pt x="1259" y="648"/>
                    </a:lnTo>
                    <a:lnTo>
                      <a:pt x="1259" y="615"/>
                    </a:lnTo>
                    <a:lnTo>
                      <a:pt x="1259" y="61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10" name="Freeform 6"/>
              <p:cNvSpPr>
                <a:spLocks/>
              </p:cNvSpPr>
              <p:nvPr/>
            </p:nvSpPr>
            <p:spPr bwMode="hidden">
              <a:xfrm>
                <a:off x="2900" y="3346"/>
                <a:ext cx="2849" cy="969"/>
              </a:xfrm>
              <a:custGeom>
                <a:avLst/>
                <a:gdLst>
                  <a:gd name="T0" fmla="*/ 92 w 2849"/>
                  <a:gd name="T1" fmla="*/ 958 h 969"/>
                  <a:gd name="T2" fmla="*/ 0 w 2849"/>
                  <a:gd name="T3" fmla="*/ 969 h 969"/>
                  <a:gd name="T4" fmla="*/ 391 w 2849"/>
                  <a:gd name="T5" fmla="*/ 969 h 969"/>
                  <a:gd name="T6" fmla="*/ 434 w 2849"/>
                  <a:gd name="T7" fmla="*/ 947 h 969"/>
                  <a:gd name="T8" fmla="*/ 483 w 2849"/>
                  <a:gd name="T9" fmla="*/ 914 h 969"/>
                  <a:gd name="T10" fmla="*/ 554 w 2849"/>
                  <a:gd name="T11" fmla="*/ 876 h 969"/>
                  <a:gd name="T12" fmla="*/ 635 w 2849"/>
                  <a:gd name="T13" fmla="*/ 838 h 969"/>
                  <a:gd name="T14" fmla="*/ 727 w 2849"/>
                  <a:gd name="T15" fmla="*/ 794 h 969"/>
                  <a:gd name="T16" fmla="*/ 836 w 2849"/>
                  <a:gd name="T17" fmla="*/ 745 h 969"/>
                  <a:gd name="T18" fmla="*/ 961 w 2849"/>
                  <a:gd name="T19" fmla="*/ 696 h 969"/>
                  <a:gd name="T20" fmla="*/ 1102 w 2849"/>
                  <a:gd name="T21" fmla="*/ 642 h 969"/>
                  <a:gd name="T22" fmla="*/ 1259 w 2849"/>
                  <a:gd name="T23" fmla="*/ 582 h 969"/>
                  <a:gd name="T24" fmla="*/ 1433 w 2849"/>
                  <a:gd name="T25" fmla="*/ 522 h 969"/>
                  <a:gd name="T26" fmla="*/ 1623 w 2849"/>
                  <a:gd name="T27" fmla="*/ 462 h 969"/>
                  <a:gd name="T28" fmla="*/ 1829 w 2849"/>
                  <a:gd name="T29" fmla="*/ 403 h 969"/>
                  <a:gd name="T30" fmla="*/ 2057 w 2849"/>
                  <a:gd name="T31" fmla="*/ 343 h 969"/>
                  <a:gd name="T32" fmla="*/ 2301 w 2849"/>
                  <a:gd name="T33" fmla="*/ 283 h 969"/>
                  <a:gd name="T34" fmla="*/ 2567 w 2849"/>
                  <a:gd name="T35" fmla="*/ 223 h 969"/>
                  <a:gd name="T36" fmla="*/ 2849 w 2849"/>
                  <a:gd name="T37" fmla="*/ 163 h 969"/>
                  <a:gd name="T38" fmla="*/ 2849 w 2849"/>
                  <a:gd name="T39" fmla="*/ 0 h 969"/>
                  <a:gd name="T40" fmla="*/ 2817 w 2849"/>
                  <a:gd name="T41" fmla="*/ 16 h 969"/>
                  <a:gd name="T42" fmla="*/ 2773 w 2849"/>
                  <a:gd name="T43" fmla="*/ 33 h 969"/>
                  <a:gd name="T44" fmla="*/ 2719 w 2849"/>
                  <a:gd name="T45" fmla="*/ 54 h 969"/>
                  <a:gd name="T46" fmla="*/ 2648 w 2849"/>
                  <a:gd name="T47" fmla="*/ 76 h 969"/>
                  <a:gd name="T48" fmla="*/ 2572 w 2849"/>
                  <a:gd name="T49" fmla="*/ 98 h 969"/>
                  <a:gd name="T50" fmla="*/ 2491 w 2849"/>
                  <a:gd name="T51" fmla="*/ 120 h 969"/>
                  <a:gd name="T52" fmla="*/ 2399 w 2849"/>
                  <a:gd name="T53" fmla="*/ 147 h 969"/>
                  <a:gd name="T54" fmla="*/ 2301 w 2849"/>
                  <a:gd name="T55" fmla="*/ 169 h 969"/>
                  <a:gd name="T56" fmla="*/ 2095 w 2849"/>
                  <a:gd name="T57" fmla="*/ 223 h 969"/>
                  <a:gd name="T58" fmla="*/ 1889 w 2849"/>
                  <a:gd name="T59" fmla="*/ 277 h 969"/>
                  <a:gd name="T60" fmla="*/ 1688 w 2849"/>
                  <a:gd name="T61" fmla="*/ 326 h 969"/>
                  <a:gd name="T62" fmla="*/ 1590 w 2849"/>
                  <a:gd name="T63" fmla="*/ 354 h 969"/>
                  <a:gd name="T64" fmla="*/ 1503 w 2849"/>
                  <a:gd name="T65" fmla="*/ 381 h 969"/>
                  <a:gd name="T66" fmla="*/ 1107 w 2849"/>
                  <a:gd name="T67" fmla="*/ 506 h 969"/>
                  <a:gd name="T68" fmla="*/ 912 w 2849"/>
                  <a:gd name="T69" fmla="*/ 577 h 969"/>
                  <a:gd name="T70" fmla="*/ 727 w 2849"/>
                  <a:gd name="T71" fmla="*/ 647 h 969"/>
                  <a:gd name="T72" fmla="*/ 548 w 2849"/>
                  <a:gd name="T73" fmla="*/ 718 h 969"/>
                  <a:gd name="T74" fmla="*/ 380 w 2849"/>
                  <a:gd name="T75" fmla="*/ 794 h 969"/>
                  <a:gd name="T76" fmla="*/ 228 w 2849"/>
                  <a:gd name="T77" fmla="*/ 876 h 969"/>
                  <a:gd name="T78" fmla="*/ 92 w 2849"/>
                  <a:gd name="T79" fmla="*/ 958 h 969"/>
                  <a:gd name="T80" fmla="*/ 92 w 2849"/>
                  <a:gd name="T81" fmla="*/ 958 h 9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2849" h="969">
                    <a:moveTo>
                      <a:pt x="92" y="958"/>
                    </a:moveTo>
                    <a:lnTo>
                      <a:pt x="0" y="969"/>
                    </a:lnTo>
                    <a:lnTo>
                      <a:pt x="391" y="969"/>
                    </a:lnTo>
                    <a:lnTo>
                      <a:pt x="434" y="947"/>
                    </a:lnTo>
                    <a:lnTo>
                      <a:pt x="483" y="914"/>
                    </a:lnTo>
                    <a:lnTo>
                      <a:pt x="554" y="876"/>
                    </a:lnTo>
                    <a:lnTo>
                      <a:pt x="635" y="838"/>
                    </a:lnTo>
                    <a:lnTo>
                      <a:pt x="727" y="794"/>
                    </a:lnTo>
                    <a:lnTo>
                      <a:pt x="836" y="745"/>
                    </a:lnTo>
                    <a:lnTo>
                      <a:pt x="961" y="696"/>
                    </a:lnTo>
                    <a:lnTo>
                      <a:pt x="1102" y="642"/>
                    </a:lnTo>
                    <a:lnTo>
                      <a:pt x="1259" y="582"/>
                    </a:lnTo>
                    <a:lnTo>
                      <a:pt x="1433" y="522"/>
                    </a:lnTo>
                    <a:lnTo>
                      <a:pt x="1623" y="462"/>
                    </a:lnTo>
                    <a:lnTo>
                      <a:pt x="1829" y="403"/>
                    </a:lnTo>
                    <a:lnTo>
                      <a:pt x="2057" y="343"/>
                    </a:lnTo>
                    <a:lnTo>
                      <a:pt x="2301" y="283"/>
                    </a:lnTo>
                    <a:lnTo>
                      <a:pt x="2567" y="223"/>
                    </a:lnTo>
                    <a:lnTo>
                      <a:pt x="2849" y="163"/>
                    </a:lnTo>
                    <a:lnTo>
                      <a:pt x="2849" y="0"/>
                    </a:lnTo>
                    <a:lnTo>
                      <a:pt x="2817" y="16"/>
                    </a:lnTo>
                    <a:lnTo>
                      <a:pt x="2773" y="33"/>
                    </a:lnTo>
                    <a:lnTo>
                      <a:pt x="2719" y="54"/>
                    </a:lnTo>
                    <a:lnTo>
                      <a:pt x="2648" y="76"/>
                    </a:lnTo>
                    <a:lnTo>
                      <a:pt x="2572" y="98"/>
                    </a:lnTo>
                    <a:lnTo>
                      <a:pt x="2491" y="120"/>
                    </a:lnTo>
                    <a:lnTo>
                      <a:pt x="2399" y="147"/>
                    </a:lnTo>
                    <a:lnTo>
                      <a:pt x="2301" y="169"/>
                    </a:lnTo>
                    <a:lnTo>
                      <a:pt x="2095" y="223"/>
                    </a:lnTo>
                    <a:lnTo>
                      <a:pt x="1889" y="277"/>
                    </a:lnTo>
                    <a:lnTo>
                      <a:pt x="1688" y="326"/>
                    </a:lnTo>
                    <a:lnTo>
                      <a:pt x="1590" y="354"/>
                    </a:lnTo>
                    <a:lnTo>
                      <a:pt x="1503" y="381"/>
                    </a:lnTo>
                    <a:lnTo>
                      <a:pt x="1107" y="506"/>
                    </a:lnTo>
                    <a:lnTo>
                      <a:pt x="912" y="577"/>
                    </a:lnTo>
                    <a:lnTo>
                      <a:pt x="727" y="647"/>
                    </a:lnTo>
                    <a:lnTo>
                      <a:pt x="548" y="718"/>
                    </a:lnTo>
                    <a:lnTo>
                      <a:pt x="380" y="794"/>
                    </a:lnTo>
                    <a:lnTo>
                      <a:pt x="228" y="876"/>
                    </a:lnTo>
                    <a:lnTo>
                      <a:pt x="92" y="958"/>
                    </a:lnTo>
                    <a:lnTo>
                      <a:pt x="92" y="95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1961"/>
                      <a:invGamma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11" name="Freeform 7"/>
              <p:cNvSpPr>
                <a:spLocks/>
              </p:cNvSpPr>
              <p:nvPr/>
            </p:nvSpPr>
            <p:spPr bwMode="hidden">
              <a:xfrm>
                <a:off x="2748" y="2230"/>
                <a:ext cx="3007" cy="2085"/>
              </a:xfrm>
              <a:custGeom>
                <a:avLst/>
                <a:gdLst>
                  <a:gd name="T0" fmla="*/ 1433 w 3007"/>
                  <a:gd name="T1" fmla="*/ 474 h 2085"/>
                  <a:gd name="T2" fmla="*/ 1460 w 3007"/>
                  <a:gd name="T3" fmla="*/ 528 h 2085"/>
                  <a:gd name="T4" fmla="*/ 1541 w 3007"/>
                  <a:gd name="T5" fmla="*/ 593 h 2085"/>
                  <a:gd name="T6" fmla="*/ 1715 w 3007"/>
                  <a:gd name="T7" fmla="*/ 670 h 2085"/>
                  <a:gd name="T8" fmla="*/ 1927 w 3007"/>
                  <a:gd name="T9" fmla="*/ 735 h 2085"/>
                  <a:gd name="T10" fmla="*/ 2155 w 3007"/>
                  <a:gd name="T11" fmla="*/ 789 h 2085"/>
                  <a:gd name="T12" fmla="*/ 2372 w 3007"/>
                  <a:gd name="T13" fmla="*/ 849 h 2085"/>
                  <a:gd name="T14" fmla="*/ 2551 w 3007"/>
                  <a:gd name="T15" fmla="*/ 920 h 2085"/>
                  <a:gd name="T16" fmla="*/ 2638 w 3007"/>
                  <a:gd name="T17" fmla="*/ 980 h 2085"/>
                  <a:gd name="T18" fmla="*/ 2676 w 3007"/>
                  <a:gd name="T19" fmla="*/ 1029 h 2085"/>
                  <a:gd name="T20" fmla="*/ 2681 w 3007"/>
                  <a:gd name="T21" fmla="*/ 1083 h 2085"/>
                  <a:gd name="T22" fmla="*/ 2665 w 3007"/>
                  <a:gd name="T23" fmla="*/ 1127 h 2085"/>
                  <a:gd name="T24" fmla="*/ 2616 w 3007"/>
                  <a:gd name="T25" fmla="*/ 1170 h 2085"/>
                  <a:gd name="T26" fmla="*/ 2545 w 3007"/>
                  <a:gd name="T27" fmla="*/ 1208 h 2085"/>
                  <a:gd name="T28" fmla="*/ 2448 w 3007"/>
                  <a:gd name="T29" fmla="*/ 1241 h 2085"/>
                  <a:gd name="T30" fmla="*/ 2328 w 3007"/>
                  <a:gd name="T31" fmla="*/ 1274 h 2085"/>
                  <a:gd name="T32" fmla="*/ 2106 w 3007"/>
                  <a:gd name="T33" fmla="*/ 1328 h 2085"/>
                  <a:gd name="T34" fmla="*/ 1742 w 3007"/>
                  <a:gd name="T35" fmla="*/ 1421 h 2085"/>
                  <a:gd name="T36" fmla="*/ 1308 w 3007"/>
                  <a:gd name="T37" fmla="*/ 1540 h 2085"/>
                  <a:gd name="T38" fmla="*/ 820 w 3007"/>
                  <a:gd name="T39" fmla="*/ 1709 h 2085"/>
                  <a:gd name="T40" fmla="*/ 282 w 3007"/>
                  <a:gd name="T41" fmla="*/ 1943 h 2085"/>
                  <a:gd name="T42" fmla="*/ 152 w 3007"/>
                  <a:gd name="T43" fmla="*/ 2085 h 2085"/>
                  <a:gd name="T44" fmla="*/ 386 w 3007"/>
                  <a:gd name="T45" fmla="*/ 1992 h 2085"/>
                  <a:gd name="T46" fmla="*/ 700 w 3007"/>
                  <a:gd name="T47" fmla="*/ 1834 h 2085"/>
                  <a:gd name="T48" fmla="*/ 1064 w 3007"/>
                  <a:gd name="T49" fmla="*/ 1693 h 2085"/>
                  <a:gd name="T50" fmla="*/ 1661 w 3007"/>
                  <a:gd name="T51" fmla="*/ 1497 h 2085"/>
                  <a:gd name="T52" fmla="*/ 1845 w 3007"/>
                  <a:gd name="T53" fmla="*/ 1442 h 2085"/>
                  <a:gd name="T54" fmla="*/ 2252 w 3007"/>
                  <a:gd name="T55" fmla="*/ 1339 h 2085"/>
                  <a:gd name="T56" fmla="*/ 2551 w 3007"/>
                  <a:gd name="T57" fmla="*/ 1263 h 2085"/>
                  <a:gd name="T58" fmla="*/ 2730 w 3007"/>
                  <a:gd name="T59" fmla="*/ 1214 h 2085"/>
                  <a:gd name="T60" fmla="*/ 2876 w 3007"/>
                  <a:gd name="T61" fmla="*/ 1170 h 2085"/>
                  <a:gd name="T62" fmla="*/ 2974 w 3007"/>
                  <a:gd name="T63" fmla="*/ 1132 h 2085"/>
                  <a:gd name="T64" fmla="*/ 3007 w 3007"/>
                  <a:gd name="T65" fmla="*/ 871 h 2085"/>
                  <a:gd name="T66" fmla="*/ 2860 w 3007"/>
                  <a:gd name="T67" fmla="*/ 844 h 2085"/>
                  <a:gd name="T68" fmla="*/ 2670 w 3007"/>
                  <a:gd name="T69" fmla="*/ 806 h 2085"/>
                  <a:gd name="T70" fmla="*/ 2458 w 3007"/>
                  <a:gd name="T71" fmla="*/ 757 h 2085"/>
                  <a:gd name="T72" fmla="*/ 2138 w 3007"/>
                  <a:gd name="T73" fmla="*/ 670 h 2085"/>
                  <a:gd name="T74" fmla="*/ 1959 w 3007"/>
                  <a:gd name="T75" fmla="*/ 604 h 2085"/>
                  <a:gd name="T76" fmla="*/ 1824 w 3007"/>
                  <a:gd name="T77" fmla="*/ 534 h 2085"/>
                  <a:gd name="T78" fmla="*/ 1769 w 3007"/>
                  <a:gd name="T79" fmla="*/ 474 h 2085"/>
                  <a:gd name="T80" fmla="*/ 1753 w 3007"/>
                  <a:gd name="T81" fmla="*/ 436 h 2085"/>
                  <a:gd name="T82" fmla="*/ 1780 w 3007"/>
                  <a:gd name="T83" fmla="*/ 381 h 2085"/>
                  <a:gd name="T84" fmla="*/ 1862 w 3007"/>
                  <a:gd name="T85" fmla="*/ 316 h 2085"/>
                  <a:gd name="T86" fmla="*/ 1986 w 3007"/>
                  <a:gd name="T87" fmla="*/ 267 h 2085"/>
                  <a:gd name="T88" fmla="*/ 2149 w 3007"/>
                  <a:gd name="T89" fmla="*/ 229 h 2085"/>
                  <a:gd name="T90" fmla="*/ 2431 w 3007"/>
                  <a:gd name="T91" fmla="*/ 180 h 2085"/>
                  <a:gd name="T92" fmla="*/ 2827 w 3007"/>
                  <a:gd name="T93" fmla="*/ 125 h 2085"/>
                  <a:gd name="T94" fmla="*/ 3007 w 3007"/>
                  <a:gd name="T95" fmla="*/ 87 h 2085"/>
                  <a:gd name="T96" fmla="*/ 2909 w 3007"/>
                  <a:gd name="T97" fmla="*/ 22 h 2085"/>
                  <a:gd name="T98" fmla="*/ 2676 w 3007"/>
                  <a:gd name="T99" fmla="*/ 66 h 2085"/>
                  <a:gd name="T100" fmla="*/ 2285 w 3007"/>
                  <a:gd name="T101" fmla="*/ 120 h 2085"/>
                  <a:gd name="T102" fmla="*/ 2030 w 3007"/>
                  <a:gd name="T103" fmla="*/ 158 h 2085"/>
                  <a:gd name="T104" fmla="*/ 1791 w 3007"/>
                  <a:gd name="T105" fmla="*/ 202 h 2085"/>
                  <a:gd name="T106" fmla="*/ 1601 w 3007"/>
                  <a:gd name="T107" fmla="*/ 261 h 2085"/>
                  <a:gd name="T108" fmla="*/ 1471 w 3007"/>
                  <a:gd name="T109" fmla="*/ 338 h 2085"/>
                  <a:gd name="T110" fmla="*/ 1438 w 3007"/>
                  <a:gd name="T111" fmla="*/ 387 h 2085"/>
                  <a:gd name="T112" fmla="*/ 1427 w 3007"/>
                  <a:gd name="T113" fmla="*/ 441 h 2085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0" t="0" r="r" b="b"/>
                <a:pathLst>
                  <a:path w="3007" h="2085">
                    <a:moveTo>
                      <a:pt x="1427" y="441"/>
                    </a:moveTo>
                    <a:lnTo>
                      <a:pt x="1433" y="474"/>
                    </a:lnTo>
                    <a:lnTo>
                      <a:pt x="1444" y="501"/>
                    </a:lnTo>
                    <a:lnTo>
                      <a:pt x="1460" y="528"/>
                    </a:lnTo>
                    <a:lnTo>
                      <a:pt x="1482" y="550"/>
                    </a:lnTo>
                    <a:lnTo>
                      <a:pt x="1541" y="593"/>
                    </a:lnTo>
                    <a:lnTo>
                      <a:pt x="1623" y="637"/>
                    </a:lnTo>
                    <a:lnTo>
                      <a:pt x="1715" y="670"/>
                    </a:lnTo>
                    <a:lnTo>
                      <a:pt x="1818" y="702"/>
                    </a:lnTo>
                    <a:lnTo>
                      <a:pt x="1927" y="735"/>
                    </a:lnTo>
                    <a:lnTo>
                      <a:pt x="2041" y="762"/>
                    </a:lnTo>
                    <a:lnTo>
                      <a:pt x="2155" y="789"/>
                    </a:lnTo>
                    <a:lnTo>
                      <a:pt x="2269" y="822"/>
                    </a:lnTo>
                    <a:lnTo>
                      <a:pt x="2372" y="849"/>
                    </a:lnTo>
                    <a:lnTo>
                      <a:pt x="2464" y="882"/>
                    </a:lnTo>
                    <a:lnTo>
                      <a:pt x="2551" y="920"/>
                    </a:lnTo>
                    <a:lnTo>
                      <a:pt x="2616" y="958"/>
                    </a:lnTo>
                    <a:lnTo>
                      <a:pt x="2638" y="980"/>
                    </a:lnTo>
                    <a:lnTo>
                      <a:pt x="2659" y="1007"/>
                    </a:lnTo>
                    <a:lnTo>
                      <a:pt x="2676" y="1029"/>
                    </a:lnTo>
                    <a:lnTo>
                      <a:pt x="2681" y="1056"/>
                    </a:lnTo>
                    <a:lnTo>
                      <a:pt x="2681" y="1083"/>
                    </a:lnTo>
                    <a:lnTo>
                      <a:pt x="2676" y="1105"/>
                    </a:lnTo>
                    <a:lnTo>
                      <a:pt x="2665" y="1127"/>
                    </a:lnTo>
                    <a:lnTo>
                      <a:pt x="2643" y="1149"/>
                    </a:lnTo>
                    <a:lnTo>
                      <a:pt x="2616" y="1170"/>
                    </a:lnTo>
                    <a:lnTo>
                      <a:pt x="2583" y="1187"/>
                    </a:lnTo>
                    <a:lnTo>
                      <a:pt x="2545" y="1208"/>
                    </a:lnTo>
                    <a:lnTo>
                      <a:pt x="2502" y="1225"/>
                    </a:lnTo>
                    <a:lnTo>
                      <a:pt x="2448" y="1241"/>
                    </a:lnTo>
                    <a:lnTo>
                      <a:pt x="2388" y="1257"/>
                    </a:lnTo>
                    <a:lnTo>
                      <a:pt x="2328" y="1274"/>
                    </a:lnTo>
                    <a:lnTo>
                      <a:pt x="2258" y="1290"/>
                    </a:lnTo>
                    <a:lnTo>
                      <a:pt x="2106" y="1328"/>
                    </a:lnTo>
                    <a:lnTo>
                      <a:pt x="1932" y="1372"/>
                    </a:lnTo>
                    <a:lnTo>
                      <a:pt x="1742" y="1421"/>
                    </a:lnTo>
                    <a:lnTo>
                      <a:pt x="1531" y="1475"/>
                    </a:lnTo>
                    <a:lnTo>
                      <a:pt x="1308" y="1540"/>
                    </a:lnTo>
                    <a:lnTo>
                      <a:pt x="1069" y="1617"/>
                    </a:lnTo>
                    <a:lnTo>
                      <a:pt x="820" y="1709"/>
                    </a:lnTo>
                    <a:lnTo>
                      <a:pt x="554" y="1818"/>
                    </a:lnTo>
                    <a:lnTo>
                      <a:pt x="282" y="1943"/>
                    </a:lnTo>
                    <a:lnTo>
                      <a:pt x="0" y="2085"/>
                    </a:lnTo>
                    <a:lnTo>
                      <a:pt x="152" y="2085"/>
                    </a:lnTo>
                    <a:lnTo>
                      <a:pt x="244" y="2074"/>
                    </a:lnTo>
                    <a:lnTo>
                      <a:pt x="386" y="1992"/>
                    </a:lnTo>
                    <a:lnTo>
                      <a:pt x="537" y="1910"/>
                    </a:lnTo>
                    <a:lnTo>
                      <a:pt x="700" y="1834"/>
                    </a:lnTo>
                    <a:lnTo>
                      <a:pt x="879" y="1763"/>
                    </a:lnTo>
                    <a:lnTo>
                      <a:pt x="1064" y="1693"/>
                    </a:lnTo>
                    <a:lnTo>
                      <a:pt x="1259" y="1622"/>
                    </a:lnTo>
                    <a:lnTo>
                      <a:pt x="1661" y="1497"/>
                    </a:lnTo>
                    <a:lnTo>
                      <a:pt x="1748" y="1470"/>
                    </a:lnTo>
                    <a:lnTo>
                      <a:pt x="1845" y="1442"/>
                    </a:lnTo>
                    <a:lnTo>
                      <a:pt x="2046" y="1393"/>
                    </a:lnTo>
                    <a:lnTo>
                      <a:pt x="2252" y="1339"/>
                    </a:lnTo>
                    <a:lnTo>
                      <a:pt x="2458" y="1285"/>
                    </a:lnTo>
                    <a:lnTo>
                      <a:pt x="2551" y="1263"/>
                    </a:lnTo>
                    <a:lnTo>
                      <a:pt x="2643" y="1236"/>
                    </a:lnTo>
                    <a:lnTo>
                      <a:pt x="2730" y="1214"/>
                    </a:lnTo>
                    <a:lnTo>
                      <a:pt x="2806" y="1192"/>
                    </a:lnTo>
                    <a:lnTo>
                      <a:pt x="2876" y="1170"/>
                    </a:lnTo>
                    <a:lnTo>
                      <a:pt x="2931" y="1149"/>
                    </a:lnTo>
                    <a:lnTo>
                      <a:pt x="2974" y="1132"/>
                    </a:lnTo>
                    <a:lnTo>
                      <a:pt x="3007" y="1116"/>
                    </a:lnTo>
                    <a:lnTo>
                      <a:pt x="3007" y="871"/>
                    </a:lnTo>
                    <a:lnTo>
                      <a:pt x="2941" y="860"/>
                    </a:lnTo>
                    <a:lnTo>
                      <a:pt x="2860" y="844"/>
                    </a:lnTo>
                    <a:lnTo>
                      <a:pt x="2773" y="827"/>
                    </a:lnTo>
                    <a:lnTo>
                      <a:pt x="2670" y="806"/>
                    </a:lnTo>
                    <a:lnTo>
                      <a:pt x="2567" y="784"/>
                    </a:lnTo>
                    <a:lnTo>
                      <a:pt x="2458" y="757"/>
                    </a:lnTo>
                    <a:lnTo>
                      <a:pt x="2241" y="702"/>
                    </a:lnTo>
                    <a:lnTo>
                      <a:pt x="2138" y="670"/>
                    </a:lnTo>
                    <a:lnTo>
                      <a:pt x="2046" y="637"/>
                    </a:lnTo>
                    <a:lnTo>
                      <a:pt x="1959" y="604"/>
                    </a:lnTo>
                    <a:lnTo>
                      <a:pt x="1883" y="566"/>
                    </a:lnTo>
                    <a:lnTo>
                      <a:pt x="1824" y="534"/>
                    </a:lnTo>
                    <a:lnTo>
                      <a:pt x="1780" y="495"/>
                    </a:lnTo>
                    <a:lnTo>
                      <a:pt x="1769" y="474"/>
                    </a:lnTo>
                    <a:lnTo>
                      <a:pt x="1758" y="457"/>
                    </a:lnTo>
                    <a:lnTo>
                      <a:pt x="1753" y="436"/>
                    </a:lnTo>
                    <a:lnTo>
                      <a:pt x="1758" y="419"/>
                    </a:lnTo>
                    <a:lnTo>
                      <a:pt x="1780" y="381"/>
                    </a:lnTo>
                    <a:lnTo>
                      <a:pt x="1813" y="343"/>
                    </a:lnTo>
                    <a:lnTo>
                      <a:pt x="1862" y="316"/>
                    </a:lnTo>
                    <a:lnTo>
                      <a:pt x="1921" y="289"/>
                    </a:lnTo>
                    <a:lnTo>
                      <a:pt x="1986" y="267"/>
                    </a:lnTo>
                    <a:lnTo>
                      <a:pt x="2062" y="245"/>
                    </a:lnTo>
                    <a:lnTo>
                      <a:pt x="2149" y="229"/>
                    </a:lnTo>
                    <a:lnTo>
                      <a:pt x="2236" y="213"/>
                    </a:lnTo>
                    <a:lnTo>
                      <a:pt x="2431" y="180"/>
                    </a:lnTo>
                    <a:lnTo>
                      <a:pt x="2627" y="158"/>
                    </a:lnTo>
                    <a:lnTo>
                      <a:pt x="2827" y="125"/>
                    </a:lnTo>
                    <a:lnTo>
                      <a:pt x="2920" y="109"/>
                    </a:lnTo>
                    <a:lnTo>
                      <a:pt x="3007" y="87"/>
                    </a:lnTo>
                    <a:lnTo>
                      <a:pt x="3007" y="0"/>
                    </a:lnTo>
                    <a:lnTo>
                      <a:pt x="2909" y="22"/>
                    </a:lnTo>
                    <a:lnTo>
                      <a:pt x="2795" y="44"/>
                    </a:lnTo>
                    <a:lnTo>
                      <a:pt x="2676" y="66"/>
                    </a:lnTo>
                    <a:lnTo>
                      <a:pt x="2551" y="82"/>
                    </a:lnTo>
                    <a:lnTo>
                      <a:pt x="2285" y="120"/>
                    </a:lnTo>
                    <a:lnTo>
                      <a:pt x="2155" y="136"/>
                    </a:lnTo>
                    <a:lnTo>
                      <a:pt x="2030" y="158"/>
                    </a:lnTo>
                    <a:lnTo>
                      <a:pt x="1905" y="174"/>
                    </a:lnTo>
                    <a:lnTo>
                      <a:pt x="1791" y="202"/>
                    </a:lnTo>
                    <a:lnTo>
                      <a:pt x="1688" y="229"/>
                    </a:lnTo>
                    <a:lnTo>
                      <a:pt x="1601" y="261"/>
                    </a:lnTo>
                    <a:lnTo>
                      <a:pt x="1525" y="300"/>
                    </a:lnTo>
                    <a:lnTo>
                      <a:pt x="1471" y="338"/>
                    </a:lnTo>
                    <a:lnTo>
                      <a:pt x="1455" y="359"/>
                    </a:lnTo>
                    <a:lnTo>
                      <a:pt x="1438" y="387"/>
                    </a:lnTo>
                    <a:lnTo>
                      <a:pt x="1427" y="414"/>
                    </a:lnTo>
                    <a:lnTo>
                      <a:pt x="1427" y="441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" name="Freeform 8"/>
              <p:cNvSpPr>
                <a:spLocks/>
              </p:cNvSpPr>
              <p:nvPr/>
            </p:nvSpPr>
            <p:spPr bwMode="hidden">
              <a:xfrm>
                <a:off x="4501" y="2317"/>
                <a:ext cx="1248" cy="539"/>
              </a:xfrm>
              <a:custGeom>
                <a:avLst/>
                <a:gdLst>
                  <a:gd name="T0" fmla="*/ 0 w 1248"/>
                  <a:gd name="T1" fmla="*/ 332 h 539"/>
                  <a:gd name="T2" fmla="*/ 0 w 1248"/>
                  <a:gd name="T3" fmla="*/ 360 h 539"/>
                  <a:gd name="T4" fmla="*/ 5 w 1248"/>
                  <a:gd name="T5" fmla="*/ 387 h 539"/>
                  <a:gd name="T6" fmla="*/ 27 w 1248"/>
                  <a:gd name="T7" fmla="*/ 414 h 539"/>
                  <a:gd name="T8" fmla="*/ 54 w 1248"/>
                  <a:gd name="T9" fmla="*/ 436 h 539"/>
                  <a:gd name="T10" fmla="*/ 92 w 1248"/>
                  <a:gd name="T11" fmla="*/ 463 h 539"/>
                  <a:gd name="T12" fmla="*/ 141 w 1248"/>
                  <a:gd name="T13" fmla="*/ 490 h 539"/>
                  <a:gd name="T14" fmla="*/ 195 w 1248"/>
                  <a:gd name="T15" fmla="*/ 512 h 539"/>
                  <a:gd name="T16" fmla="*/ 255 w 1248"/>
                  <a:gd name="T17" fmla="*/ 539 h 539"/>
                  <a:gd name="T18" fmla="*/ 212 w 1248"/>
                  <a:gd name="T19" fmla="*/ 517 h 539"/>
                  <a:gd name="T20" fmla="*/ 179 w 1248"/>
                  <a:gd name="T21" fmla="*/ 490 h 539"/>
                  <a:gd name="T22" fmla="*/ 157 w 1248"/>
                  <a:gd name="T23" fmla="*/ 468 h 539"/>
                  <a:gd name="T24" fmla="*/ 141 w 1248"/>
                  <a:gd name="T25" fmla="*/ 447 h 539"/>
                  <a:gd name="T26" fmla="*/ 136 w 1248"/>
                  <a:gd name="T27" fmla="*/ 425 h 539"/>
                  <a:gd name="T28" fmla="*/ 136 w 1248"/>
                  <a:gd name="T29" fmla="*/ 403 h 539"/>
                  <a:gd name="T30" fmla="*/ 141 w 1248"/>
                  <a:gd name="T31" fmla="*/ 381 h 539"/>
                  <a:gd name="T32" fmla="*/ 157 w 1248"/>
                  <a:gd name="T33" fmla="*/ 365 h 539"/>
                  <a:gd name="T34" fmla="*/ 179 w 1248"/>
                  <a:gd name="T35" fmla="*/ 343 h 539"/>
                  <a:gd name="T36" fmla="*/ 201 w 1248"/>
                  <a:gd name="T37" fmla="*/ 327 h 539"/>
                  <a:gd name="T38" fmla="*/ 266 w 1248"/>
                  <a:gd name="T39" fmla="*/ 294 h 539"/>
                  <a:gd name="T40" fmla="*/ 353 w 1248"/>
                  <a:gd name="T41" fmla="*/ 262 h 539"/>
                  <a:gd name="T42" fmla="*/ 445 w 1248"/>
                  <a:gd name="T43" fmla="*/ 234 h 539"/>
                  <a:gd name="T44" fmla="*/ 554 w 1248"/>
                  <a:gd name="T45" fmla="*/ 213 h 539"/>
                  <a:gd name="T46" fmla="*/ 662 w 1248"/>
                  <a:gd name="T47" fmla="*/ 191 h 539"/>
                  <a:gd name="T48" fmla="*/ 890 w 1248"/>
                  <a:gd name="T49" fmla="*/ 153 h 539"/>
                  <a:gd name="T50" fmla="*/ 993 w 1248"/>
                  <a:gd name="T51" fmla="*/ 136 h 539"/>
                  <a:gd name="T52" fmla="*/ 1091 w 1248"/>
                  <a:gd name="T53" fmla="*/ 120 h 539"/>
                  <a:gd name="T54" fmla="*/ 1178 w 1248"/>
                  <a:gd name="T55" fmla="*/ 115 h 539"/>
                  <a:gd name="T56" fmla="*/ 1248 w 1248"/>
                  <a:gd name="T57" fmla="*/ 104 h 539"/>
                  <a:gd name="T58" fmla="*/ 1248 w 1248"/>
                  <a:gd name="T59" fmla="*/ 0 h 539"/>
                  <a:gd name="T60" fmla="*/ 1161 w 1248"/>
                  <a:gd name="T61" fmla="*/ 22 h 539"/>
                  <a:gd name="T62" fmla="*/ 1069 w 1248"/>
                  <a:gd name="T63" fmla="*/ 38 h 539"/>
                  <a:gd name="T64" fmla="*/ 874 w 1248"/>
                  <a:gd name="T65" fmla="*/ 71 h 539"/>
                  <a:gd name="T66" fmla="*/ 673 w 1248"/>
                  <a:gd name="T67" fmla="*/ 93 h 539"/>
                  <a:gd name="T68" fmla="*/ 483 w 1248"/>
                  <a:gd name="T69" fmla="*/ 126 h 539"/>
                  <a:gd name="T70" fmla="*/ 391 w 1248"/>
                  <a:gd name="T71" fmla="*/ 142 h 539"/>
                  <a:gd name="T72" fmla="*/ 309 w 1248"/>
                  <a:gd name="T73" fmla="*/ 158 h 539"/>
                  <a:gd name="T74" fmla="*/ 228 w 1248"/>
                  <a:gd name="T75" fmla="*/ 180 h 539"/>
                  <a:gd name="T76" fmla="*/ 163 w 1248"/>
                  <a:gd name="T77" fmla="*/ 202 h 539"/>
                  <a:gd name="T78" fmla="*/ 103 w 1248"/>
                  <a:gd name="T79" fmla="*/ 229 h 539"/>
                  <a:gd name="T80" fmla="*/ 54 w 1248"/>
                  <a:gd name="T81" fmla="*/ 256 h 539"/>
                  <a:gd name="T82" fmla="*/ 22 w 1248"/>
                  <a:gd name="T83" fmla="*/ 294 h 539"/>
                  <a:gd name="T84" fmla="*/ 0 w 1248"/>
                  <a:gd name="T85" fmla="*/ 332 h 539"/>
                  <a:gd name="T86" fmla="*/ 0 w 1248"/>
                  <a:gd name="T87" fmla="*/ 332 h 5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248" h="539">
                    <a:moveTo>
                      <a:pt x="0" y="332"/>
                    </a:moveTo>
                    <a:lnTo>
                      <a:pt x="0" y="360"/>
                    </a:lnTo>
                    <a:lnTo>
                      <a:pt x="5" y="387"/>
                    </a:lnTo>
                    <a:lnTo>
                      <a:pt x="27" y="414"/>
                    </a:lnTo>
                    <a:lnTo>
                      <a:pt x="54" y="436"/>
                    </a:lnTo>
                    <a:lnTo>
                      <a:pt x="92" y="463"/>
                    </a:lnTo>
                    <a:lnTo>
                      <a:pt x="141" y="490"/>
                    </a:lnTo>
                    <a:lnTo>
                      <a:pt x="195" y="512"/>
                    </a:lnTo>
                    <a:lnTo>
                      <a:pt x="255" y="539"/>
                    </a:lnTo>
                    <a:lnTo>
                      <a:pt x="212" y="517"/>
                    </a:lnTo>
                    <a:lnTo>
                      <a:pt x="179" y="490"/>
                    </a:lnTo>
                    <a:lnTo>
                      <a:pt x="157" y="468"/>
                    </a:lnTo>
                    <a:lnTo>
                      <a:pt x="141" y="447"/>
                    </a:lnTo>
                    <a:lnTo>
                      <a:pt x="136" y="425"/>
                    </a:lnTo>
                    <a:lnTo>
                      <a:pt x="136" y="403"/>
                    </a:lnTo>
                    <a:lnTo>
                      <a:pt x="141" y="381"/>
                    </a:lnTo>
                    <a:lnTo>
                      <a:pt x="157" y="365"/>
                    </a:lnTo>
                    <a:lnTo>
                      <a:pt x="179" y="343"/>
                    </a:lnTo>
                    <a:lnTo>
                      <a:pt x="201" y="327"/>
                    </a:lnTo>
                    <a:lnTo>
                      <a:pt x="266" y="294"/>
                    </a:lnTo>
                    <a:lnTo>
                      <a:pt x="353" y="262"/>
                    </a:lnTo>
                    <a:lnTo>
                      <a:pt x="445" y="234"/>
                    </a:lnTo>
                    <a:lnTo>
                      <a:pt x="554" y="213"/>
                    </a:lnTo>
                    <a:lnTo>
                      <a:pt x="662" y="191"/>
                    </a:lnTo>
                    <a:lnTo>
                      <a:pt x="890" y="153"/>
                    </a:lnTo>
                    <a:lnTo>
                      <a:pt x="993" y="136"/>
                    </a:lnTo>
                    <a:lnTo>
                      <a:pt x="1091" y="120"/>
                    </a:lnTo>
                    <a:lnTo>
                      <a:pt x="1178" y="115"/>
                    </a:lnTo>
                    <a:lnTo>
                      <a:pt x="1248" y="104"/>
                    </a:lnTo>
                    <a:lnTo>
                      <a:pt x="1248" y="0"/>
                    </a:lnTo>
                    <a:lnTo>
                      <a:pt x="1161" y="22"/>
                    </a:lnTo>
                    <a:lnTo>
                      <a:pt x="1069" y="38"/>
                    </a:lnTo>
                    <a:lnTo>
                      <a:pt x="874" y="71"/>
                    </a:lnTo>
                    <a:lnTo>
                      <a:pt x="673" y="93"/>
                    </a:lnTo>
                    <a:lnTo>
                      <a:pt x="483" y="126"/>
                    </a:lnTo>
                    <a:lnTo>
                      <a:pt x="391" y="142"/>
                    </a:lnTo>
                    <a:lnTo>
                      <a:pt x="309" y="158"/>
                    </a:lnTo>
                    <a:lnTo>
                      <a:pt x="228" y="180"/>
                    </a:lnTo>
                    <a:lnTo>
                      <a:pt x="163" y="202"/>
                    </a:lnTo>
                    <a:lnTo>
                      <a:pt x="103" y="229"/>
                    </a:lnTo>
                    <a:lnTo>
                      <a:pt x="54" y="256"/>
                    </a:lnTo>
                    <a:lnTo>
                      <a:pt x="22" y="294"/>
                    </a:lnTo>
                    <a:lnTo>
                      <a:pt x="0" y="332"/>
                    </a:lnTo>
                    <a:lnTo>
                      <a:pt x="0" y="33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7843"/>
                      <a:invGamma/>
                    </a:schemeClr>
                  </a:gs>
                  <a:gs pos="100000">
                    <a:schemeClr val="bg1"/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</p:grpSp>
        <p:sp>
          <p:nvSpPr>
            <p:cNvPr id="6" name="Freeform 9"/>
            <p:cNvSpPr>
              <a:spLocks/>
            </p:cNvSpPr>
            <p:nvPr/>
          </p:nvSpPr>
          <p:spPr bwMode="hidden">
            <a:xfrm>
              <a:off x="3322" y="1341"/>
              <a:ext cx="1825" cy="1537"/>
            </a:xfrm>
            <a:custGeom>
              <a:avLst/>
              <a:gdLst>
                <a:gd name="T0" fmla="*/ 982 w 2296"/>
                <a:gd name="T1" fmla="*/ 1061 h 1469"/>
                <a:gd name="T2" fmla="*/ 1357 w 2296"/>
                <a:gd name="T3" fmla="*/ 1012 h 1469"/>
                <a:gd name="T4" fmla="*/ 1666 w 2296"/>
                <a:gd name="T5" fmla="*/ 957 h 1469"/>
                <a:gd name="T6" fmla="*/ 1916 w 2296"/>
                <a:gd name="T7" fmla="*/ 897 h 1469"/>
                <a:gd name="T8" fmla="*/ 2100 w 2296"/>
                <a:gd name="T9" fmla="*/ 832 h 1469"/>
                <a:gd name="T10" fmla="*/ 2220 w 2296"/>
                <a:gd name="T11" fmla="*/ 756 h 1469"/>
                <a:gd name="T12" fmla="*/ 2285 w 2296"/>
                <a:gd name="T13" fmla="*/ 669 h 1469"/>
                <a:gd name="T14" fmla="*/ 2290 w 2296"/>
                <a:gd name="T15" fmla="*/ 560 h 1469"/>
                <a:gd name="T16" fmla="*/ 2241 w 2296"/>
                <a:gd name="T17" fmla="*/ 457 h 1469"/>
                <a:gd name="T18" fmla="*/ 2144 w 2296"/>
                <a:gd name="T19" fmla="*/ 364 h 1469"/>
                <a:gd name="T20" fmla="*/ 2008 w 2296"/>
                <a:gd name="T21" fmla="*/ 277 h 1469"/>
                <a:gd name="T22" fmla="*/ 1769 w 2296"/>
                <a:gd name="T23" fmla="*/ 157 h 1469"/>
                <a:gd name="T24" fmla="*/ 1612 w 2296"/>
                <a:gd name="T25" fmla="*/ 92 h 1469"/>
                <a:gd name="T26" fmla="*/ 1476 w 2296"/>
                <a:gd name="T27" fmla="*/ 43 h 1469"/>
                <a:gd name="T28" fmla="*/ 1384 w 2296"/>
                <a:gd name="T29" fmla="*/ 10 h 1469"/>
                <a:gd name="T30" fmla="*/ 1346 w 2296"/>
                <a:gd name="T31" fmla="*/ 0 h 1469"/>
                <a:gd name="T32" fmla="*/ 1655 w 2296"/>
                <a:gd name="T33" fmla="*/ 119 h 1469"/>
                <a:gd name="T34" fmla="*/ 1948 w 2296"/>
                <a:gd name="T35" fmla="*/ 255 h 1469"/>
                <a:gd name="T36" fmla="*/ 2068 w 2296"/>
                <a:gd name="T37" fmla="*/ 326 h 1469"/>
                <a:gd name="T38" fmla="*/ 2171 w 2296"/>
                <a:gd name="T39" fmla="*/ 402 h 1469"/>
                <a:gd name="T40" fmla="*/ 2236 w 2296"/>
                <a:gd name="T41" fmla="*/ 478 h 1469"/>
                <a:gd name="T42" fmla="*/ 2263 w 2296"/>
                <a:gd name="T43" fmla="*/ 560 h 1469"/>
                <a:gd name="T44" fmla="*/ 2241 w 2296"/>
                <a:gd name="T45" fmla="*/ 636 h 1469"/>
                <a:gd name="T46" fmla="*/ 2171 w 2296"/>
                <a:gd name="T47" fmla="*/ 702 h 1469"/>
                <a:gd name="T48" fmla="*/ 2062 w 2296"/>
                <a:gd name="T49" fmla="*/ 756 h 1469"/>
                <a:gd name="T50" fmla="*/ 1921 w 2296"/>
                <a:gd name="T51" fmla="*/ 800 h 1469"/>
                <a:gd name="T52" fmla="*/ 1748 w 2296"/>
                <a:gd name="T53" fmla="*/ 843 h 1469"/>
                <a:gd name="T54" fmla="*/ 1351 w 2296"/>
                <a:gd name="T55" fmla="*/ 908 h 1469"/>
                <a:gd name="T56" fmla="*/ 923 w 2296"/>
                <a:gd name="T57" fmla="*/ 968 h 1469"/>
                <a:gd name="T58" fmla="*/ 521 w 2296"/>
                <a:gd name="T59" fmla="*/ 1028 h 1469"/>
                <a:gd name="T60" fmla="*/ 353 w 2296"/>
                <a:gd name="T61" fmla="*/ 1066 h 1469"/>
                <a:gd name="T62" fmla="*/ 206 w 2296"/>
                <a:gd name="T63" fmla="*/ 1104 h 1469"/>
                <a:gd name="T64" fmla="*/ 92 w 2296"/>
                <a:gd name="T65" fmla="*/ 1148 h 1469"/>
                <a:gd name="T66" fmla="*/ 22 w 2296"/>
                <a:gd name="T67" fmla="*/ 1202 h 1469"/>
                <a:gd name="T68" fmla="*/ 0 w 2296"/>
                <a:gd name="T69" fmla="*/ 1262 h 1469"/>
                <a:gd name="T70" fmla="*/ 27 w 2296"/>
                <a:gd name="T71" fmla="*/ 1327 h 1469"/>
                <a:gd name="T72" fmla="*/ 98 w 2296"/>
                <a:gd name="T73" fmla="*/ 1382 h 1469"/>
                <a:gd name="T74" fmla="*/ 196 w 2296"/>
                <a:gd name="T75" fmla="*/ 1425 h 1469"/>
                <a:gd name="T76" fmla="*/ 326 w 2296"/>
                <a:gd name="T77" fmla="*/ 1469 h 1469"/>
                <a:gd name="T78" fmla="*/ 217 w 2296"/>
                <a:gd name="T79" fmla="*/ 1414 h 1469"/>
                <a:gd name="T80" fmla="*/ 147 w 2296"/>
                <a:gd name="T81" fmla="*/ 1360 h 1469"/>
                <a:gd name="T82" fmla="*/ 120 w 2296"/>
                <a:gd name="T83" fmla="*/ 1306 h 1469"/>
                <a:gd name="T84" fmla="*/ 141 w 2296"/>
                <a:gd name="T85" fmla="*/ 1257 h 1469"/>
                <a:gd name="T86" fmla="*/ 212 w 2296"/>
                <a:gd name="T87" fmla="*/ 1208 h 1469"/>
                <a:gd name="T88" fmla="*/ 342 w 2296"/>
                <a:gd name="T89" fmla="*/ 1164 h 1469"/>
                <a:gd name="T90" fmla="*/ 527 w 2296"/>
                <a:gd name="T91" fmla="*/ 1121 h 1469"/>
                <a:gd name="T92" fmla="*/ 771 w 2296"/>
                <a:gd name="T93" fmla="*/ 1088 h 14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296" h="1469">
                  <a:moveTo>
                    <a:pt x="771" y="1088"/>
                  </a:moveTo>
                  <a:lnTo>
                    <a:pt x="982" y="1061"/>
                  </a:lnTo>
                  <a:lnTo>
                    <a:pt x="1178" y="1034"/>
                  </a:lnTo>
                  <a:lnTo>
                    <a:pt x="1357" y="1012"/>
                  </a:lnTo>
                  <a:lnTo>
                    <a:pt x="1520" y="985"/>
                  </a:lnTo>
                  <a:lnTo>
                    <a:pt x="1666" y="957"/>
                  </a:lnTo>
                  <a:lnTo>
                    <a:pt x="1796" y="930"/>
                  </a:lnTo>
                  <a:lnTo>
                    <a:pt x="1916" y="897"/>
                  </a:lnTo>
                  <a:lnTo>
                    <a:pt x="2013" y="870"/>
                  </a:lnTo>
                  <a:lnTo>
                    <a:pt x="2100" y="832"/>
                  </a:lnTo>
                  <a:lnTo>
                    <a:pt x="2171" y="800"/>
                  </a:lnTo>
                  <a:lnTo>
                    <a:pt x="2220" y="756"/>
                  </a:lnTo>
                  <a:lnTo>
                    <a:pt x="2263" y="712"/>
                  </a:lnTo>
                  <a:lnTo>
                    <a:pt x="2285" y="669"/>
                  </a:lnTo>
                  <a:lnTo>
                    <a:pt x="2296" y="614"/>
                  </a:lnTo>
                  <a:lnTo>
                    <a:pt x="2290" y="560"/>
                  </a:lnTo>
                  <a:lnTo>
                    <a:pt x="2269" y="500"/>
                  </a:lnTo>
                  <a:lnTo>
                    <a:pt x="2241" y="457"/>
                  </a:lnTo>
                  <a:lnTo>
                    <a:pt x="2198" y="408"/>
                  </a:lnTo>
                  <a:lnTo>
                    <a:pt x="2144" y="364"/>
                  </a:lnTo>
                  <a:lnTo>
                    <a:pt x="2079" y="321"/>
                  </a:lnTo>
                  <a:lnTo>
                    <a:pt x="2008" y="277"/>
                  </a:lnTo>
                  <a:lnTo>
                    <a:pt x="1927" y="234"/>
                  </a:lnTo>
                  <a:lnTo>
                    <a:pt x="1769" y="157"/>
                  </a:lnTo>
                  <a:lnTo>
                    <a:pt x="1688" y="125"/>
                  </a:lnTo>
                  <a:lnTo>
                    <a:pt x="1612" y="92"/>
                  </a:lnTo>
                  <a:lnTo>
                    <a:pt x="1536" y="65"/>
                  </a:lnTo>
                  <a:lnTo>
                    <a:pt x="1476" y="43"/>
                  </a:lnTo>
                  <a:lnTo>
                    <a:pt x="1422" y="27"/>
                  </a:lnTo>
                  <a:lnTo>
                    <a:pt x="1384" y="10"/>
                  </a:lnTo>
                  <a:lnTo>
                    <a:pt x="1357" y="5"/>
                  </a:lnTo>
                  <a:lnTo>
                    <a:pt x="1346" y="0"/>
                  </a:lnTo>
                  <a:lnTo>
                    <a:pt x="1498" y="54"/>
                  </a:lnTo>
                  <a:lnTo>
                    <a:pt x="1655" y="119"/>
                  </a:lnTo>
                  <a:lnTo>
                    <a:pt x="1807" y="185"/>
                  </a:lnTo>
                  <a:lnTo>
                    <a:pt x="1948" y="255"/>
                  </a:lnTo>
                  <a:lnTo>
                    <a:pt x="2013" y="288"/>
                  </a:lnTo>
                  <a:lnTo>
                    <a:pt x="2068" y="326"/>
                  </a:lnTo>
                  <a:lnTo>
                    <a:pt x="2122" y="364"/>
                  </a:lnTo>
                  <a:lnTo>
                    <a:pt x="2171" y="402"/>
                  </a:lnTo>
                  <a:lnTo>
                    <a:pt x="2209" y="440"/>
                  </a:lnTo>
                  <a:lnTo>
                    <a:pt x="2236" y="478"/>
                  </a:lnTo>
                  <a:lnTo>
                    <a:pt x="2252" y="522"/>
                  </a:lnTo>
                  <a:lnTo>
                    <a:pt x="2263" y="560"/>
                  </a:lnTo>
                  <a:lnTo>
                    <a:pt x="2258" y="598"/>
                  </a:lnTo>
                  <a:lnTo>
                    <a:pt x="2241" y="636"/>
                  </a:lnTo>
                  <a:lnTo>
                    <a:pt x="2214" y="669"/>
                  </a:lnTo>
                  <a:lnTo>
                    <a:pt x="2171" y="702"/>
                  </a:lnTo>
                  <a:lnTo>
                    <a:pt x="2122" y="729"/>
                  </a:lnTo>
                  <a:lnTo>
                    <a:pt x="2062" y="756"/>
                  </a:lnTo>
                  <a:lnTo>
                    <a:pt x="1997" y="778"/>
                  </a:lnTo>
                  <a:lnTo>
                    <a:pt x="1921" y="800"/>
                  </a:lnTo>
                  <a:lnTo>
                    <a:pt x="1834" y="821"/>
                  </a:lnTo>
                  <a:lnTo>
                    <a:pt x="1748" y="843"/>
                  </a:lnTo>
                  <a:lnTo>
                    <a:pt x="1552" y="876"/>
                  </a:lnTo>
                  <a:lnTo>
                    <a:pt x="1351" y="908"/>
                  </a:lnTo>
                  <a:lnTo>
                    <a:pt x="1134" y="941"/>
                  </a:lnTo>
                  <a:lnTo>
                    <a:pt x="923" y="968"/>
                  </a:lnTo>
                  <a:lnTo>
                    <a:pt x="716" y="995"/>
                  </a:lnTo>
                  <a:lnTo>
                    <a:pt x="521" y="1028"/>
                  </a:lnTo>
                  <a:lnTo>
                    <a:pt x="434" y="1044"/>
                  </a:lnTo>
                  <a:lnTo>
                    <a:pt x="353" y="1066"/>
                  </a:lnTo>
                  <a:lnTo>
                    <a:pt x="277" y="1082"/>
                  </a:lnTo>
                  <a:lnTo>
                    <a:pt x="206" y="1104"/>
                  </a:lnTo>
                  <a:lnTo>
                    <a:pt x="147" y="1126"/>
                  </a:lnTo>
                  <a:lnTo>
                    <a:pt x="92" y="1148"/>
                  </a:lnTo>
                  <a:lnTo>
                    <a:pt x="54" y="1175"/>
                  </a:lnTo>
                  <a:lnTo>
                    <a:pt x="22" y="1202"/>
                  </a:lnTo>
                  <a:lnTo>
                    <a:pt x="6" y="1229"/>
                  </a:lnTo>
                  <a:lnTo>
                    <a:pt x="0" y="1262"/>
                  </a:lnTo>
                  <a:lnTo>
                    <a:pt x="11" y="1295"/>
                  </a:lnTo>
                  <a:lnTo>
                    <a:pt x="27" y="1327"/>
                  </a:lnTo>
                  <a:lnTo>
                    <a:pt x="54" y="1355"/>
                  </a:lnTo>
                  <a:lnTo>
                    <a:pt x="98" y="1382"/>
                  </a:lnTo>
                  <a:lnTo>
                    <a:pt x="141" y="1404"/>
                  </a:lnTo>
                  <a:lnTo>
                    <a:pt x="196" y="1425"/>
                  </a:lnTo>
                  <a:lnTo>
                    <a:pt x="261" y="1447"/>
                  </a:lnTo>
                  <a:lnTo>
                    <a:pt x="326" y="1469"/>
                  </a:lnTo>
                  <a:lnTo>
                    <a:pt x="266" y="1442"/>
                  </a:lnTo>
                  <a:lnTo>
                    <a:pt x="217" y="1414"/>
                  </a:lnTo>
                  <a:lnTo>
                    <a:pt x="174" y="1387"/>
                  </a:lnTo>
                  <a:lnTo>
                    <a:pt x="147" y="1360"/>
                  </a:lnTo>
                  <a:lnTo>
                    <a:pt x="125" y="1333"/>
                  </a:lnTo>
                  <a:lnTo>
                    <a:pt x="120" y="1306"/>
                  </a:lnTo>
                  <a:lnTo>
                    <a:pt x="125" y="1278"/>
                  </a:lnTo>
                  <a:lnTo>
                    <a:pt x="141" y="1257"/>
                  </a:lnTo>
                  <a:lnTo>
                    <a:pt x="174" y="1229"/>
                  </a:lnTo>
                  <a:lnTo>
                    <a:pt x="212" y="1208"/>
                  </a:lnTo>
                  <a:lnTo>
                    <a:pt x="272" y="1186"/>
                  </a:lnTo>
                  <a:lnTo>
                    <a:pt x="342" y="1164"/>
                  </a:lnTo>
                  <a:lnTo>
                    <a:pt x="423" y="1142"/>
                  </a:lnTo>
                  <a:lnTo>
                    <a:pt x="527" y="1121"/>
                  </a:lnTo>
                  <a:lnTo>
                    <a:pt x="641" y="1104"/>
                  </a:lnTo>
                  <a:lnTo>
                    <a:pt x="771" y="1088"/>
                  </a:lnTo>
                  <a:lnTo>
                    <a:pt x="771" y="1088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84706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7" name="Freeform 10"/>
            <p:cNvSpPr>
              <a:spLocks/>
            </p:cNvSpPr>
            <p:nvPr/>
          </p:nvSpPr>
          <p:spPr bwMode="hidden">
            <a:xfrm>
              <a:off x="0" y="0"/>
              <a:ext cx="5758" cy="1776"/>
            </a:xfrm>
            <a:custGeom>
              <a:avLst/>
              <a:gdLst>
                <a:gd name="T0" fmla="*/ 0 w 5740"/>
                <a:gd name="T1" fmla="*/ 0 h 1906"/>
                <a:gd name="T2" fmla="*/ 0 w 5740"/>
                <a:gd name="T3" fmla="*/ 1542 h 1906"/>
                <a:gd name="T4" fmla="*/ 5794 w 5740"/>
                <a:gd name="T5" fmla="*/ 1542 h 1906"/>
                <a:gd name="T6" fmla="*/ 5794 w 5740"/>
                <a:gd name="T7" fmla="*/ 0 h 1906"/>
                <a:gd name="T8" fmla="*/ 0 w 5740"/>
                <a:gd name="T9" fmla="*/ 0 h 1906"/>
                <a:gd name="T10" fmla="*/ 0 w 5740"/>
                <a:gd name="T11" fmla="*/ 0 h 190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5740" h="1906">
                  <a:moveTo>
                    <a:pt x="0" y="0"/>
                  </a:moveTo>
                  <a:lnTo>
                    <a:pt x="0" y="1906"/>
                  </a:lnTo>
                  <a:lnTo>
                    <a:pt x="5740" y="1906"/>
                  </a:lnTo>
                  <a:lnTo>
                    <a:pt x="574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6155" name="Rectangle 11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736725"/>
            <a:ext cx="7772400" cy="1920875"/>
          </a:xfrm>
        </p:spPr>
        <p:txBody>
          <a:bodyPr/>
          <a:lstStyle>
            <a:lvl1pPr>
              <a:defRPr sz="6000"/>
            </a:lvl1pPr>
          </a:lstStyle>
          <a:p>
            <a:pPr lvl="0"/>
            <a:r>
              <a:rPr lang="sr-Latn-CS" noProof="0" smtClean="0"/>
              <a:t>Click to edit Master title style</a:t>
            </a:r>
          </a:p>
        </p:txBody>
      </p:sp>
      <p:sp>
        <p:nvSpPr>
          <p:cNvPr id="6156" name="Rectangle 12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pPr lvl="0"/>
            <a:r>
              <a:rPr lang="sr-Latn-CS" noProof="0" smtClean="0"/>
              <a:t>Click to edit Master subtitle style</a:t>
            </a:r>
          </a:p>
        </p:txBody>
      </p:sp>
      <p:sp>
        <p:nvSpPr>
          <p:cNvPr id="13" name="Rectangle 13"/>
          <p:cNvSpPr>
            <a:spLocks noGrp="1" noChangeArrowheads="1"/>
          </p:cNvSpPr>
          <p:nvPr>
            <p:ph type="dt" sz="quarter" idx="10"/>
          </p:nvPr>
        </p:nvSpPr>
        <p:spPr>
          <a:xfrm>
            <a:off x="457200" y="6248400"/>
            <a:ext cx="2133600" cy="476250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r-Latn-CS"/>
          </a:p>
        </p:txBody>
      </p:sp>
      <p:sp>
        <p:nvSpPr>
          <p:cNvPr id="14" name="Rectangle 14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51575"/>
            <a:ext cx="2895600" cy="476250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r-Latn-CS"/>
          </a:p>
        </p:txBody>
      </p:sp>
      <p:sp>
        <p:nvSpPr>
          <p:cNvPr id="15" name="Rectangle 15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54750"/>
            <a:ext cx="2133600" cy="476250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98840B-60B4-432F-BA83-4536E7C71629}" type="slidenum">
              <a:rPr lang="sr-Latn-CS"/>
              <a:pPr>
                <a:defRPr/>
              </a:pPr>
              <a:t>‹#›</a:t>
            </a:fld>
            <a:endParaRPr lang="sr-Latn-C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r-Latn-CS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7E4507-B517-43EE-82CC-28BFA1E470FE}" type="slidenum">
              <a:rPr lang="sr-Latn-CS"/>
              <a:pPr>
                <a:defRPr/>
              </a:pPr>
              <a:t>‹#›</a:t>
            </a:fld>
            <a:endParaRPr lang="sr-Latn-CS"/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r-Latn-C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r-Latn-CS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6EEC615-73C9-408A-9E51-BC0FC8AFA5F7}" type="slidenum">
              <a:rPr lang="sr-Latn-CS"/>
              <a:pPr>
                <a:defRPr/>
              </a:pPr>
              <a:t>‹#›</a:t>
            </a:fld>
            <a:endParaRPr lang="sr-Latn-CS"/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r-Latn-C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r-Latn-CS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9E160A7-38F0-4229-AC5E-588D9CD2CB08}" type="slidenum">
              <a:rPr lang="sr-Latn-CS"/>
              <a:pPr>
                <a:defRPr/>
              </a:pPr>
              <a:t>‹#›</a:t>
            </a:fld>
            <a:endParaRPr lang="sr-Latn-CS"/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r-Latn-C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r-Latn-CS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9CD01FA-F65F-439A-A166-EA250B42B21A}" type="slidenum">
              <a:rPr lang="sr-Latn-CS"/>
              <a:pPr>
                <a:defRPr/>
              </a:pPr>
              <a:t>‹#›</a:t>
            </a:fld>
            <a:endParaRPr lang="sr-Latn-CS"/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r-Latn-C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r-Latn-CS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11FC783-D114-4C89-A9F2-F3B588B6CEED}" type="slidenum">
              <a:rPr lang="sr-Latn-CS"/>
              <a:pPr>
                <a:defRPr/>
              </a:pPr>
              <a:t>‹#›</a:t>
            </a:fld>
            <a:endParaRPr lang="sr-Latn-CS"/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r-Latn-C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r-Latn-CS"/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716A01E-B496-4812-915E-510D3225A5C6}" type="slidenum">
              <a:rPr lang="sr-Latn-CS"/>
              <a:pPr>
                <a:defRPr/>
              </a:pPr>
              <a:t>‹#›</a:t>
            </a:fld>
            <a:endParaRPr lang="sr-Latn-CS"/>
          </a:p>
        </p:txBody>
      </p:sp>
      <p:sp>
        <p:nvSpPr>
          <p:cNvPr id="7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r-Latn-C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r-Latn-CS"/>
          </a:p>
        </p:txBody>
      </p:sp>
      <p:sp>
        <p:nvSpPr>
          <p:cNvPr id="8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82CF9A4-BFD4-42EE-8E29-AE340A4842F5}" type="slidenum">
              <a:rPr lang="sr-Latn-CS"/>
              <a:pPr>
                <a:defRPr/>
              </a:pPr>
              <a:t>‹#›</a:t>
            </a:fld>
            <a:endParaRPr lang="sr-Latn-CS"/>
          </a:p>
        </p:txBody>
      </p:sp>
      <p:sp>
        <p:nvSpPr>
          <p:cNvPr id="9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r-Latn-C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r-Latn-CS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46CE547-EAEC-42EE-BFF1-93E1F3D817E3}" type="slidenum">
              <a:rPr lang="sr-Latn-CS"/>
              <a:pPr>
                <a:defRPr/>
              </a:pPr>
              <a:t>‹#›</a:t>
            </a:fld>
            <a:endParaRPr lang="sr-Latn-CS"/>
          </a:p>
        </p:txBody>
      </p:sp>
      <p:sp>
        <p:nvSpPr>
          <p:cNvPr id="5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r-Latn-C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r-Latn-CS"/>
          </a:p>
        </p:txBody>
      </p:sp>
      <p:sp>
        <p:nvSpPr>
          <p:cNvPr id="3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DBB6C7C-17E0-433E-95BF-ED89EEB96BBD}" type="slidenum">
              <a:rPr lang="sr-Latn-CS"/>
              <a:pPr>
                <a:defRPr/>
              </a:pPr>
              <a:t>‹#›</a:t>
            </a:fld>
            <a:endParaRPr lang="sr-Latn-C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r-Latn-C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r-Latn-CS"/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66CBEB3-C2EE-477C-847F-5E748EDC1160}" type="slidenum">
              <a:rPr lang="sr-Latn-CS"/>
              <a:pPr>
                <a:defRPr/>
              </a:pPr>
              <a:t>‹#›</a:t>
            </a:fld>
            <a:endParaRPr lang="sr-Latn-CS"/>
          </a:p>
        </p:txBody>
      </p:sp>
      <p:sp>
        <p:nvSpPr>
          <p:cNvPr id="7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r-Latn-C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r-Latn-CS"/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582AB33-0D9B-4B0E-946E-24957F239DFE}" type="slidenum">
              <a:rPr lang="sr-Latn-CS"/>
              <a:pPr>
                <a:defRPr/>
              </a:pPr>
              <a:t>‹#›</a:t>
            </a:fld>
            <a:endParaRPr lang="sr-Latn-CS"/>
          </a:p>
        </p:txBody>
      </p:sp>
      <p:sp>
        <p:nvSpPr>
          <p:cNvPr id="7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r-Latn-C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5157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sr-Latn-CS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1E9B0A44-DA50-4573-BFAD-9FD25803B4A3}" type="slidenum">
              <a:rPr lang="sr-Latn-CS"/>
              <a:pPr>
                <a:defRPr/>
              </a:pPr>
              <a:t>‹#›</a:t>
            </a:fld>
            <a:endParaRPr lang="sr-Latn-CS"/>
          </a:p>
        </p:txBody>
      </p:sp>
      <p:grpSp>
        <p:nvGrpSpPr>
          <p:cNvPr id="1028" name="Group 4"/>
          <p:cNvGrpSpPr>
            <a:grpSpLocks/>
          </p:cNvGrpSpPr>
          <p:nvPr/>
        </p:nvGrpSpPr>
        <p:grpSpPr bwMode="auto">
          <a:xfrm>
            <a:off x="0" y="0"/>
            <a:ext cx="9140825" cy="6850063"/>
            <a:chOff x="0" y="0"/>
            <a:chExt cx="5758" cy="4315"/>
          </a:xfrm>
        </p:grpSpPr>
        <p:grpSp>
          <p:nvGrpSpPr>
            <p:cNvPr id="1032" name="Group 5"/>
            <p:cNvGrpSpPr>
              <a:grpSpLocks/>
            </p:cNvGrpSpPr>
            <p:nvPr userDrawn="1"/>
          </p:nvGrpSpPr>
          <p:grpSpPr bwMode="auto">
            <a:xfrm>
              <a:off x="1728" y="2230"/>
              <a:ext cx="4027" cy="2085"/>
              <a:chOff x="1728" y="2230"/>
              <a:chExt cx="4027" cy="2085"/>
            </a:xfrm>
          </p:grpSpPr>
          <p:sp>
            <p:nvSpPr>
              <p:cNvPr id="5126" name="Freeform 6"/>
              <p:cNvSpPr>
                <a:spLocks/>
              </p:cNvSpPr>
              <p:nvPr/>
            </p:nvSpPr>
            <p:spPr bwMode="hidden">
              <a:xfrm>
                <a:off x="1728" y="2644"/>
                <a:ext cx="2882" cy="1671"/>
              </a:xfrm>
              <a:custGeom>
                <a:avLst/>
                <a:gdLst>
                  <a:gd name="T0" fmla="*/ 2740 w 2882"/>
                  <a:gd name="T1" fmla="*/ 528 h 1671"/>
                  <a:gd name="T2" fmla="*/ 2632 w 2882"/>
                  <a:gd name="T3" fmla="*/ 484 h 1671"/>
                  <a:gd name="T4" fmla="*/ 2480 w 2882"/>
                  <a:gd name="T5" fmla="*/ 424 h 1671"/>
                  <a:gd name="T6" fmla="*/ 2203 w 2882"/>
                  <a:gd name="T7" fmla="*/ 343 h 1671"/>
                  <a:gd name="T8" fmla="*/ 1970 w 2882"/>
                  <a:gd name="T9" fmla="*/ 277 h 1671"/>
                  <a:gd name="T10" fmla="*/ 1807 w 2882"/>
                  <a:gd name="T11" fmla="*/ 212 h 1671"/>
                  <a:gd name="T12" fmla="*/ 1693 w 2882"/>
                  <a:gd name="T13" fmla="*/ 152 h 1671"/>
                  <a:gd name="T14" fmla="*/ 1628 w 2882"/>
                  <a:gd name="T15" fmla="*/ 103 h 1671"/>
                  <a:gd name="T16" fmla="*/ 1590 w 2882"/>
                  <a:gd name="T17" fmla="*/ 60 h 1671"/>
                  <a:gd name="T18" fmla="*/ 1579 w 2882"/>
                  <a:gd name="T19" fmla="*/ 27 h 1671"/>
                  <a:gd name="T20" fmla="*/ 1585 w 2882"/>
                  <a:gd name="T21" fmla="*/ 0 h 1671"/>
                  <a:gd name="T22" fmla="*/ 1557 w 2882"/>
                  <a:gd name="T23" fmla="*/ 49 h 1671"/>
                  <a:gd name="T24" fmla="*/ 1568 w 2882"/>
                  <a:gd name="T25" fmla="*/ 98 h 1671"/>
                  <a:gd name="T26" fmla="*/ 1617 w 2882"/>
                  <a:gd name="T27" fmla="*/ 141 h 1671"/>
                  <a:gd name="T28" fmla="*/ 1688 w 2882"/>
                  <a:gd name="T29" fmla="*/ 185 h 1671"/>
                  <a:gd name="T30" fmla="*/ 1791 w 2882"/>
                  <a:gd name="T31" fmla="*/ 228 h 1671"/>
                  <a:gd name="T32" fmla="*/ 2040 w 2882"/>
                  <a:gd name="T33" fmla="*/ 310 h 1671"/>
                  <a:gd name="T34" fmla="*/ 2285 w 2882"/>
                  <a:gd name="T35" fmla="*/ 381 h 1671"/>
                  <a:gd name="T36" fmla="*/ 2464 w 2882"/>
                  <a:gd name="T37" fmla="*/ 435 h 1671"/>
                  <a:gd name="T38" fmla="*/ 2605 w 2882"/>
                  <a:gd name="T39" fmla="*/ 484 h 1671"/>
                  <a:gd name="T40" fmla="*/ 2708 w 2882"/>
                  <a:gd name="T41" fmla="*/ 528 h 1671"/>
                  <a:gd name="T42" fmla="*/ 2768 w 2882"/>
                  <a:gd name="T43" fmla="*/ 560 h 1671"/>
                  <a:gd name="T44" fmla="*/ 2795 w 2882"/>
                  <a:gd name="T45" fmla="*/ 593 h 1671"/>
                  <a:gd name="T46" fmla="*/ 2795 w 2882"/>
                  <a:gd name="T47" fmla="*/ 642 h 1671"/>
                  <a:gd name="T48" fmla="*/ 2762 w 2882"/>
                  <a:gd name="T49" fmla="*/ 691 h 1671"/>
                  <a:gd name="T50" fmla="*/ 2692 w 2882"/>
                  <a:gd name="T51" fmla="*/ 735 h 1671"/>
                  <a:gd name="T52" fmla="*/ 2589 w 2882"/>
                  <a:gd name="T53" fmla="*/ 778 h 1671"/>
                  <a:gd name="T54" fmla="*/ 2458 w 2882"/>
                  <a:gd name="T55" fmla="*/ 822 h 1671"/>
                  <a:gd name="T56" fmla="*/ 2301 w 2882"/>
                  <a:gd name="T57" fmla="*/ 865 h 1671"/>
                  <a:gd name="T58" fmla="*/ 2030 w 2882"/>
                  <a:gd name="T59" fmla="*/ 930 h 1671"/>
                  <a:gd name="T60" fmla="*/ 1606 w 2882"/>
                  <a:gd name="T61" fmla="*/ 1034 h 1671"/>
                  <a:gd name="T62" fmla="*/ 1145 w 2882"/>
                  <a:gd name="T63" fmla="*/ 1164 h 1671"/>
                  <a:gd name="T64" fmla="*/ 673 w 2882"/>
                  <a:gd name="T65" fmla="*/ 1328 h 1671"/>
                  <a:gd name="T66" fmla="*/ 217 w 2882"/>
                  <a:gd name="T67" fmla="*/ 1545 h 1671"/>
                  <a:gd name="T68" fmla="*/ 353 w 2882"/>
                  <a:gd name="T69" fmla="*/ 1671 h 1671"/>
                  <a:gd name="T70" fmla="*/ 754 w 2882"/>
                  <a:gd name="T71" fmla="*/ 1469 h 1671"/>
                  <a:gd name="T72" fmla="*/ 1145 w 2882"/>
                  <a:gd name="T73" fmla="*/ 1311 h 1671"/>
                  <a:gd name="T74" fmla="*/ 1519 w 2882"/>
                  <a:gd name="T75" fmla="*/ 1186 h 1671"/>
                  <a:gd name="T76" fmla="*/ 1861 w 2882"/>
                  <a:gd name="T77" fmla="*/ 1083 h 1671"/>
                  <a:gd name="T78" fmla="*/ 2165 w 2882"/>
                  <a:gd name="T79" fmla="*/ 1007 h 1671"/>
                  <a:gd name="T80" fmla="*/ 2426 w 2882"/>
                  <a:gd name="T81" fmla="*/ 947 h 1671"/>
                  <a:gd name="T82" fmla="*/ 2626 w 2882"/>
                  <a:gd name="T83" fmla="*/ 892 h 1671"/>
                  <a:gd name="T84" fmla="*/ 2762 w 2882"/>
                  <a:gd name="T85" fmla="*/ 838 h 1671"/>
                  <a:gd name="T86" fmla="*/ 2827 w 2882"/>
                  <a:gd name="T87" fmla="*/ 794 h 1671"/>
                  <a:gd name="T88" fmla="*/ 2865 w 2882"/>
                  <a:gd name="T89" fmla="*/ 745 h 1671"/>
                  <a:gd name="T90" fmla="*/ 2882 w 2882"/>
                  <a:gd name="T91" fmla="*/ 702 h 1671"/>
                  <a:gd name="T92" fmla="*/ 2854 w 2882"/>
                  <a:gd name="T93" fmla="*/ 620 h 1671"/>
                  <a:gd name="T94" fmla="*/ 2800 w 2882"/>
                  <a:gd name="T95" fmla="*/ 560 h 1671"/>
                  <a:gd name="T96" fmla="*/ 2773 w 2882"/>
                  <a:gd name="T97" fmla="*/ 544 h 16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2882" h="1671">
                    <a:moveTo>
                      <a:pt x="2773" y="544"/>
                    </a:moveTo>
                    <a:lnTo>
                      <a:pt x="2740" y="528"/>
                    </a:lnTo>
                    <a:lnTo>
                      <a:pt x="2692" y="506"/>
                    </a:lnTo>
                    <a:lnTo>
                      <a:pt x="2632" y="484"/>
                    </a:lnTo>
                    <a:lnTo>
                      <a:pt x="2561" y="457"/>
                    </a:lnTo>
                    <a:lnTo>
                      <a:pt x="2480" y="424"/>
                    </a:lnTo>
                    <a:lnTo>
                      <a:pt x="2388" y="397"/>
                    </a:lnTo>
                    <a:lnTo>
                      <a:pt x="2203" y="343"/>
                    </a:lnTo>
                    <a:lnTo>
                      <a:pt x="2078" y="310"/>
                    </a:lnTo>
                    <a:lnTo>
                      <a:pt x="1970" y="277"/>
                    </a:lnTo>
                    <a:lnTo>
                      <a:pt x="1878" y="245"/>
                    </a:lnTo>
                    <a:lnTo>
                      <a:pt x="1807" y="212"/>
                    </a:lnTo>
                    <a:lnTo>
                      <a:pt x="1742" y="179"/>
                    </a:lnTo>
                    <a:lnTo>
                      <a:pt x="1693" y="152"/>
                    </a:lnTo>
                    <a:lnTo>
                      <a:pt x="1655" y="125"/>
                    </a:lnTo>
                    <a:lnTo>
                      <a:pt x="1628" y="103"/>
                    </a:lnTo>
                    <a:lnTo>
                      <a:pt x="1606" y="81"/>
                    </a:lnTo>
                    <a:lnTo>
                      <a:pt x="1590" y="60"/>
                    </a:lnTo>
                    <a:lnTo>
                      <a:pt x="1585" y="43"/>
                    </a:lnTo>
                    <a:lnTo>
                      <a:pt x="1579" y="27"/>
                    </a:lnTo>
                    <a:lnTo>
                      <a:pt x="1585" y="5"/>
                    </a:lnTo>
                    <a:lnTo>
                      <a:pt x="1585" y="0"/>
                    </a:lnTo>
                    <a:lnTo>
                      <a:pt x="1568" y="27"/>
                    </a:lnTo>
                    <a:lnTo>
                      <a:pt x="1557" y="49"/>
                    </a:lnTo>
                    <a:lnTo>
                      <a:pt x="1557" y="76"/>
                    </a:lnTo>
                    <a:lnTo>
                      <a:pt x="1568" y="98"/>
                    </a:lnTo>
                    <a:lnTo>
                      <a:pt x="1590" y="120"/>
                    </a:lnTo>
                    <a:lnTo>
                      <a:pt x="1617" y="141"/>
                    </a:lnTo>
                    <a:lnTo>
                      <a:pt x="1650" y="163"/>
                    </a:lnTo>
                    <a:lnTo>
                      <a:pt x="1688" y="185"/>
                    </a:lnTo>
                    <a:lnTo>
                      <a:pt x="1737" y="207"/>
                    </a:lnTo>
                    <a:lnTo>
                      <a:pt x="1791" y="228"/>
                    </a:lnTo>
                    <a:lnTo>
                      <a:pt x="1905" y="267"/>
                    </a:lnTo>
                    <a:lnTo>
                      <a:pt x="2040" y="310"/>
                    </a:lnTo>
                    <a:lnTo>
                      <a:pt x="2182" y="348"/>
                    </a:lnTo>
                    <a:lnTo>
                      <a:pt x="2285" y="381"/>
                    </a:lnTo>
                    <a:lnTo>
                      <a:pt x="2382" y="408"/>
                    </a:lnTo>
                    <a:lnTo>
                      <a:pt x="2464" y="435"/>
                    </a:lnTo>
                    <a:lnTo>
                      <a:pt x="2540" y="462"/>
                    </a:lnTo>
                    <a:lnTo>
                      <a:pt x="2605" y="484"/>
                    </a:lnTo>
                    <a:lnTo>
                      <a:pt x="2659" y="506"/>
                    </a:lnTo>
                    <a:lnTo>
                      <a:pt x="2708" y="528"/>
                    </a:lnTo>
                    <a:lnTo>
                      <a:pt x="2740" y="544"/>
                    </a:lnTo>
                    <a:lnTo>
                      <a:pt x="2768" y="560"/>
                    </a:lnTo>
                    <a:lnTo>
                      <a:pt x="2784" y="577"/>
                    </a:lnTo>
                    <a:lnTo>
                      <a:pt x="2795" y="593"/>
                    </a:lnTo>
                    <a:lnTo>
                      <a:pt x="2800" y="615"/>
                    </a:lnTo>
                    <a:lnTo>
                      <a:pt x="2795" y="642"/>
                    </a:lnTo>
                    <a:lnTo>
                      <a:pt x="2784" y="664"/>
                    </a:lnTo>
                    <a:lnTo>
                      <a:pt x="2762" y="691"/>
                    </a:lnTo>
                    <a:lnTo>
                      <a:pt x="2730" y="713"/>
                    </a:lnTo>
                    <a:lnTo>
                      <a:pt x="2692" y="735"/>
                    </a:lnTo>
                    <a:lnTo>
                      <a:pt x="2643" y="756"/>
                    </a:lnTo>
                    <a:lnTo>
                      <a:pt x="2589" y="778"/>
                    </a:lnTo>
                    <a:lnTo>
                      <a:pt x="2529" y="800"/>
                    </a:lnTo>
                    <a:lnTo>
                      <a:pt x="2458" y="822"/>
                    </a:lnTo>
                    <a:lnTo>
                      <a:pt x="2382" y="843"/>
                    </a:lnTo>
                    <a:lnTo>
                      <a:pt x="2301" y="865"/>
                    </a:lnTo>
                    <a:lnTo>
                      <a:pt x="2214" y="887"/>
                    </a:lnTo>
                    <a:lnTo>
                      <a:pt x="2030" y="930"/>
                    </a:lnTo>
                    <a:lnTo>
                      <a:pt x="1823" y="979"/>
                    </a:lnTo>
                    <a:lnTo>
                      <a:pt x="1606" y="1034"/>
                    </a:lnTo>
                    <a:lnTo>
                      <a:pt x="1378" y="1094"/>
                    </a:lnTo>
                    <a:lnTo>
                      <a:pt x="1145" y="1164"/>
                    </a:lnTo>
                    <a:lnTo>
                      <a:pt x="912" y="1241"/>
                    </a:lnTo>
                    <a:lnTo>
                      <a:pt x="673" y="1328"/>
                    </a:lnTo>
                    <a:lnTo>
                      <a:pt x="440" y="1431"/>
                    </a:lnTo>
                    <a:lnTo>
                      <a:pt x="217" y="1545"/>
                    </a:lnTo>
                    <a:lnTo>
                      <a:pt x="0" y="1671"/>
                    </a:lnTo>
                    <a:lnTo>
                      <a:pt x="353" y="1671"/>
                    </a:lnTo>
                    <a:lnTo>
                      <a:pt x="554" y="1567"/>
                    </a:lnTo>
                    <a:lnTo>
                      <a:pt x="754" y="1469"/>
                    </a:lnTo>
                    <a:lnTo>
                      <a:pt x="955" y="1388"/>
                    </a:lnTo>
                    <a:lnTo>
                      <a:pt x="1145" y="1311"/>
                    </a:lnTo>
                    <a:lnTo>
                      <a:pt x="1335" y="1241"/>
                    </a:lnTo>
                    <a:lnTo>
                      <a:pt x="1519" y="1186"/>
                    </a:lnTo>
                    <a:lnTo>
                      <a:pt x="1693" y="1132"/>
                    </a:lnTo>
                    <a:lnTo>
                      <a:pt x="1861" y="1083"/>
                    </a:lnTo>
                    <a:lnTo>
                      <a:pt x="2019" y="1045"/>
                    </a:lnTo>
                    <a:lnTo>
                      <a:pt x="2165" y="1007"/>
                    </a:lnTo>
                    <a:lnTo>
                      <a:pt x="2301" y="974"/>
                    </a:lnTo>
                    <a:lnTo>
                      <a:pt x="2426" y="947"/>
                    </a:lnTo>
                    <a:lnTo>
                      <a:pt x="2534" y="914"/>
                    </a:lnTo>
                    <a:lnTo>
                      <a:pt x="2626" y="892"/>
                    </a:lnTo>
                    <a:lnTo>
                      <a:pt x="2702" y="865"/>
                    </a:lnTo>
                    <a:lnTo>
                      <a:pt x="2762" y="838"/>
                    </a:lnTo>
                    <a:lnTo>
                      <a:pt x="2800" y="816"/>
                    </a:lnTo>
                    <a:lnTo>
                      <a:pt x="2827" y="794"/>
                    </a:lnTo>
                    <a:lnTo>
                      <a:pt x="2849" y="767"/>
                    </a:lnTo>
                    <a:lnTo>
                      <a:pt x="2865" y="745"/>
                    </a:lnTo>
                    <a:lnTo>
                      <a:pt x="2876" y="724"/>
                    </a:lnTo>
                    <a:lnTo>
                      <a:pt x="2882" y="702"/>
                    </a:lnTo>
                    <a:lnTo>
                      <a:pt x="2876" y="658"/>
                    </a:lnTo>
                    <a:lnTo>
                      <a:pt x="2854" y="620"/>
                    </a:lnTo>
                    <a:lnTo>
                      <a:pt x="2833" y="588"/>
                    </a:lnTo>
                    <a:lnTo>
                      <a:pt x="2800" y="560"/>
                    </a:lnTo>
                    <a:lnTo>
                      <a:pt x="2773" y="544"/>
                    </a:lnTo>
                    <a:lnTo>
                      <a:pt x="2773" y="54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5127" name="Freeform 7"/>
              <p:cNvSpPr>
                <a:spLocks/>
              </p:cNvSpPr>
              <p:nvPr/>
            </p:nvSpPr>
            <p:spPr bwMode="hidden">
              <a:xfrm>
                <a:off x="4170" y="2671"/>
                <a:ext cx="1259" cy="811"/>
              </a:xfrm>
              <a:custGeom>
                <a:avLst/>
                <a:gdLst>
                  <a:gd name="T0" fmla="*/ 1259 w 1259"/>
                  <a:gd name="T1" fmla="*/ 615 h 811"/>
                  <a:gd name="T2" fmla="*/ 1248 w 1259"/>
                  <a:gd name="T3" fmla="*/ 588 h 811"/>
                  <a:gd name="T4" fmla="*/ 1237 w 1259"/>
                  <a:gd name="T5" fmla="*/ 566 h 811"/>
                  <a:gd name="T6" fmla="*/ 1216 w 1259"/>
                  <a:gd name="T7" fmla="*/ 539 h 811"/>
                  <a:gd name="T8" fmla="*/ 1188 w 1259"/>
                  <a:gd name="T9" fmla="*/ 517 h 811"/>
                  <a:gd name="T10" fmla="*/ 1123 w 1259"/>
                  <a:gd name="T11" fmla="*/ 479 h 811"/>
                  <a:gd name="T12" fmla="*/ 1042 w 1259"/>
                  <a:gd name="T13" fmla="*/ 441 h 811"/>
                  <a:gd name="T14" fmla="*/ 944 w 1259"/>
                  <a:gd name="T15" fmla="*/ 408 h 811"/>
                  <a:gd name="T16" fmla="*/ 841 w 1259"/>
                  <a:gd name="T17" fmla="*/ 381 h 811"/>
                  <a:gd name="T18" fmla="*/ 727 w 1259"/>
                  <a:gd name="T19" fmla="*/ 348 h 811"/>
                  <a:gd name="T20" fmla="*/ 613 w 1259"/>
                  <a:gd name="T21" fmla="*/ 321 h 811"/>
                  <a:gd name="T22" fmla="*/ 499 w 1259"/>
                  <a:gd name="T23" fmla="*/ 294 h 811"/>
                  <a:gd name="T24" fmla="*/ 391 w 1259"/>
                  <a:gd name="T25" fmla="*/ 261 h 811"/>
                  <a:gd name="T26" fmla="*/ 288 w 1259"/>
                  <a:gd name="T27" fmla="*/ 229 h 811"/>
                  <a:gd name="T28" fmla="*/ 195 w 1259"/>
                  <a:gd name="T29" fmla="*/ 196 h 811"/>
                  <a:gd name="T30" fmla="*/ 119 w 1259"/>
                  <a:gd name="T31" fmla="*/ 152 h 811"/>
                  <a:gd name="T32" fmla="*/ 54 w 1259"/>
                  <a:gd name="T33" fmla="*/ 109 h 811"/>
                  <a:gd name="T34" fmla="*/ 33 w 1259"/>
                  <a:gd name="T35" fmla="*/ 87 h 811"/>
                  <a:gd name="T36" fmla="*/ 16 w 1259"/>
                  <a:gd name="T37" fmla="*/ 60 h 811"/>
                  <a:gd name="T38" fmla="*/ 5 w 1259"/>
                  <a:gd name="T39" fmla="*/ 33 h 811"/>
                  <a:gd name="T40" fmla="*/ 0 w 1259"/>
                  <a:gd name="T41" fmla="*/ 0 h 811"/>
                  <a:gd name="T42" fmla="*/ 0 w 1259"/>
                  <a:gd name="T43" fmla="*/ 6 h 811"/>
                  <a:gd name="T44" fmla="*/ 0 w 1259"/>
                  <a:gd name="T45" fmla="*/ 11 h 811"/>
                  <a:gd name="T46" fmla="*/ 0 w 1259"/>
                  <a:gd name="T47" fmla="*/ 38 h 811"/>
                  <a:gd name="T48" fmla="*/ 5 w 1259"/>
                  <a:gd name="T49" fmla="*/ 60 h 811"/>
                  <a:gd name="T50" fmla="*/ 16 w 1259"/>
                  <a:gd name="T51" fmla="*/ 87 h 811"/>
                  <a:gd name="T52" fmla="*/ 33 w 1259"/>
                  <a:gd name="T53" fmla="*/ 114 h 811"/>
                  <a:gd name="T54" fmla="*/ 54 w 1259"/>
                  <a:gd name="T55" fmla="*/ 142 h 811"/>
                  <a:gd name="T56" fmla="*/ 87 w 1259"/>
                  <a:gd name="T57" fmla="*/ 174 h 811"/>
                  <a:gd name="T58" fmla="*/ 125 w 1259"/>
                  <a:gd name="T59" fmla="*/ 207 h 811"/>
                  <a:gd name="T60" fmla="*/ 179 w 1259"/>
                  <a:gd name="T61" fmla="*/ 240 h 811"/>
                  <a:gd name="T62" fmla="*/ 244 w 1259"/>
                  <a:gd name="T63" fmla="*/ 278 h 811"/>
                  <a:gd name="T64" fmla="*/ 326 w 1259"/>
                  <a:gd name="T65" fmla="*/ 310 h 811"/>
                  <a:gd name="T66" fmla="*/ 418 w 1259"/>
                  <a:gd name="T67" fmla="*/ 348 h 811"/>
                  <a:gd name="T68" fmla="*/ 526 w 1259"/>
                  <a:gd name="T69" fmla="*/ 381 h 811"/>
                  <a:gd name="T70" fmla="*/ 657 w 1259"/>
                  <a:gd name="T71" fmla="*/ 414 h 811"/>
                  <a:gd name="T72" fmla="*/ 749 w 1259"/>
                  <a:gd name="T73" fmla="*/ 435 h 811"/>
                  <a:gd name="T74" fmla="*/ 830 w 1259"/>
                  <a:gd name="T75" fmla="*/ 463 h 811"/>
                  <a:gd name="T76" fmla="*/ 901 w 1259"/>
                  <a:gd name="T77" fmla="*/ 490 h 811"/>
                  <a:gd name="T78" fmla="*/ 966 w 1259"/>
                  <a:gd name="T79" fmla="*/ 512 h 811"/>
                  <a:gd name="T80" fmla="*/ 1015 w 1259"/>
                  <a:gd name="T81" fmla="*/ 539 h 811"/>
                  <a:gd name="T82" fmla="*/ 1053 w 1259"/>
                  <a:gd name="T83" fmla="*/ 566 h 811"/>
                  <a:gd name="T84" fmla="*/ 1080 w 1259"/>
                  <a:gd name="T85" fmla="*/ 593 h 811"/>
                  <a:gd name="T86" fmla="*/ 1102 w 1259"/>
                  <a:gd name="T87" fmla="*/ 620 h 811"/>
                  <a:gd name="T88" fmla="*/ 1112 w 1259"/>
                  <a:gd name="T89" fmla="*/ 648 h 811"/>
                  <a:gd name="T90" fmla="*/ 1118 w 1259"/>
                  <a:gd name="T91" fmla="*/ 675 h 811"/>
                  <a:gd name="T92" fmla="*/ 1112 w 1259"/>
                  <a:gd name="T93" fmla="*/ 697 h 811"/>
                  <a:gd name="T94" fmla="*/ 1096 w 1259"/>
                  <a:gd name="T95" fmla="*/ 724 h 811"/>
                  <a:gd name="T96" fmla="*/ 1080 w 1259"/>
                  <a:gd name="T97" fmla="*/ 746 h 811"/>
                  <a:gd name="T98" fmla="*/ 1053 w 1259"/>
                  <a:gd name="T99" fmla="*/ 767 h 811"/>
                  <a:gd name="T100" fmla="*/ 1015 w 1259"/>
                  <a:gd name="T101" fmla="*/ 789 h 811"/>
                  <a:gd name="T102" fmla="*/ 977 w 1259"/>
                  <a:gd name="T103" fmla="*/ 811 h 811"/>
                  <a:gd name="T104" fmla="*/ 1047 w 1259"/>
                  <a:gd name="T105" fmla="*/ 789 h 811"/>
                  <a:gd name="T106" fmla="*/ 1107 w 1259"/>
                  <a:gd name="T107" fmla="*/ 767 h 811"/>
                  <a:gd name="T108" fmla="*/ 1156 w 1259"/>
                  <a:gd name="T109" fmla="*/ 746 h 811"/>
                  <a:gd name="T110" fmla="*/ 1199 w 1259"/>
                  <a:gd name="T111" fmla="*/ 724 h 811"/>
                  <a:gd name="T112" fmla="*/ 1226 w 1259"/>
                  <a:gd name="T113" fmla="*/ 702 h 811"/>
                  <a:gd name="T114" fmla="*/ 1248 w 1259"/>
                  <a:gd name="T115" fmla="*/ 675 h 811"/>
                  <a:gd name="T116" fmla="*/ 1259 w 1259"/>
                  <a:gd name="T117" fmla="*/ 648 h 811"/>
                  <a:gd name="T118" fmla="*/ 1259 w 1259"/>
                  <a:gd name="T119" fmla="*/ 615 h 811"/>
                  <a:gd name="T120" fmla="*/ 1259 w 1259"/>
                  <a:gd name="T121" fmla="*/ 615 h 8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259" h="811">
                    <a:moveTo>
                      <a:pt x="1259" y="615"/>
                    </a:moveTo>
                    <a:lnTo>
                      <a:pt x="1248" y="588"/>
                    </a:lnTo>
                    <a:lnTo>
                      <a:pt x="1237" y="566"/>
                    </a:lnTo>
                    <a:lnTo>
                      <a:pt x="1216" y="539"/>
                    </a:lnTo>
                    <a:lnTo>
                      <a:pt x="1188" y="517"/>
                    </a:lnTo>
                    <a:lnTo>
                      <a:pt x="1123" y="479"/>
                    </a:lnTo>
                    <a:lnTo>
                      <a:pt x="1042" y="441"/>
                    </a:lnTo>
                    <a:lnTo>
                      <a:pt x="944" y="408"/>
                    </a:lnTo>
                    <a:lnTo>
                      <a:pt x="841" y="381"/>
                    </a:lnTo>
                    <a:lnTo>
                      <a:pt x="727" y="348"/>
                    </a:lnTo>
                    <a:lnTo>
                      <a:pt x="613" y="321"/>
                    </a:lnTo>
                    <a:lnTo>
                      <a:pt x="499" y="294"/>
                    </a:lnTo>
                    <a:lnTo>
                      <a:pt x="391" y="261"/>
                    </a:lnTo>
                    <a:lnTo>
                      <a:pt x="288" y="229"/>
                    </a:lnTo>
                    <a:lnTo>
                      <a:pt x="195" y="196"/>
                    </a:lnTo>
                    <a:lnTo>
                      <a:pt x="119" y="152"/>
                    </a:lnTo>
                    <a:lnTo>
                      <a:pt x="54" y="109"/>
                    </a:lnTo>
                    <a:lnTo>
                      <a:pt x="33" y="87"/>
                    </a:lnTo>
                    <a:lnTo>
                      <a:pt x="16" y="60"/>
                    </a:lnTo>
                    <a:lnTo>
                      <a:pt x="5" y="33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11"/>
                    </a:lnTo>
                    <a:lnTo>
                      <a:pt x="0" y="38"/>
                    </a:lnTo>
                    <a:lnTo>
                      <a:pt x="5" y="60"/>
                    </a:lnTo>
                    <a:lnTo>
                      <a:pt x="16" y="87"/>
                    </a:lnTo>
                    <a:lnTo>
                      <a:pt x="33" y="114"/>
                    </a:lnTo>
                    <a:lnTo>
                      <a:pt x="54" y="142"/>
                    </a:lnTo>
                    <a:lnTo>
                      <a:pt x="87" y="174"/>
                    </a:lnTo>
                    <a:lnTo>
                      <a:pt x="125" y="207"/>
                    </a:lnTo>
                    <a:lnTo>
                      <a:pt x="179" y="240"/>
                    </a:lnTo>
                    <a:lnTo>
                      <a:pt x="244" y="278"/>
                    </a:lnTo>
                    <a:lnTo>
                      <a:pt x="326" y="310"/>
                    </a:lnTo>
                    <a:lnTo>
                      <a:pt x="418" y="348"/>
                    </a:lnTo>
                    <a:lnTo>
                      <a:pt x="526" y="381"/>
                    </a:lnTo>
                    <a:lnTo>
                      <a:pt x="657" y="414"/>
                    </a:lnTo>
                    <a:lnTo>
                      <a:pt x="749" y="435"/>
                    </a:lnTo>
                    <a:lnTo>
                      <a:pt x="830" y="463"/>
                    </a:lnTo>
                    <a:lnTo>
                      <a:pt x="901" y="490"/>
                    </a:lnTo>
                    <a:lnTo>
                      <a:pt x="966" y="512"/>
                    </a:lnTo>
                    <a:lnTo>
                      <a:pt x="1015" y="539"/>
                    </a:lnTo>
                    <a:lnTo>
                      <a:pt x="1053" y="566"/>
                    </a:lnTo>
                    <a:lnTo>
                      <a:pt x="1080" y="593"/>
                    </a:lnTo>
                    <a:lnTo>
                      <a:pt x="1102" y="620"/>
                    </a:lnTo>
                    <a:lnTo>
                      <a:pt x="1112" y="648"/>
                    </a:lnTo>
                    <a:lnTo>
                      <a:pt x="1118" y="675"/>
                    </a:lnTo>
                    <a:lnTo>
                      <a:pt x="1112" y="697"/>
                    </a:lnTo>
                    <a:lnTo>
                      <a:pt x="1096" y="724"/>
                    </a:lnTo>
                    <a:lnTo>
                      <a:pt x="1080" y="746"/>
                    </a:lnTo>
                    <a:lnTo>
                      <a:pt x="1053" y="767"/>
                    </a:lnTo>
                    <a:lnTo>
                      <a:pt x="1015" y="789"/>
                    </a:lnTo>
                    <a:lnTo>
                      <a:pt x="977" y="811"/>
                    </a:lnTo>
                    <a:lnTo>
                      <a:pt x="1047" y="789"/>
                    </a:lnTo>
                    <a:lnTo>
                      <a:pt x="1107" y="767"/>
                    </a:lnTo>
                    <a:lnTo>
                      <a:pt x="1156" y="746"/>
                    </a:lnTo>
                    <a:lnTo>
                      <a:pt x="1199" y="724"/>
                    </a:lnTo>
                    <a:lnTo>
                      <a:pt x="1226" y="702"/>
                    </a:lnTo>
                    <a:lnTo>
                      <a:pt x="1248" y="675"/>
                    </a:lnTo>
                    <a:lnTo>
                      <a:pt x="1259" y="648"/>
                    </a:lnTo>
                    <a:lnTo>
                      <a:pt x="1259" y="615"/>
                    </a:lnTo>
                    <a:lnTo>
                      <a:pt x="1259" y="61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5128" name="Freeform 8"/>
              <p:cNvSpPr>
                <a:spLocks/>
              </p:cNvSpPr>
              <p:nvPr/>
            </p:nvSpPr>
            <p:spPr bwMode="hidden">
              <a:xfrm>
                <a:off x="2900" y="3346"/>
                <a:ext cx="2849" cy="969"/>
              </a:xfrm>
              <a:custGeom>
                <a:avLst/>
                <a:gdLst>
                  <a:gd name="T0" fmla="*/ 92 w 2849"/>
                  <a:gd name="T1" fmla="*/ 958 h 969"/>
                  <a:gd name="T2" fmla="*/ 0 w 2849"/>
                  <a:gd name="T3" fmla="*/ 969 h 969"/>
                  <a:gd name="T4" fmla="*/ 391 w 2849"/>
                  <a:gd name="T5" fmla="*/ 969 h 969"/>
                  <a:gd name="T6" fmla="*/ 434 w 2849"/>
                  <a:gd name="T7" fmla="*/ 947 h 969"/>
                  <a:gd name="T8" fmla="*/ 483 w 2849"/>
                  <a:gd name="T9" fmla="*/ 914 h 969"/>
                  <a:gd name="T10" fmla="*/ 554 w 2849"/>
                  <a:gd name="T11" fmla="*/ 876 h 969"/>
                  <a:gd name="T12" fmla="*/ 635 w 2849"/>
                  <a:gd name="T13" fmla="*/ 838 h 969"/>
                  <a:gd name="T14" fmla="*/ 727 w 2849"/>
                  <a:gd name="T15" fmla="*/ 794 h 969"/>
                  <a:gd name="T16" fmla="*/ 836 w 2849"/>
                  <a:gd name="T17" fmla="*/ 745 h 969"/>
                  <a:gd name="T18" fmla="*/ 961 w 2849"/>
                  <a:gd name="T19" fmla="*/ 696 h 969"/>
                  <a:gd name="T20" fmla="*/ 1102 w 2849"/>
                  <a:gd name="T21" fmla="*/ 642 h 969"/>
                  <a:gd name="T22" fmla="*/ 1259 w 2849"/>
                  <a:gd name="T23" fmla="*/ 582 h 969"/>
                  <a:gd name="T24" fmla="*/ 1433 w 2849"/>
                  <a:gd name="T25" fmla="*/ 522 h 969"/>
                  <a:gd name="T26" fmla="*/ 1623 w 2849"/>
                  <a:gd name="T27" fmla="*/ 462 h 969"/>
                  <a:gd name="T28" fmla="*/ 1829 w 2849"/>
                  <a:gd name="T29" fmla="*/ 403 h 969"/>
                  <a:gd name="T30" fmla="*/ 2057 w 2849"/>
                  <a:gd name="T31" fmla="*/ 343 h 969"/>
                  <a:gd name="T32" fmla="*/ 2301 w 2849"/>
                  <a:gd name="T33" fmla="*/ 283 h 969"/>
                  <a:gd name="T34" fmla="*/ 2567 w 2849"/>
                  <a:gd name="T35" fmla="*/ 223 h 969"/>
                  <a:gd name="T36" fmla="*/ 2849 w 2849"/>
                  <a:gd name="T37" fmla="*/ 163 h 969"/>
                  <a:gd name="T38" fmla="*/ 2849 w 2849"/>
                  <a:gd name="T39" fmla="*/ 0 h 969"/>
                  <a:gd name="T40" fmla="*/ 2817 w 2849"/>
                  <a:gd name="T41" fmla="*/ 16 h 969"/>
                  <a:gd name="T42" fmla="*/ 2773 w 2849"/>
                  <a:gd name="T43" fmla="*/ 33 h 969"/>
                  <a:gd name="T44" fmla="*/ 2719 w 2849"/>
                  <a:gd name="T45" fmla="*/ 54 h 969"/>
                  <a:gd name="T46" fmla="*/ 2648 w 2849"/>
                  <a:gd name="T47" fmla="*/ 76 h 969"/>
                  <a:gd name="T48" fmla="*/ 2572 w 2849"/>
                  <a:gd name="T49" fmla="*/ 98 h 969"/>
                  <a:gd name="T50" fmla="*/ 2491 w 2849"/>
                  <a:gd name="T51" fmla="*/ 120 h 969"/>
                  <a:gd name="T52" fmla="*/ 2399 w 2849"/>
                  <a:gd name="T53" fmla="*/ 147 h 969"/>
                  <a:gd name="T54" fmla="*/ 2301 w 2849"/>
                  <a:gd name="T55" fmla="*/ 169 h 969"/>
                  <a:gd name="T56" fmla="*/ 2095 w 2849"/>
                  <a:gd name="T57" fmla="*/ 223 h 969"/>
                  <a:gd name="T58" fmla="*/ 1889 w 2849"/>
                  <a:gd name="T59" fmla="*/ 277 h 969"/>
                  <a:gd name="T60" fmla="*/ 1688 w 2849"/>
                  <a:gd name="T61" fmla="*/ 326 h 969"/>
                  <a:gd name="T62" fmla="*/ 1590 w 2849"/>
                  <a:gd name="T63" fmla="*/ 354 h 969"/>
                  <a:gd name="T64" fmla="*/ 1503 w 2849"/>
                  <a:gd name="T65" fmla="*/ 381 h 969"/>
                  <a:gd name="T66" fmla="*/ 1107 w 2849"/>
                  <a:gd name="T67" fmla="*/ 506 h 969"/>
                  <a:gd name="T68" fmla="*/ 912 w 2849"/>
                  <a:gd name="T69" fmla="*/ 577 h 969"/>
                  <a:gd name="T70" fmla="*/ 727 w 2849"/>
                  <a:gd name="T71" fmla="*/ 647 h 969"/>
                  <a:gd name="T72" fmla="*/ 548 w 2849"/>
                  <a:gd name="T73" fmla="*/ 718 h 969"/>
                  <a:gd name="T74" fmla="*/ 380 w 2849"/>
                  <a:gd name="T75" fmla="*/ 794 h 969"/>
                  <a:gd name="T76" fmla="*/ 228 w 2849"/>
                  <a:gd name="T77" fmla="*/ 876 h 969"/>
                  <a:gd name="T78" fmla="*/ 92 w 2849"/>
                  <a:gd name="T79" fmla="*/ 958 h 969"/>
                  <a:gd name="T80" fmla="*/ 92 w 2849"/>
                  <a:gd name="T81" fmla="*/ 958 h 9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2849" h="969">
                    <a:moveTo>
                      <a:pt x="92" y="958"/>
                    </a:moveTo>
                    <a:lnTo>
                      <a:pt x="0" y="969"/>
                    </a:lnTo>
                    <a:lnTo>
                      <a:pt x="391" y="969"/>
                    </a:lnTo>
                    <a:lnTo>
                      <a:pt x="434" y="947"/>
                    </a:lnTo>
                    <a:lnTo>
                      <a:pt x="483" y="914"/>
                    </a:lnTo>
                    <a:lnTo>
                      <a:pt x="554" y="876"/>
                    </a:lnTo>
                    <a:lnTo>
                      <a:pt x="635" y="838"/>
                    </a:lnTo>
                    <a:lnTo>
                      <a:pt x="727" y="794"/>
                    </a:lnTo>
                    <a:lnTo>
                      <a:pt x="836" y="745"/>
                    </a:lnTo>
                    <a:lnTo>
                      <a:pt x="961" y="696"/>
                    </a:lnTo>
                    <a:lnTo>
                      <a:pt x="1102" y="642"/>
                    </a:lnTo>
                    <a:lnTo>
                      <a:pt x="1259" y="582"/>
                    </a:lnTo>
                    <a:lnTo>
                      <a:pt x="1433" y="522"/>
                    </a:lnTo>
                    <a:lnTo>
                      <a:pt x="1623" y="462"/>
                    </a:lnTo>
                    <a:lnTo>
                      <a:pt x="1829" y="403"/>
                    </a:lnTo>
                    <a:lnTo>
                      <a:pt x="2057" y="343"/>
                    </a:lnTo>
                    <a:lnTo>
                      <a:pt x="2301" y="283"/>
                    </a:lnTo>
                    <a:lnTo>
                      <a:pt x="2567" y="223"/>
                    </a:lnTo>
                    <a:lnTo>
                      <a:pt x="2849" y="163"/>
                    </a:lnTo>
                    <a:lnTo>
                      <a:pt x="2849" y="0"/>
                    </a:lnTo>
                    <a:lnTo>
                      <a:pt x="2817" y="16"/>
                    </a:lnTo>
                    <a:lnTo>
                      <a:pt x="2773" y="33"/>
                    </a:lnTo>
                    <a:lnTo>
                      <a:pt x="2719" y="54"/>
                    </a:lnTo>
                    <a:lnTo>
                      <a:pt x="2648" y="76"/>
                    </a:lnTo>
                    <a:lnTo>
                      <a:pt x="2572" y="98"/>
                    </a:lnTo>
                    <a:lnTo>
                      <a:pt x="2491" y="120"/>
                    </a:lnTo>
                    <a:lnTo>
                      <a:pt x="2399" y="147"/>
                    </a:lnTo>
                    <a:lnTo>
                      <a:pt x="2301" y="169"/>
                    </a:lnTo>
                    <a:lnTo>
                      <a:pt x="2095" y="223"/>
                    </a:lnTo>
                    <a:lnTo>
                      <a:pt x="1889" y="277"/>
                    </a:lnTo>
                    <a:lnTo>
                      <a:pt x="1688" y="326"/>
                    </a:lnTo>
                    <a:lnTo>
                      <a:pt x="1590" y="354"/>
                    </a:lnTo>
                    <a:lnTo>
                      <a:pt x="1503" y="381"/>
                    </a:lnTo>
                    <a:lnTo>
                      <a:pt x="1107" y="506"/>
                    </a:lnTo>
                    <a:lnTo>
                      <a:pt x="912" y="577"/>
                    </a:lnTo>
                    <a:lnTo>
                      <a:pt x="727" y="647"/>
                    </a:lnTo>
                    <a:lnTo>
                      <a:pt x="548" y="718"/>
                    </a:lnTo>
                    <a:lnTo>
                      <a:pt x="380" y="794"/>
                    </a:lnTo>
                    <a:lnTo>
                      <a:pt x="228" y="876"/>
                    </a:lnTo>
                    <a:lnTo>
                      <a:pt x="92" y="958"/>
                    </a:lnTo>
                    <a:lnTo>
                      <a:pt x="92" y="95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1961"/>
                      <a:invGamma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1038" name="Freeform 9"/>
              <p:cNvSpPr>
                <a:spLocks/>
              </p:cNvSpPr>
              <p:nvPr/>
            </p:nvSpPr>
            <p:spPr bwMode="hidden">
              <a:xfrm>
                <a:off x="2748" y="2230"/>
                <a:ext cx="3007" cy="2085"/>
              </a:xfrm>
              <a:custGeom>
                <a:avLst/>
                <a:gdLst>
                  <a:gd name="T0" fmla="*/ 1433 w 3007"/>
                  <a:gd name="T1" fmla="*/ 474 h 2085"/>
                  <a:gd name="T2" fmla="*/ 1460 w 3007"/>
                  <a:gd name="T3" fmla="*/ 528 h 2085"/>
                  <a:gd name="T4" fmla="*/ 1541 w 3007"/>
                  <a:gd name="T5" fmla="*/ 593 h 2085"/>
                  <a:gd name="T6" fmla="*/ 1715 w 3007"/>
                  <a:gd name="T7" fmla="*/ 670 h 2085"/>
                  <a:gd name="T8" fmla="*/ 1927 w 3007"/>
                  <a:gd name="T9" fmla="*/ 735 h 2085"/>
                  <a:gd name="T10" fmla="*/ 2155 w 3007"/>
                  <a:gd name="T11" fmla="*/ 789 h 2085"/>
                  <a:gd name="T12" fmla="*/ 2372 w 3007"/>
                  <a:gd name="T13" fmla="*/ 849 h 2085"/>
                  <a:gd name="T14" fmla="*/ 2551 w 3007"/>
                  <a:gd name="T15" fmla="*/ 920 h 2085"/>
                  <a:gd name="T16" fmla="*/ 2638 w 3007"/>
                  <a:gd name="T17" fmla="*/ 980 h 2085"/>
                  <a:gd name="T18" fmla="*/ 2676 w 3007"/>
                  <a:gd name="T19" fmla="*/ 1029 h 2085"/>
                  <a:gd name="T20" fmla="*/ 2681 w 3007"/>
                  <a:gd name="T21" fmla="*/ 1083 h 2085"/>
                  <a:gd name="T22" fmla="*/ 2665 w 3007"/>
                  <a:gd name="T23" fmla="*/ 1127 h 2085"/>
                  <a:gd name="T24" fmla="*/ 2616 w 3007"/>
                  <a:gd name="T25" fmla="*/ 1170 h 2085"/>
                  <a:gd name="T26" fmla="*/ 2545 w 3007"/>
                  <a:gd name="T27" fmla="*/ 1208 h 2085"/>
                  <a:gd name="T28" fmla="*/ 2448 w 3007"/>
                  <a:gd name="T29" fmla="*/ 1241 h 2085"/>
                  <a:gd name="T30" fmla="*/ 2328 w 3007"/>
                  <a:gd name="T31" fmla="*/ 1274 h 2085"/>
                  <a:gd name="T32" fmla="*/ 2106 w 3007"/>
                  <a:gd name="T33" fmla="*/ 1328 h 2085"/>
                  <a:gd name="T34" fmla="*/ 1742 w 3007"/>
                  <a:gd name="T35" fmla="*/ 1421 h 2085"/>
                  <a:gd name="T36" fmla="*/ 1308 w 3007"/>
                  <a:gd name="T37" fmla="*/ 1540 h 2085"/>
                  <a:gd name="T38" fmla="*/ 820 w 3007"/>
                  <a:gd name="T39" fmla="*/ 1709 h 2085"/>
                  <a:gd name="T40" fmla="*/ 282 w 3007"/>
                  <a:gd name="T41" fmla="*/ 1943 h 2085"/>
                  <a:gd name="T42" fmla="*/ 152 w 3007"/>
                  <a:gd name="T43" fmla="*/ 2085 h 2085"/>
                  <a:gd name="T44" fmla="*/ 386 w 3007"/>
                  <a:gd name="T45" fmla="*/ 1992 h 2085"/>
                  <a:gd name="T46" fmla="*/ 700 w 3007"/>
                  <a:gd name="T47" fmla="*/ 1834 h 2085"/>
                  <a:gd name="T48" fmla="*/ 1064 w 3007"/>
                  <a:gd name="T49" fmla="*/ 1693 h 2085"/>
                  <a:gd name="T50" fmla="*/ 1661 w 3007"/>
                  <a:gd name="T51" fmla="*/ 1497 h 2085"/>
                  <a:gd name="T52" fmla="*/ 1845 w 3007"/>
                  <a:gd name="T53" fmla="*/ 1442 h 2085"/>
                  <a:gd name="T54" fmla="*/ 2252 w 3007"/>
                  <a:gd name="T55" fmla="*/ 1339 h 2085"/>
                  <a:gd name="T56" fmla="*/ 2551 w 3007"/>
                  <a:gd name="T57" fmla="*/ 1263 h 2085"/>
                  <a:gd name="T58" fmla="*/ 2730 w 3007"/>
                  <a:gd name="T59" fmla="*/ 1214 h 2085"/>
                  <a:gd name="T60" fmla="*/ 2876 w 3007"/>
                  <a:gd name="T61" fmla="*/ 1170 h 2085"/>
                  <a:gd name="T62" fmla="*/ 2974 w 3007"/>
                  <a:gd name="T63" fmla="*/ 1132 h 2085"/>
                  <a:gd name="T64" fmla="*/ 3007 w 3007"/>
                  <a:gd name="T65" fmla="*/ 871 h 2085"/>
                  <a:gd name="T66" fmla="*/ 2860 w 3007"/>
                  <a:gd name="T67" fmla="*/ 844 h 2085"/>
                  <a:gd name="T68" fmla="*/ 2670 w 3007"/>
                  <a:gd name="T69" fmla="*/ 806 h 2085"/>
                  <a:gd name="T70" fmla="*/ 2458 w 3007"/>
                  <a:gd name="T71" fmla="*/ 757 h 2085"/>
                  <a:gd name="T72" fmla="*/ 2138 w 3007"/>
                  <a:gd name="T73" fmla="*/ 670 h 2085"/>
                  <a:gd name="T74" fmla="*/ 1959 w 3007"/>
                  <a:gd name="T75" fmla="*/ 604 h 2085"/>
                  <a:gd name="T76" fmla="*/ 1824 w 3007"/>
                  <a:gd name="T77" fmla="*/ 534 h 2085"/>
                  <a:gd name="T78" fmla="*/ 1769 w 3007"/>
                  <a:gd name="T79" fmla="*/ 474 h 2085"/>
                  <a:gd name="T80" fmla="*/ 1753 w 3007"/>
                  <a:gd name="T81" fmla="*/ 436 h 2085"/>
                  <a:gd name="T82" fmla="*/ 1780 w 3007"/>
                  <a:gd name="T83" fmla="*/ 381 h 2085"/>
                  <a:gd name="T84" fmla="*/ 1862 w 3007"/>
                  <a:gd name="T85" fmla="*/ 316 h 2085"/>
                  <a:gd name="T86" fmla="*/ 1986 w 3007"/>
                  <a:gd name="T87" fmla="*/ 267 h 2085"/>
                  <a:gd name="T88" fmla="*/ 2149 w 3007"/>
                  <a:gd name="T89" fmla="*/ 229 h 2085"/>
                  <a:gd name="T90" fmla="*/ 2431 w 3007"/>
                  <a:gd name="T91" fmla="*/ 180 h 2085"/>
                  <a:gd name="T92" fmla="*/ 2827 w 3007"/>
                  <a:gd name="T93" fmla="*/ 125 h 2085"/>
                  <a:gd name="T94" fmla="*/ 3007 w 3007"/>
                  <a:gd name="T95" fmla="*/ 87 h 2085"/>
                  <a:gd name="T96" fmla="*/ 2909 w 3007"/>
                  <a:gd name="T97" fmla="*/ 22 h 2085"/>
                  <a:gd name="T98" fmla="*/ 2676 w 3007"/>
                  <a:gd name="T99" fmla="*/ 66 h 2085"/>
                  <a:gd name="T100" fmla="*/ 2285 w 3007"/>
                  <a:gd name="T101" fmla="*/ 120 h 2085"/>
                  <a:gd name="T102" fmla="*/ 2030 w 3007"/>
                  <a:gd name="T103" fmla="*/ 158 h 2085"/>
                  <a:gd name="T104" fmla="*/ 1791 w 3007"/>
                  <a:gd name="T105" fmla="*/ 202 h 2085"/>
                  <a:gd name="T106" fmla="*/ 1601 w 3007"/>
                  <a:gd name="T107" fmla="*/ 261 h 2085"/>
                  <a:gd name="T108" fmla="*/ 1471 w 3007"/>
                  <a:gd name="T109" fmla="*/ 338 h 2085"/>
                  <a:gd name="T110" fmla="*/ 1438 w 3007"/>
                  <a:gd name="T111" fmla="*/ 387 h 2085"/>
                  <a:gd name="T112" fmla="*/ 1427 w 3007"/>
                  <a:gd name="T113" fmla="*/ 441 h 2085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0" t="0" r="r" b="b"/>
                <a:pathLst>
                  <a:path w="3007" h="2085">
                    <a:moveTo>
                      <a:pt x="1427" y="441"/>
                    </a:moveTo>
                    <a:lnTo>
                      <a:pt x="1433" y="474"/>
                    </a:lnTo>
                    <a:lnTo>
                      <a:pt x="1444" y="501"/>
                    </a:lnTo>
                    <a:lnTo>
                      <a:pt x="1460" y="528"/>
                    </a:lnTo>
                    <a:lnTo>
                      <a:pt x="1482" y="550"/>
                    </a:lnTo>
                    <a:lnTo>
                      <a:pt x="1541" y="593"/>
                    </a:lnTo>
                    <a:lnTo>
                      <a:pt x="1623" y="637"/>
                    </a:lnTo>
                    <a:lnTo>
                      <a:pt x="1715" y="670"/>
                    </a:lnTo>
                    <a:lnTo>
                      <a:pt x="1818" y="702"/>
                    </a:lnTo>
                    <a:lnTo>
                      <a:pt x="1927" y="735"/>
                    </a:lnTo>
                    <a:lnTo>
                      <a:pt x="2041" y="762"/>
                    </a:lnTo>
                    <a:lnTo>
                      <a:pt x="2155" y="789"/>
                    </a:lnTo>
                    <a:lnTo>
                      <a:pt x="2269" y="822"/>
                    </a:lnTo>
                    <a:lnTo>
                      <a:pt x="2372" y="849"/>
                    </a:lnTo>
                    <a:lnTo>
                      <a:pt x="2464" y="882"/>
                    </a:lnTo>
                    <a:lnTo>
                      <a:pt x="2551" y="920"/>
                    </a:lnTo>
                    <a:lnTo>
                      <a:pt x="2616" y="958"/>
                    </a:lnTo>
                    <a:lnTo>
                      <a:pt x="2638" y="980"/>
                    </a:lnTo>
                    <a:lnTo>
                      <a:pt x="2659" y="1007"/>
                    </a:lnTo>
                    <a:lnTo>
                      <a:pt x="2676" y="1029"/>
                    </a:lnTo>
                    <a:lnTo>
                      <a:pt x="2681" y="1056"/>
                    </a:lnTo>
                    <a:lnTo>
                      <a:pt x="2681" y="1083"/>
                    </a:lnTo>
                    <a:lnTo>
                      <a:pt x="2676" y="1105"/>
                    </a:lnTo>
                    <a:lnTo>
                      <a:pt x="2665" y="1127"/>
                    </a:lnTo>
                    <a:lnTo>
                      <a:pt x="2643" y="1149"/>
                    </a:lnTo>
                    <a:lnTo>
                      <a:pt x="2616" y="1170"/>
                    </a:lnTo>
                    <a:lnTo>
                      <a:pt x="2583" y="1187"/>
                    </a:lnTo>
                    <a:lnTo>
                      <a:pt x="2545" y="1208"/>
                    </a:lnTo>
                    <a:lnTo>
                      <a:pt x="2502" y="1225"/>
                    </a:lnTo>
                    <a:lnTo>
                      <a:pt x="2448" y="1241"/>
                    </a:lnTo>
                    <a:lnTo>
                      <a:pt x="2388" y="1257"/>
                    </a:lnTo>
                    <a:lnTo>
                      <a:pt x="2328" y="1274"/>
                    </a:lnTo>
                    <a:lnTo>
                      <a:pt x="2258" y="1290"/>
                    </a:lnTo>
                    <a:lnTo>
                      <a:pt x="2106" y="1328"/>
                    </a:lnTo>
                    <a:lnTo>
                      <a:pt x="1932" y="1372"/>
                    </a:lnTo>
                    <a:lnTo>
                      <a:pt x="1742" y="1421"/>
                    </a:lnTo>
                    <a:lnTo>
                      <a:pt x="1531" y="1475"/>
                    </a:lnTo>
                    <a:lnTo>
                      <a:pt x="1308" y="1540"/>
                    </a:lnTo>
                    <a:lnTo>
                      <a:pt x="1069" y="1617"/>
                    </a:lnTo>
                    <a:lnTo>
                      <a:pt x="820" y="1709"/>
                    </a:lnTo>
                    <a:lnTo>
                      <a:pt x="554" y="1818"/>
                    </a:lnTo>
                    <a:lnTo>
                      <a:pt x="282" y="1943"/>
                    </a:lnTo>
                    <a:lnTo>
                      <a:pt x="0" y="2085"/>
                    </a:lnTo>
                    <a:lnTo>
                      <a:pt x="152" y="2085"/>
                    </a:lnTo>
                    <a:lnTo>
                      <a:pt x="244" y="2074"/>
                    </a:lnTo>
                    <a:lnTo>
                      <a:pt x="386" y="1992"/>
                    </a:lnTo>
                    <a:lnTo>
                      <a:pt x="537" y="1910"/>
                    </a:lnTo>
                    <a:lnTo>
                      <a:pt x="700" y="1834"/>
                    </a:lnTo>
                    <a:lnTo>
                      <a:pt x="879" y="1763"/>
                    </a:lnTo>
                    <a:lnTo>
                      <a:pt x="1064" y="1693"/>
                    </a:lnTo>
                    <a:lnTo>
                      <a:pt x="1259" y="1622"/>
                    </a:lnTo>
                    <a:lnTo>
                      <a:pt x="1661" y="1497"/>
                    </a:lnTo>
                    <a:lnTo>
                      <a:pt x="1748" y="1470"/>
                    </a:lnTo>
                    <a:lnTo>
                      <a:pt x="1845" y="1442"/>
                    </a:lnTo>
                    <a:lnTo>
                      <a:pt x="2046" y="1393"/>
                    </a:lnTo>
                    <a:lnTo>
                      <a:pt x="2252" y="1339"/>
                    </a:lnTo>
                    <a:lnTo>
                      <a:pt x="2458" y="1285"/>
                    </a:lnTo>
                    <a:lnTo>
                      <a:pt x="2551" y="1263"/>
                    </a:lnTo>
                    <a:lnTo>
                      <a:pt x="2643" y="1236"/>
                    </a:lnTo>
                    <a:lnTo>
                      <a:pt x="2730" y="1214"/>
                    </a:lnTo>
                    <a:lnTo>
                      <a:pt x="2806" y="1192"/>
                    </a:lnTo>
                    <a:lnTo>
                      <a:pt x="2876" y="1170"/>
                    </a:lnTo>
                    <a:lnTo>
                      <a:pt x="2931" y="1149"/>
                    </a:lnTo>
                    <a:lnTo>
                      <a:pt x="2974" y="1132"/>
                    </a:lnTo>
                    <a:lnTo>
                      <a:pt x="3007" y="1116"/>
                    </a:lnTo>
                    <a:lnTo>
                      <a:pt x="3007" y="871"/>
                    </a:lnTo>
                    <a:lnTo>
                      <a:pt x="2941" y="860"/>
                    </a:lnTo>
                    <a:lnTo>
                      <a:pt x="2860" y="844"/>
                    </a:lnTo>
                    <a:lnTo>
                      <a:pt x="2773" y="827"/>
                    </a:lnTo>
                    <a:lnTo>
                      <a:pt x="2670" y="806"/>
                    </a:lnTo>
                    <a:lnTo>
                      <a:pt x="2567" y="784"/>
                    </a:lnTo>
                    <a:lnTo>
                      <a:pt x="2458" y="757"/>
                    </a:lnTo>
                    <a:lnTo>
                      <a:pt x="2241" y="702"/>
                    </a:lnTo>
                    <a:lnTo>
                      <a:pt x="2138" y="670"/>
                    </a:lnTo>
                    <a:lnTo>
                      <a:pt x="2046" y="637"/>
                    </a:lnTo>
                    <a:lnTo>
                      <a:pt x="1959" y="604"/>
                    </a:lnTo>
                    <a:lnTo>
                      <a:pt x="1883" y="566"/>
                    </a:lnTo>
                    <a:lnTo>
                      <a:pt x="1824" y="534"/>
                    </a:lnTo>
                    <a:lnTo>
                      <a:pt x="1780" y="495"/>
                    </a:lnTo>
                    <a:lnTo>
                      <a:pt x="1769" y="474"/>
                    </a:lnTo>
                    <a:lnTo>
                      <a:pt x="1758" y="457"/>
                    </a:lnTo>
                    <a:lnTo>
                      <a:pt x="1753" y="436"/>
                    </a:lnTo>
                    <a:lnTo>
                      <a:pt x="1758" y="419"/>
                    </a:lnTo>
                    <a:lnTo>
                      <a:pt x="1780" y="381"/>
                    </a:lnTo>
                    <a:lnTo>
                      <a:pt x="1813" y="343"/>
                    </a:lnTo>
                    <a:lnTo>
                      <a:pt x="1862" y="316"/>
                    </a:lnTo>
                    <a:lnTo>
                      <a:pt x="1921" y="289"/>
                    </a:lnTo>
                    <a:lnTo>
                      <a:pt x="1986" y="267"/>
                    </a:lnTo>
                    <a:lnTo>
                      <a:pt x="2062" y="245"/>
                    </a:lnTo>
                    <a:lnTo>
                      <a:pt x="2149" y="229"/>
                    </a:lnTo>
                    <a:lnTo>
                      <a:pt x="2236" y="213"/>
                    </a:lnTo>
                    <a:lnTo>
                      <a:pt x="2431" y="180"/>
                    </a:lnTo>
                    <a:lnTo>
                      <a:pt x="2627" y="158"/>
                    </a:lnTo>
                    <a:lnTo>
                      <a:pt x="2827" y="125"/>
                    </a:lnTo>
                    <a:lnTo>
                      <a:pt x="2920" y="109"/>
                    </a:lnTo>
                    <a:lnTo>
                      <a:pt x="3007" y="87"/>
                    </a:lnTo>
                    <a:lnTo>
                      <a:pt x="3007" y="0"/>
                    </a:lnTo>
                    <a:lnTo>
                      <a:pt x="2909" y="22"/>
                    </a:lnTo>
                    <a:lnTo>
                      <a:pt x="2795" y="44"/>
                    </a:lnTo>
                    <a:lnTo>
                      <a:pt x="2676" y="66"/>
                    </a:lnTo>
                    <a:lnTo>
                      <a:pt x="2551" y="82"/>
                    </a:lnTo>
                    <a:lnTo>
                      <a:pt x="2285" y="120"/>
                    </a:lnTo>
                    <a:lnTo>
                      <a:pt x="2155" y="136"/>
                    </a:lnTo>
                    <a:lnTo>
                      <a:pt x="2030" y="158"/>
                    </a:lnTo>
                    <a:lnTo>
                      <a:pt x="1905" y="174"/>
                    </a:lnTo>
                    <a:lnTo>
                      <a:pt x="1791" y="202"/>
                    </a:lnTo>
                    <a:lnTo>
                      <a:pt x="1688" y="229"/>
                    </a:lnTo>
                    <a:lnTo>
                      <a:pt x="1601" y="261"/>
                    </a:lnTo>
                    <a:lnTo>
                      <a:pt x="1525" y="300"/>
                    </a:lnTo>
                    <a:lnTo>
                      <a:pt x="1471" y="338"/>
                    </a:lnTo>
                    <a:lnTo>
                      <a:pt x="1455" y="359"/>
                    </a:lnTo>
                    <a:lnTo>
                      <a:pt x="1438" y="387"/>
                    </a:lnTo>
                    <a:lnTo>
                      <a:pt x="1427" y="414"/>
                    </a:lnTo>
                    <a:lnTo>
                      <a:pt x="1427" y="441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30" name="Freeform 10"/>
              <p:cNvSpPr>
                <a:spLocks/>
              </p:cNvSpPr>
              <p:nvPr/>
            </p:nvSpPr>
            <p:spPr bwMode="hidden">
              <a:xfrm>
                <a:off x="4501" y="2317"/>
                <a:ext cx="1248" cy="539"/>
              </a:xfrm>
              <a:custGeom>
                <a:avLst/>
                <a:gdLst>
                  <a:gd name="T0" fmla="*/ 0 w 1248"/>
                  <a:gd name="T1" fmla="*/ 332 h 539"/>
                  <a:gd name="T2" fmla="*/ 0 w 1248"/>
                  <a:gd name="T3" fmla="*/ 360 h 539"/>
                  <a:gd name="T4" fmla="*/ 5 w 1248"/>
                  <a:gd name="T5" fmla="*/ 387 h 539"/>
                  <a:gd name="T6" fmla="*/ 27 w 1248"/>
                  <a:gd name="T7" fmla="*/ 414 h 539"/>
                  <a:gd name="T8" fmla="*/ 54 w 1248"/>
                  <a:gd name="T9" fmla="*/ 436 h 539"/>
                  <a:gd name="T10" fmla="*/ 92 w 1248"/>
                  <a:gd name="T11" fmla="*/ 463 h 539"/>
                  <a:gd name="T12" fmla="*/ 141 w 1248"/>
                  <a:gd name="T13" fmla="*/ 490 h 539"/>
                  <a:gd name="T14" fmla="*/ 195 w 1248"/>
                  <a:gd name="T15" fmla="*/ 512 h 539"/>
                  <a:gd name="T16" fmla="*/ 255 w 1248"/>
                  <a:gd name="T17" fmla="*/ 539 h 539"/>
                  <a:gd name="T18" fmla="*/ 212 w 1248"/>
                  <a:gd name="T19" fmla="*/ 517 h 539"/>
                  <a:gd name="T20" fmla="*/ 179 w 1248"/>
                  <a:gd name="T21" fmla="*/ 490 h 539"/>
                  <a:gd name="T22" fmla="*/ 157 w 1248"/>
                  <a:gd name="T23" fmla="*/ 468 h 539"/>
                  <a:gd name="T24" fmla="*/ 141 w 1248"/>
                  <a:gd name="T25" fmla="*/ 447 h 539"/>
                  <a:gd name="T26" fmla="*/ 136 w 1248"/>
                  <a:gd name="T27" fmla="*/ 425 h 539"/>
                  <a:gd name="T28" fmla="*/ 136 w 1248"/>
                  <a:gd name="T29" fmla="*/ 403 h 539"/>
                  <a:gd name="T30" fmla="*/ 141 w 1248"/>
                  <a:gd name="T31" fmla="*/ 381 h 539"/>
                  <a:gd name="T32" fmla="*/ 157 w 1248"/>
                  <a:gd name="T33" fmla="*/ 365 h 539"/>
                  <a:gd name="T34" fmla="*/ 179 w 1248"/>
                  <a:gd name="T35" fmla="*/ 343 h 539"/>
                  <a:gd name="T36" fmla="*/ 201 w 1248"/>
                  <a:gd name="T37" fmla="*/ 327 h 539"/>
                  <a:gd name="T38" fmla="*/ 266 w 1248"/>
                  <a:gd name="T39" fmla="*/ 294 h 539"/>
                  <a:gd name="T40" fmla="*/ 353 w 1248"/>
                  <a:gd name="T41" fmla="*/ 262 h 539"/>
                  <a:gd name="T42" fmla="*/ 445 w 1248"/>
                  <a:gd name="T43" fmla="*/ 234 h 539"/>
                  <a:gd name="T44" fmla="*/ 554 w 1248"/>
                  <a:gd name="T45" fmla="*/ 213 h 539"/>
                  <a:gd name="T46" fmla="*/ 662 w 1248"/>
                  <a:gd name="T47" fmla="*/ 191 h 539"/>
                  <a:gd name="T48" fmla="*/ 890 w 1248"/>
                  <a:gd name="T49" fmla="*/ 153 h 539"/>
                  <a:gd name="T50" fmla="*/ 993 w 1248"/>
                  <a:gd name="T51" fmla="*/ 136 h 539"/>
                  <a:gd name="T52" fmla="*/ 1091 w 1248"/>
                  <a:gd name="T53" fmla="*/ 120 h 539"/>
                  <a:gd name="T54" fmla="*/ 1178 w 1248"/>
                  <a:gd name="T55" fmla="*/ 115 h 539"/>
                  <a:gd name="T56" fmla="*/ 1248 w 1248"/>
                  <a:gd name="T57" fmla="*/ 104 h 539"/>
                  <a:gd name="T58" fmla="*/ 1248 w 1248"/>
                  <a:gd name="T59" fmla="*/ 0 h 539"/>
                  <a:gd name="T60" fmla="*/ 1161 w 1248"/>
                  <a:gd name="T61" fmla="*/ 22 h 539"/>
                  <a:gd name="T62" fmla="*/ 1069 w 1248"/>
                  <a:gd name="T63" fmla="*/ 38 h 539"/>
                  <a:gd name="T64" fmla="*/ 874 w 1248"/>
                  <a:gd name="T65" fmla="*/ 71 h 539"/>
                  <a:gd name="T66" fmla="*/ 673 w 1248"/>
                  <a:gd name="T67" fmla="*/ 93 h 539"/>
                  <a:gd name="T68" fmla="*/ 483 w 1248"/>
                  <a:gd name="T69" fmla="*/ 126 h 539"/>
                  <a:gd name="T70" fmla="*/ 391 w 1248"/>
                  <a:gd name="T71" fmla="*/ 142 h 539"/>
                  <a:gd name="T72" fmla="*/ 309 w 1248"/>
                  <a:gd name="T73" fmla="*/ 158 h 539"/>
                  <a:gd name="T74" fmla="*/ 228 w 1248"/>
                  <a:gd name="T75" fmla="*/ 180 h 539"/>
                  <a:gd name="T76" fmla="*/ 163 w 1248"/>
                  <a:gd name="T77" fmla="*/ 202 h 539"/>
                  <a:gd name="T78" fmla="*/ 103 w 1248"/>
                  <a:gd name="T79" fmla="*/ 229 h 539"/>
                  <a:gd name="T80" fmla="*/ 54 w 1248"/>
                  <a:gd name="T81" fmla="*/ 256 h 539"/>
                  <a:gd name="T82" fmla="*/ 22 w 1248"/>
                  <a:gd name="T83" fmla="*/ 294 h 539"/>
                  <a:gd name="T84" fmla="*/ 0 w 1248"/>
                  <a:gd name="T85" fmla="*/ 332 h 539"/>
                  <a:gd name="T86" fmla="*/ 0 w 1248"/>
                  <a:gd name="T87" fmla="*/ 332 h 5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248" h="539">
                    <a:moveTo>
                      <a:pt x="0" y="332"/>
                    </a:moveTo>
                    <a:lnTo>
                      <a:pt x="0" y="360"/>
                    </a:lnTo>
                    <a:lnTo>
                      <a:pt x="5" y="387"/>
                    </a:lnTo>
                    <a:lnTo>
                      <a:pt x="27" y="414"/>
                    </a:lnTo>
                    <a:lnTo>
                      <a:pt x="54" y="436"/>
                    </a:lnTo>
                    <a:lnTo>
                      <a:pt x="92" y="463"/>
                    </a:lnTo>
                    <a:lnTo>
                      <a:pt x="141" y="490"/>
                    </a:lnTo>
                    <a:lnTo>
                      <a:pt x="195" y="512"/>
                    </a:lnTo>
                    <a:lnTo>
                      <a:pt x="255" y="539"/>
                    </a:lnTo>
                    <a:lnTo>
                      <a:pt x="212" y="517"/>
                    </a:lnTo>
                    <a:lnTo>
                      <a:pt x="179" y="490"/>
                    </a:lnTo>
                    <a:lnTo>
                      <a:pt x="157" y="468"/>
                    </a:lnTo>
                    <a:lnTo>
                      <a:pt x="141" y="447"/>
                    </a:lnTo>
                    <a:lnTo>
                      <a:pt x="136" y="425"/>
                    </a:lnTo>
                    <a:lnTo>
                      <a:pt x="136" y="403"/>
                    </a:lnTo>
                    <a:lnTo>
                      <a:pt x="141" y="381"/>
                    </a:lnTo>
                    <a:lnTo>
                      <a:pt x="157" y="365"/>
                    </a:lnTo>
                    <a:lnTo>
                      <a:pt x="179" y="343"/>
                    </a:lnTo>
                    <a:lnTo>
                      <a:pt x="201" y="327"/>
                    </a:lnTo>
                    <a:lnTo>
                      <a:pt x="266" y="294"/>
                    </a:lnTo>
                    <a:lnTo>
                      <a:pt x="353" y="262"/>
                    </a:lnTo>
                    <a:lnTo>
                      <a:pt x="445" y="234"/>
                    </a:lnTo>
                    <a:lnTo>
                      <a:pt x="554" y="213"/>
                    </a:lnTo>
                    <a:lnTo>
                      <a:pt x="662" y="191"/>
                    </a:lnTo>
                    <a:lnTo>
                      <a:pt x="890" y="153"/>
                    </a:lnTo>
                    <a:lnTo>
                      <a:pt x="993" y="136"/>
                    </a:lnTo>
                    <a:lnTo>
                      <a:pt x="1091" y="120"/>
                    </a:lnTo>
                    <a:lnTo>
                      <a:pt x="1178" y="115"/>
                    </a:lnTo>
                    <a:lnTo>
                      <a:pt x="1248" y="104"/>
                    </a:lnTo>
                    <a:lnTo>
                      <a:pt x="1248" y="0"/>
                    </a:lnTo>
                    <a:lnTo>
                      <a:pt x="1161" y="22"/>
                    </a:lnTo>
                    <a:lnTo>
                      <a:pt x="1069" y="38"/>
                    </a:lnTo>
                    <a:lnTo>
                      <a:pt x="874" y="71"/>
                    </a:lnTo>
                    <a:lnTo>
                      <a:pt x="673" y="93"/>
                    </a:lnTo>
                    <a:lnTo>
                      <a:pt x="483" y="126"/>
                    </a:lnTo>
                    <a:lnTo>
                      <a:pt x="391" y="142"/>
                    </a:lnTo>
                    <a:lnTo>
                      <a:pt x="309" y="158"/>
                    </a:lnTo>
                    <a:lnTo>
                      <a:pt x="228" y="180"/>
                    </a:lnTo>
                    <a:lnTo>
                      <a:pt x="163" y="202"/>
                    </a:lnTo>
                    <a:lnTo>
                      <a:pt x="103" y="229"/>
                    </a:lnTo>
                    <a:lnTo>
                      <a:pt x="54" y="256"/>
                    </a:lnTo>
                    <a:lnTo>
                      <a:pt x="22" y="294"/>
                    </a:lnTo>
                    <a:lnTo>
                      <a:pt x="0" y="332"/>
                    </a:lnTo>
                    <a:lnTo>
                      <a:pt x="0" y="33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7843"/>
                      <a:invGamma/>
                    </a:schemeClr>
                  </a:gs>
                  <a:gs pos="100000">
                    <a:schemeClr val="bg1"/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</p:grpSp>
        <p:sp>
          <p:nvSpPr>
            <p:cNvPr id="5131" name="Freeform 11"/>
            <p:cNvSpPr>
              <a:spLocks/>
            </p:cNvSpPr>
            <p:nvPr/>
          </p:nvSpPr>
          <p:spPr bwMode="hidden">
            <a:xfrm>
              <a:off x="3322" y="1341"/>
              <a:ext cx="1825" cy="1537"/>
            </a:xfrm>
            <a:custGeom>
              <a:avLst/>
              <a:gdLst>
                <a:gd name="T0" fmla="*/ 982 w 2296"/>
                <a:gd name="T1" fmla="*/ 1061 h 1469"/>
                <a:gd name="T2" fmla="*/ 1357 w 2296"/>
                <a:gd name="T3" fmla="*/ 1012 h 1469"/>
                <a:gd name="T4" fmla="*/ 1666 w 2296"/>
                <a:gd name="T5" fmla="*/ 957 h 1469"/>
                <a:gd name="T6" fmla="*/ 1916 w 2296"/>
                <a:gd name="T7" fmla="*/ 897 h 1469"/>
                <a:gd name="T8" fmla="*/ 2100 w 2296"/>
                <a:gd name="T9" fmla="*/ 832 h 1469"/>
                <a:gd name="T10" fmla="*/ 2220 w 2296"/>
                <a:gd name="T11" fmla="*/ 756 h 1469"/>
                <a:gd name="T12" fmla="*/ 2285 w 2296"/>
                <a:gd name="T13" fmla="*/ 669 h 1469"/>
                <a:gd name="T14" fmla="*/ 2290 w 2296"/>
                <a:gd name="T15" fmla="*/ 560 h 1469"/>
                <a:gd name="T16" fmla="*/ 2241 w 2296"/>
                <a:gd name="T17" fmla="*/ 457 h 1469"/>
                <a:gd name="T18" fmla="*/ 2144 w 2296"/>
                <a:gd name="T19" fmla="*/ 364 h 1469"/>
                <a:gd name="T20" fmla="*/ 2008 w 2296"/>
                <a:gd name="T21" fmla="*/ 277 h 1469"/>
                <a:gd name="T22" fmla="*/ 1769 w 2296"/>
                <a:gd name="T23" fmla="*/ 157 h 1469"/>
                <a:gd name="T24" fmla="*/ 1612 w 2296"/>
                <a:gd name="T25" fmla="*/ 92 h 1469"/>
                <a:gd name="T26" fmla="*/ 1476 w 2296"/>
                <a:gd name="T27" fmla="*/ 43 h 1469"/>
                <a:gd name="T28" fmla="*/ 1384 w 2296"/>
                <a:gd name="T29" fmla="*/ 10 h 1469"/>
                <a:gd name="T30" fmla="*/ 1346 w 2296"/>
                <a:gd name="T31" fmla="*/ 0 h 1469"/>
                <a:gd name="T32" fmla="*/ 1655 w 2296"/>
                <a:gd name="T33" fmla="*/ 119 h 1469"/>
                <a:gd name="T34" fmla="*/ 1948 w 2296"/>
                <a:gd name="T35" fmla="*/ 255 h 1469"/>
                <a:gd name="T36" fmla="*/ 2068 w 2296"/>
                <a:gd name="T37" fmla="*/ 326 h 1469"/>
                <a:gd name="T38" fmla="*/ 2171 w 2296"/>
                <a:gd name="T39" fmla="*/ 402 h 1469"/>
                <a:gd name="T40" fmla="*/ 2236 w 2296"/>
                <a:gd name="T41" fmla="*/ 478 h 1469"/>
                <a:gd name="T42" fmla="*/ 2263 w 2296"/>
                <a:gd name="T43" fmla="*/ 560 h 1469"/>
                <a:gd name="T44" fmla="*/ 2241 w 2296"/>
                <a:gd name="T45" fmla="*/ 636 h 1469"/>
                <a:gd name="T46" fmla="*/ 2171 w 2296"/>
                <a:gd name="T47" fmla="*/ 702 h 1469"/>
                <a:gd name="T48" fmla="*/ 2062 w 2296"/>
                <a:gd name="T49" fmla="*/ 756 h 1469"/>
                <a:gd name="T50" fmla="*/ 1921 w 2296"/>
                <a:gd name="T51" fmla="*/ 800 h 1469"/>
                <a:gd name="T52" fmla="*/ 1748 w 2296"/>
                <a:gd name="T53" fmla="*/ 843 h 1469"/>
                <a:gd name="T54" fmla="*/ 1351 w 2296"/>
                <a:gd name="T55" fmla="*/ 908 h 1469"/>
                <a:gd name="T56" fmla="*/ 923 w 2296"/>
                <a:gd name="T57" fmla="*/ 968 h 1469"/>
                <a:gd name="T58" fmla="*/ 521 w 2296"/>
                <a:gd name="T59" fmla="*/ 1028 h 1469"/>
                <a:gd name="T60" fmla="*/ 353 w 2296"/>
                <a:gd name="T61" fmla="*/ 1066 h 1469"/>
                <a:gd name="T62" fmla="*/ 206 w 2296"/>
                <a:gd name="T63" fmla="*/ 1104 h 1469"/>
                <a:gd name="T64" fmla="*/ 92 w 2296"/>
                <a:gd name="T65" fmla="*/ 1148 h 1469"/>
                <a:gd name="T66" fmla="*/ 22 w 2296"/>
                <a:gd name="T67" fmla="*/ 1202 h 1469"/>
                <a:gd name="T68" fmla="*/ 0 w 2296"/>
                <a:gd name="T69" fmla="*/ 1262 h 1469"/>
                <a:gd name="T70" fmla="*/ 27 w 2296"/>
                <a:gd name="T71" fmla="*/ 1327 h 1469"/>
                <a:gd name="T72" fmla="*/ 98 w 2296"/>
                <a:gd name="T73" fmla="*/ 1382 h 1469"/>
                <a:gd name="T74" fmla="*/ 196 w 2296"/>
                <a:gd name="T75" fmla="*/ 1425 h 1469"/>
                <a:gd name="T76" fmla="*/ 326 w 2296"/>
                <a:gd name="T77" fmla="*/ 1469 h 1469"/>
                <a:gd name="T78" fmla="*/ 217 w 2296"/>
                <a:gd name="T79" fmla="*/ 1414 h 1469"/>
                <a:gd name="T80" fmla="*/ 147 w 2296"/>
                <a:gd name="T81" fmla="*/ 1360 h 1469"/>
                <a:gd name="T82" fmla="*/ 120 w 2296"/>
                <a:gd name="T83" fmla="*/ 1306 h 1469"/>
                <a:gd name="T84" fmla="*/ 141 w 2296"/>
                <a:gd name="T85" fmla="*/ 1257 h 1469"/>
                <a:gd name="T86" fmla="*/ 212 w 2296"/>
                <a:gd name="T87" fmla="*/ 1208 h 1469"/>
                <a:gd name="T88" fmla="*/ 342 w 2296"/>
                <a:gd name="T89" fmla="*/ 1164 h 1469"/>
                <a:gd name="T90" fmla="*/ 527 w 2296"/>
                <a:gd name="T91" fmla="*/ 1121 h 1469"/>
                <a:gd name="T92" fmla="*/ 771 w 2296"/>
                <a:gd name="T93" fmla="*/ 1088 h 14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296" h="1469">
                  <a:moveTo>
                    <a:pt x="771" y="1088"/>
                  </a:moveTo>
                  <a:lnTo>
                    <a:pt x="982" y="1061"/>
                  </a:lnTo>
                  <a:lnTo>
                    <a:pt x="1178" y="1034"/>
                  </a:lnTo>
                  <a:lnTo>
                    <a:pt x="1357" y="1012"/>
                  </a:lnTo>
                  <a:lnTo>
                    <a:pt x="1520" y="985"/>
                  </a:lnTo>
                  <a:lnTo>
                    <a:pt x="1666" y="957"/>
                  </a:lnTo>
                  <a:lnTo>
                    <a:pt x="1796" y="930"/>
                  </a:lnTo>
                  <a:lnTo>
                    <a:pt x="1916" y="897"/>
                  </a:lnTo>
                  <a:lnTo>
                    <a:pt x="2013" y="870"/>
                  </a:lnTo>
                  <a:lnTo>
                    <a:pt x="2100" y="832"/>
                  </a:lnTo>
                  <a:lnTo>
                    <a:pt x="2171" y="800"/>
                  </a:lnTo>
                  <a:lnTo>
                    <a:pt x="2220" y="756"/>
                  </a:lnTo>
                  <a:lnTo>
                    <a:pt x="2263" y="712"/>
                  </a:lnTo>
                  <a:lnTo>
                    <a:pt x="2285" y="669"/>
                  </a:lnTo>
                  <a:lnTo>
                    <a:pt x="2296" y="614"/>
                  </a:lnTo>
                  <a:lnTo>
                    <a:pt x="2290" y="560"/>
                  </a:lnTo>
                  <a:lnTo>
                    <a:pt x="2269" y="500"/>
                  </a:lnTo>
                  <a:lnTo>
                    <a:pt x="2241" y="457"/>
                  </a:lnTo>
                  <a:lnTo>
                    <a:pt x="2198" y="408"/>
                  </a:lnTo>
                  <a:lnTo>
                    <a:pt x="2144" y="364"/>
                  </a:lnTo>
                  <a:lnTo>
                    <a:pt x="2079" y="321"/>
                  </a:lnTo>
                  <a:lnTo>
                    <a:pt x="2008" y="277"/>
                  </a:lnTo>
                  <a:lnTo>
                    <a:pt x="1927" y="234"/>
                  </a:lnTo>
                  <a:lnTo>
                    <a:pt x="1769" y="157"/>
                  </a:lnTo>
                  <a:lnTo>
                    <a:pt x="1688" y="125"/>
                  </a:lnTo>
                  <a:lnTo>
                    <a:pt x="1612" y="92"/>
                  </a:lnTo>
                  <a:lnTo>
                    <a:pt x="1536" y="65"/>
                  </a:lnTo>
                  <a:lnTo>
                    <a:pt x="1476" y="43"/>
                  </a:lnTo>
                  <a:lnTo>
                    <a:pt x="1422" y="27"/>
                  </a:lnTo>
                  <a:lnTo>
                    <a:pt x="1384" y="10"/>
                  </a:lnTo>
                  <a:lnTo>
                    <a:pt x="1357" y="5"/>
                  </a:lnTo>
                  <a:lnTo>
                    <a:pt x="1346" y="0"/>
                  </a:lnTo>
                  <a:lnTo>
                    <a:pt x="1498" y="54"/>
                  </a:lnTo>
                  <a:lnTo>
                    <a:pt x="1655" y="119"/>
                  </a:lnTo>
                  <a:lnTo>
                    <a:pt x="1807" y="185"/>
                  </a:lnTo>
                  <a:lnTo>
                    <a:pt x="1948" y="255"/>
                  </a:lnTo>
                  <a:lnTo>
                    <a:pt x="2013" y="288"/>
                  </a:lnTo>
                  <a:lnTo>
                    <a:pt x="2068" y="326"/>
                  </a:lnTo>
                  <a:lnTo>
                    <a:pt x="2122" y="364"/>
                  </a:lnTo>
                  <a:lnTo>
                    <a:pt x="2171" y="402"/>
                  </a:lnTo>
                  <a:lnTo>
                    <a:pt x="2209" y="440"/>
                  </a:lnTo>
                  <a:lnTo>
                    <a:pt x="2236" y="478"/>
                  </a:lnTo>
                  <a:lnTo>
                    <a:pt x="2252" y="522"/>
                  </a:lnTo>
                  <a:lnTo>
                    <a:pt x="2263" y="560"/>
                  </a:lnTo>
                  <a:lnTo>
                    <a:pt x="2258" y="598"/>
                  </a:lnTo>
                  <a:lnTo>
                    <a:pt x="2241" y="636"/>
                  </a:lnTo>
                  <a:lnTo>
                    <a:pt x="2214" y="669"/>
                  </a:lnTo>
                  <a:lnTo>
                    <a:pt x="2171" y="702"/>
                  </a:lnTo>
                  <a:lnTo>
                    <a:pt x="2122" y="729"/>
                  </a:lnTo>
                  <a:lnTo>
                    <a:pt x="2062" y="756"/>
                  </a:lnTo>
                  <a:lnTo>
                    <a:pt x="1997" y="778"/>
                  </a:lnTo>
                  <a:lnTo>
                    <a:pt x="1921" y="800"/>
                  </a:lnTo>
                  <a:lnTo>
                    <a:pt x="1834" y="821"/>
                  </a:lnTo>
                  <a:lnTo>
                    <a:pt x="1748" y="843"/>
                  </a:lnTo>
                  <a:lnTo>
                    <a:pt x="1552" y="876"/>
                  </a:lnTo>
                  <a:lnTo>
                    <a:pt x="1351" y="908"/>
                  </a:lnTo>
                  <a:lnTo>
                    <a:pt x="1134" y="941"/>
                  </a:lnTo>
                  <a:lnTo>
                    <a:pt x="923" y="968"/>
                  </a:lnTo>
                  <a:lnTo>
                    <a:pt x="716" y="995"/>
                  </a:lnTo>
                  <a:lnTo>
                    <a:pt x="521" y="1028"/>
                  </a:lnTo>
                  <a:lnTo>
                    <a:pt x="434" y="1044"/>
                  </a:lnTo>
                  <a:lnTo>
                    <a:pt x="353" y="1066"/>
                  </a:lnTo>
                  <a:lnTo>
                    <a:pt x="277" y="1082"/>
                  </a:lnTo>
                  <a:lnTo>
                    <a:pt x="206" y="1104"/>
                  </a:lnTo>
                  <a:lnTo>
                    <a:pt x="147" y="1126"/>
                  </a:lnTo>
                  <a:lnTo>
                    <a:pt x="92" y="1148"/>
                  </a:lnTo>
                  <a:lnTo>
                    <a:pt x="54" y="1175"/>
                  </a:lnTo>
                  <a:lnTo>
                    <a:pt x="22" y="1202"/>
                  </a:lnTo>
                  <a:lnTo>
                    <a:pt x="6" y="1229"/>
                  </a:lnTo>
                  <a:lnTo>
                    <a:pt x="0" y="1262"/>
                  </a:lnTo>
                  <a:lnTo>
                    <a:pt x="11" y="1295"/>
                  </a:lnTo>
                  <a:lnTo>
                    <a:pt x="27" y="1327"/>
                  </a:lnTo>
                  <a:lnTo>
                    <a:pt x="54" y="1355"/>
                  </a:lnTo>
                  <a:lnTo>
                    <a:pt x="98" y="1382"/>
                  </a:lnTo>
                  <a:lnTo>
                    <a:pt x="141" y="1404"/>
                  </a:lnTo>
                  <a:lnTo>
                    <a:pt x="196" y="1425"/>
                  </a:lnTo>
                  <a:lnTo>
                    <a:pt x="261" y="1447"/>
                  </a:lnTo>
                  <a:lnTo>
                    <a:pt x="326" y="1469"/>
                  </a:lnTo>
                  <a:lnTo>
                    <a:pt x="266" y="1442"/>
                  </a:lnTo>
                  <a:lnTo>
                    <a:pt x="217" y="1414"/>
                  </a:lnTo>
                  <a:lnTo>
                    <a:pt x="174" y="1387"/>
                  </a:lnTo>
                  <a:lnTo>
                    <a:pt x="147" y="1360"/>
                  </a:lnTo>
                  <a:lnTo>
                    <a:pt x="125" y="1333"/>
                  </a:lnTo>
                  <a:lnTo>
                    <a:pt x="120" y="1306"/>
                  </a:lnTo>
                  <a:lnTo>
                    <a:pt x="125" y="1278"/>
                  </a:lnTo>
                  <a:lnTo>
                    <a:pt x="141" y="1257"/>
                  </a:lnTo>
                  <a:lnTo>
                    <a:pt x="174" y="1229"/>
                  </a:lnTo>
                  <a:lnTo>
                    <a:pt x="212" y="1208"/>
                  </a:lnTo>
                  <a:lnTo>
                    <a:pt x="272" y="1186"/>
                  </a:lnTo>
                  <a:lnTo>
                    <a:pt x="342" y="1164"/>
                  </a:lnTo>
                  <a:lnTo>
                    <a:pt x="423" y="1142"/>
                  </a:lnTo>
                  <a:lnTo>
                    <a:pt x="527" y="1121"/>
                  </a:lnTo>
                  <a:lnTo>
                    <a:pt x="641" y="1104"/>
                  </a:lnTo>
                  <a:lnTo>
                    <a:pt x="771" y="1088"/>
                  </a:lnTo>
                  <a:lnTo>
                    <a:pt x="771" y="1088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84706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034" name="Freeform 12"/>
            <p:cNvSpPr>
              <a:spLocks/>
            </p:cNvSpPr>
            <p:nvPr/>
          </p:nvSpPr>
          <p:spPr bwMode="hidden">
            <a:xfrm>
              <a:off x="0" y="0"/>
              <a:ext cx="5758" cy="1776"/>
            </a:xfrm>
            <a:custGeom>
              <a:avLst/>
              <a:gdLst>
                <a:gd name="T0" fmla="*/ 0 w 5740"/>
                <a:gd name="T1" fmla="*/ 0 h 1906"/>
                <a:gd name="T2" fmla="*/ 0 w 5740"/>
                <a:gd name="T3" fmla="*/ 1542 h 1906"/>
                <a:gd name="T4" fmla="*/ 5794 w 5740"/>
                <a:gd name="T5" fmla="*/ 1542 h 1906"/>
                <a:gd name="T6" fmla="*/ 5794 w 5740"/>
                <a:gd name="T7" fmla="*/ 0 h 1906"/>
                <a:gd name="T8" fmla="*/ 0 w 5740"/>
                <a:gd name="T9" fmla="*/ 0 h 1906"/>
                <a:gd name="T10" fmla="*/ 0 w 5740"/>
                <a:gd name="T11" fmla="*/ 0 h 190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5740" h="1906">
                  <a:moveTo>
                    <a:pt x="0" y="0"/>
                  </a:moveTo>
                  <a:lnTo>
                    <a:pt x="0" y="1906"/>
                  </a:lnTo>
                  <a:lnTo>
                    <a:pt x="5740" y="1906"/>
                  </a:lnTo>
                  <a:lnTo>
                    <a:pt x="574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5133" name="Rectangle 13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sr-Latn-CS" smtClean="0"/>
              <a:t>Click to edit Master title style</a:t>
            </a:r>
          </a:p>
        </p:txBody>
      </p:sp>
      <p:sp>
        <p:nvSpPr>
          <p:cNvPr id="5134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sr-Latn-CS"/>
          </a:p>
        </p:txBody>
      </p:sp>
      <p:sp>
        <p:nvSpPr>
          <p:cNvPr id="5135" name="Rectangle 15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sr-Latn-CS" smtClean="0"/>
              <a:t>Click to edit Master text styles</a:t>
            </a:r>
          </a:p>
          <a:p>
            <a:pPr lvl="1"/>
            <a:r>
              <a:rPr lang="sr-Latn-CS" smtClean="0"/>
              <a:t>Second level</a:t>
            </a:r>
          </a:p>
          <a:p>
            <a:pPr lvl="2"/>
            <a:r>
              <a:rPr lang="sr-Latn-CS" smtClean="0"/>
              <a:t>Third level</a:t>
            </a:r>
          </a:p>
          <a:p>
            <a:pPr lvl="3"/>
            <a:r>
              <a:rPr lang="sr-Latn-CS" smtClean="0"/>
              <a:t>Fourth level</a:t>
            </a:r>
          </a:p>
          <a:p>
            <a:pPr lvl="4"/>
            <a:r>
              <a:rPr lang="sr-Latn-CS" smtClean="0"/>
              <a:t>Fifth level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00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6" r:id="rId9"/>
    <p:sldLayoutId id="2147483697" r:id="rId10"/>
    <p:sldLayoutId id="2147483698" r:id="rId11"/>
    <p:sldLayoutId id="2147483699" r:id="rId12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n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70000"/>
        <a:buFont typeface="Wingdings" pitchFamily="2" charset="2"/>
        <a:buChar char="n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hyperlink" Target="../../../../wiki/PH" TargetMode="Externa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34.wmf"/><Relationship Id="rId5" Type="http://schemas.openxmlformats.org/officeDocument/2006/relationships/oleObject" Target="../embeddings/Microsoft_Word_97_-_2003_Document1.doc"/><Relationship Id="rId4" Type="http://schemas.openxmlformats.org/officeDocument/2006/relationships/image" Target="../media/image35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7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2.jpeg"/><Relationship Id="rId4" Type="http://schemas.openxmlformats.org/officeDocument/2006/relationships/image" Target="../media/image41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4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5.png"/><Relationship Id="rId4" Type="http://schemas.openxmlformats.org/officeDocument/2006/relationships/image" Target="../media/image54.jpeg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9.jpeg"/><Relationship Id="rId4" Type="http://schemas.openxmlformats.org/officeDocument/2006/relationships/image" Target="../media/image58.jpeg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wmf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wmf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image" Target="../media/image66.wmf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wmf"/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0.png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wmf"/><Relationship Id="rId2" Type="http://schemas.openxmlformats.org/officeDocument/2006/relationships/image" Target="../media/image72.wmf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wmf"/><Relationship Id="rId2" Type="http://schemas.openxmlformats.org/officeDocument/2006/relationships/image" Target="../media/image74.w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wmf"/><Relationship Id="rId2" Type="http://schemas.openxmlformats.org/officeDocument/2006/relationships/image" Target="../media/image76.emf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emf"/><Relationship Id="rId2" Type="http://schemas.openxmlformats.org/officeDocument/2006/relationships/image" Target="../media/image78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0.emf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emf"/><Relationship Id="rId2" Type="http://schemas.openxmlformats.org/officeDocument/2006/relationships/image" Target="../media/image81.emf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emf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emf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emf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6.emf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7.emf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jpeg"/><Relationship Id="rId2" Type="http://schemas.openxmlformats.org/officeDocument/2006/relationships/image" Target="../media/image8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2.jpeg"/><Relationship Id="rId5" Type="http://schemas.openxmlformats.org/officeDocument/2006/relationships/image" Target="../media/image91.jpeg"/><Relationship Id="rId4" Type="http://schemas.openxmlformats.org/officeDocument/2006/relationships/image" Target="../media/image90.jpeg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emf"/><Relationship Id="rId2" Type="http://schemas.openxmlformats.org/officeDocument/2006/relationships/image" Target="../media/image9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4.emf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emf"/><Relationship Id="rId2" Type="http://schemas.openxmlformats.org/officeDocument/2006/relationships/image" Target="../media/image95.emf"/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7.jpeg"/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8.jpeg"/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9.w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mucoidplaque.files.wordpress.com/2007/11/gallbladder1.jpg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png"/><Relationship Id="rId4" Type="http://schemas.openxmlformats.org/officeDocument/2006/relationships/image" Target="../media/image15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jpeg"/><Relationship Id="rId4" Type="http://schemas.openxmlformats.org/officeDocument/2006/relationships/hyperlink" Target="../../../../w/index.php?title=Hidroksilacija&amp;action=edit&amp;redlink=1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47813" y="549275"/>
            <a:ext cx="7772400" cy="1920875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l" eaLnBrk="1" hangingPunct="1"/>
            <a:r>
              <a:rPr lang="sr-Cyrl-CS" sz="2800" dirty="0" smtClean="0">
                <a:solidFill>
                  <a:schemeClr val="tx1"/>
                </a:solidFill>
                <a:effectLst/>
                <a:latin typeface="Arial" charset="0"/>
              </a:rPr>
              <a:t>ФАКУЛТЕТ МЕДИЦИНСКИХ НАУКА КРАГУЈЕВАЦ</a:t>
            </a:r>
            <a:r>
              <a:rPr lang="sr-Cyrl-CS" sz="5400" dirty="0" smtClean="0">
                <a:solidFill>
                  <a:schemeClr val="tx1"/>
                </a:solidFill>
                <a:effectLst/>
              </a:rPr>
              <a:t/>
            </a:r>
            <a:br>
              <a:rPr lang="sr-Cyrl-CS" sz="5400" dirty="0" smtClean="0">
                <a:solidFill>
                  <a:schemeClr val="tx1"/>
                </a:solidFill>
                <a:effectLst/>
              </a:rPr>
            </a:br>
            <a:r>
              <a:rPr lang="sr-Cyrl-CS" sz="2000" dirty="0" smtClean="0">
                <a:solidFill>
                  <a:schemeClr val="tx1"/>
                </a:solidFill>
                <a:effectLst/>
              </a:rPr>
              <a:t>ИАСМ, </a:t>
            </a:r>
            <a:r>
              <a:rPr lang="sr-Cyrl-CS" sz="2000" dirty="0" smtClean="0">
                <a:solidFill>
                  <a:schemeClr val="tx1"/>
                </a:solidFill>
                <a:effectLst/>
                <a:latin typeface="Arial" charset="0"/>
              </a:rPr>
              <a:t>Б3, осма недеља</a:t>
            </a:r>
            <a:r>
              <a:rPr lang="sr-Cyrl-CS" sz="2000" dirty="0" smtClean="0">
                <a:solidFill>
                  <a:schemeClr val="tx1"/>
                </a:solidFill>
                <a:effectLst/>
              </a:rPr>
              <a:t/>
            </a:r>
            <a:br>
              <a:rPr lang="sr-Cyrl-CS" sz="2000" dirty="0" smtClean="0">
                <a:solidFill>
                  <a:schemeClr val="tx1"/>
                </a:solidFill>
                <a:effectLst/>
              </a:rPr>
            </a:br>
            <a:r>
              <a:rPr lang="sr-Cyrl-CS" sz="2000" dirty="0" smtClean="0">
                <a:solidFill>
                  <a:schemeClr val="tx1"/>
                </a:solidFill>
                <a:effectLst/>
                <a:latin typeface="Arial" charset="0"/>
              </a:rPr>
              <a:t>Катедра за </a:t>
            </a:r>
            <a:r>
              <a:rPr lang="sr-Cyrl-CS" sz="2000" dirty="0" smtClean="0">
                <a:solidFill>
                  <a:schemeClr val="tx1"/>
                </a:solidFill>
                <a:effectLst/>
                <a:latin typeface="Arial" charset="0"/>
              </a:rPr>
              <a:t>медицинску</a:t>
            </a:r>
            <a:r>
              <a:rPr lang="sr-Cyrl-CS" sz="20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sr-Cyrl-CS" sz="2000" dirty="0" smtClean="0">
                <a:solidFill>
                  <a:schemeClr val="tx1"/>
                </a:solidFill>
                <a:effectLst/>
                <a:latin typeface="Arial" charset="0"/>
              </a:rPr>
              <a:t>биохемију</a:t>
            </a:r>
            <a:r>
              <a:rPr lang="sr-Cyrl-CS" sz="5400" dirty="0" smtClean="0">
                <a:solidFill>
                  <a:schemeClr val="tx1"/>
                </a:solidFill>
                <a:effectLst/>
                <a:latin typeface="Arial" charset="0"/>
              </a:rPr>
              <a:t/>
            </a:r>
            <a:br>
              <a:rPr lang="sr-Cyrl-CS" sz="5400" dirty="0" smtClean="0">
                <a:solidFill>
                  <a:schemeClr val="tx1"/>
                </a:solidFill>
                <a:effectLst/>
                <a:latin typeface="Arial" charset="0"/>
              </a:rPr>
            </a:br>
            <a:endParaRPr lang="sr-Latn-CS" sz="5400" dirty="0" smtClean="0"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50825" y="3357563"/>
            <a:ext cx="8353425" cy="1752600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>
              <a:lnSpc>
                <a:spcPct val="80000"/>
              </a:lnSpc>
              <a:defRPr/>
            </a:pPr>
            <a:r>
              <a:rPr lang="sr-Cyrl-CS" sz="2000" b="1" smtClean="0">
                <a:effectLst/>
                <a:latin typeface="Arial" charset="0"/>
              </a:rPr>
              <a:t>девета </a:t>
            </a:r>
            <a:r>
              <a:rPr lang="sr-Cyrl-CS" sz="2000" b="1" dirty="0" smtClean="0">
                <a:effectLst/>
                <a:latin typeface="Arial" charset="0"/>
              </a:rPr>
              <a:t>недеља:</a:t>
            </a:r>
            <a:r>
              <a:rPr lang="sr-Cyrl-CS" sz="2000" b="1" dirty="0" smtClean="0">
                <a:effectLst/>
              </a:rPr>
              <a:t> </a:t>
            </a:r>
          </a:p>
          <a:p>
            <a:pPr eaLnBrk="1" hangingPunct="1">
              <a:lnSpc>
                <a:spcPct val="80000"/>
              </a:lnSpc>
              <a:defRPr/>
            </a:pPr>
            <a:endParaRPr lang="sr-Cyrl-CS" sz="2000" b="1" dirty="0" smtClean="0">
              <a:effectLst/>
            </a:endParaRPr>
          </a:p>
          <a:p>
            <a:pPr eaLnBrk="1" hangingPunct="1">
              <a:lnSpc>
                <a:spcPct val="80000"/>
              </a:lnSpc>
              <a:defRPr/>
            </a:pPr>
            <a:r>
              <a:rPr lang="sr-Cyrl-CS" sz="2400" b="1" dirty="0" smtClean="0">
                <a:effectLst/>
                <a:latin typeface="Arial" pitchFamily="34" charset="0"/>
              </a:rPr>
              <a:t>Холестерол и липопротеини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sr-Latn-BA" sz="2400" b="1" dirty="0" smtClean="0">
                <a:effectLst/>
                <a:latin typeface="Arial" pitchFamily="34" charset="0"/>
              </a:rPr>
              <a:t>M</a:t>
            </a:r>
            <a:r>
              <a:rPr lang="x-none" sz="2400" b="1" dirty="0" smtClean="0">
                <a:effectLst/>
                <a:latin typeface="Arial" pitchFamily="34" charset="0"/>
              </a:rPr>
              <a:t>етаболизам жучи</a:t>
            </a:r>
            <a:endParaRPr lang="sr-Cyrl-CS" sz="2400" b="1" dirty="0" smtClean="0">
              <a:effectLst/>
              <a:latin typeface="Arial" pitchFamily="34" charset="0"/>
            </a:endParaRPr>
          </a:p>
          <a:p>
            <a:pPr eaLnBrk="1" hangingPunct="1">
              <a:lnSpc>
                <a:spcPct val="80000"/>
              </a:lnSpc>
              <a:defRPr/>
            </a:pPr>
            <a:endParaRPr lang="sr-Latn-CS" sz="1800" dirty="0" smtClean="0">
              <a:latin typeface="Arial" pitchFamily="34" charset="0"/>
            </a:endParaRPr>
          </a:p>
        </p:txBody>
      </p:sp>
      <p:pic>
        <p:nvPicPr>
          <p:cNvPr id="3076" name="Picture 4" descr="samo-logo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15888"/>
            <a:ext cx="1511300" cy="2060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ext Box 2"/>
          <p:cNvSpPr txBox="1">
            <a:spLocks noChangeArrowheads="1"/>
          </p:cNvSpPr>
          <p:nvPr/>
        </p:nvSpPr>
        <p:spPr bwMode="auto">
          <a:xfrm>
            <a:off x="1547813" y="260350"/>
            <a:ext cx="60071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defRPr/>
            </a:pPr>
            <a:r>
              <a:rPr lang="sr-Cyrl-CS" sz="3200" b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Синтеза холестерола у јетри</a:t>
            </a:r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107950" y="1341438"/>
            <a:ext cx="8856663" cy="1552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defRPr/>
            </a:pPr>
            <a:r>
              <a:rPr lang="sr-Latn-CS" sz="240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С</a:t>
            </a:r>
            <a:r>
              <a:rPr lang="sr-Cyrl-CS" sz="240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интеза холестерола</a:t>
            </a:r>
            <a:r>
              <a:rPr lang="sr-Cyrl-CS" sz="24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 одвија </a:t>
            </a:r>
            <a:r>
              <a:rPr lang="sr-Cyrl-CS" sz="2400" b="1" u="sng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у цитосолу на површини</a:t>
            </a:r>
            <a:endParaRPr lang="sr-Latn-CS" sz="2400" b="1" u="sng"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  <a:p>
            <a:pPr>
              <a:defRPr/>
            </a:pPr>
            <a:r>
              <a:rPr lang="sr-Cyrl-CS" sz="2400" b="1" u="sng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ендоплазматског ретикулума</a:t>
            </a:r>
            <a:r>
              <a:rPr lang="sr-Cyrl-CS" sz="24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, </a:t>
            </a:r>
            <a:r>
              <a:rPr lang="sr-Cyrl-CS" sz="240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acetil-</a:t>
            </a:r>
            <a:r>
              <a:rPr lang="en-US" sz="240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C</a:t>
            </a:r>
            <a:r>
              <a:rPr lang="sr-Cyrl-CS" sz="240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oA</a:t>
            </a:r>
            <a:r>
              <a:rPr lang="sr-Cyrl-CS" sz="24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 се </a:t>
            </a:r>
            <a:r>
              <a:rPr lang="sr-Cyrl-CS" sz="240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преноси из митохондрија у цитосол</a:t>
            </a:r>
            <a:r>
              <a:rPr lang="sr-Cyrl-CS" sz="24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 преко </a:t>
            </a:r>
            <a:r>
              <a:rPr lang="sr-Cyrl-CS" sz="240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цитратног транспортног система (цитрат - малат).</a:t>
            </a:r>
            <a:endParaRPr lang="en-US" sz="2400"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</p:txBody>
      </p:sp>
      <p:pic>
        <p:nvPicPr>
          <p:cNvPr id="12292" name="Picture 4" descr="Cell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3068638"/>
            <a:ext cx="4446588" cy="3600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3" name="Picture 5" descr="acetylcoatransport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4"/>
          <a:srcRect/>
          <a:stretch>
            <a:fillRect/>
          </a:stretch>
        </p:blipFill>
        <p:spPr>
          <a:xfrm>
            <a:off x="4500563" y="2676525"/>
            <a:ext cx="4643437" cy="3994150"/>
          </a:xfr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Picture1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4925" y="1268413"/>
            <a:ext cx="9144000" cy="5589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34925" y="241300"/>
            <a:ext cx="8961438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defRPr/>
            </a:pPr>
            <a:r>
              <a:rPr lang="sr-Cyrl-CS" sz="3200" b="1" u="sng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Синтеза холестерола се одвија у три фазе</a:t>
            </a:r>
            <a:r>
              <a:rPr lang="sr-Cyrl-CS" sz="3600" b="1" u="sng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:</a:t>
            </a:r>
            <a:endParaRPr lang="en-US" sz="3600" b="1" u="sng"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</p:txBody>
      </p:sp>
      <p:sp>
        <p:nvSpPr>
          <p:cNvPr id="13316" name="Rectangle 4"/>
          <p:cNvSpPr>
            <a:spLocks noChangeArrowheads="1"/>
          </p:cNvSpPr>
          <p:nvPr/>
        </p:nvSpPr>
        <p:spPr bwMode="auto">
          <a:xfrm>
            <a:off x="0" y="1773238"/>
            <a:ext cx="5795963" cy="576262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3317" name="Rectangle 5"/>
          <p:cNvSpPr>
            <a:spLocks noChangeArrowheads="1"/>
          </p:cNvSpPr>
          <p:nvPr/>
        </p:nvSpPr>
        <p:spPr bwMode="auto">
          <a:xfrm>
            <a:off x="5940425" y="1773238"/>
            <a:ext cx="1511300" cy="576262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3318" name="Rectangle 6"/>
          <p:cNvSpPr>
            <a:spLocks noChangeArrowheads="1"/>
          </p:cNvSpPr>
          <p:nvPr/>
        </p:nvSpPr>
        <p:spPr bwMode="auto">
          <a:xfrm>
            <a:off x="7524750" y="1773238"/>
            <a:ext cx="1619250" cy="576262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2535" name="Text Box 7"/>
          <p:cNvSpPr txBox="1">
            <a:spLocks noChangeArrowheads="1"/>
          </p:cNvSpPr>
          <p:nvPr/>
        </p:nvSpPr>
        <p:spPr bwMode="auto">
          <a:xfrm>
            <a:off x="1692275" y="6400800"/>
            <a:ext cx="4624388" cy="457200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defRPr/>
            </a:pPr>
            <a:r>
              <a:rPr lang="sr-Cyrl-CS" sz="2400" b="1">
                <a:solidFill>
                  <a:schemeClr val="bg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1</a:t>
            </a:r>
            <a:r>
              <a:rPr lang="sr-Cyrl-CS" sz="2400" b="1">
                <a:solidFill>
                  <a:schemeClr val="bg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.Фаза синтезе холестерола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ChangeArrowheads="1"/>
          </p:cNvSpPr>
          <p:nvPr/>
        </p:nvSpPr>
        <p:spPr bwMode="auto">
          <a:xfrm>
            <a:off x="34925" y="290513"/>
            <a:ext cx="894397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defRPr/>
            </a:pPr>
            <a:r>
              <a:rPr lang="sr-Cyrl-CS" sz="3200" b="1" u="sng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Синтеза холестерола се одвија у три фазе:</a:t>
            </a:r>
            <a:endParaRPr lang="en-US" sz="3200" b="1" u="sng"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</p:txBody>
      </p:sp>
      <p:sp>
        <p:nvSpPr>
          <p:cNvPr id="24579" name="Text Box 3"/>
          <p:cNvSpPr txBox="1">
            <a:spLocks noChangeArrowheads="1"/>
          </p:cNvSpPr>
          <p:nvPr/>
        </p:nvSpPr>
        <p:spPr bwMode="auto">
          <a:xfrm>
            <a:off x="322263" y="6302375"/>
            <a:ext cx="4481512" cy="457200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defRPr/>
            </a:pPr>
            <a:r>
              <a:rPr lang="sr-Cyrl-CS" sz="2400" b="1">
                <a:solidFill>
                  <a:schemeClr val="bg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2.Фаза синтезе холестерола</a:t>
            </a:r>
          </a:p>
        </p:txBody>
      </p:sp>
      <p:pic>
        <p:nvPicPr>
          <p:cNvPr id="14340" name="Picture 4" descr="Picture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3850" y="908050"/>
            <a:ext cx="8388350" cy="5259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81" name="Text Box 5"/>
          <p:cNvSpPr txBox="1">
            <a:spLocks noChangeArrowheads="1"/>
          </p:cNvSpPr>
          <p:nvPr/>
        </p:nvSpPr>
        <p:spPr bwMode="auto">
          <a:xfrm>
            <a:off x="4714875" y="6302375"/>
            <a:ext cx="4481513" cy="457200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defRPr/>
            </a:pPr>
            <a:r>
              <a:rPr lang="sr-Cyrl-CS" sz="2400" b="1">
                <a:solidFill>
                  <a:schemeClr val="bg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3.Фаза синтезе холестерола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0" y="260350"/>
            <a:ext cx="5364163" cy="6597650"/>
          </a:xfrm>
        </p:spPr>
        <p:txBody>
          <a:bodyPr/>
          <a:lstStyle/>
          <a:p>
            <a:pPr marL="609600" indent="-609600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sr-Cyrl-CS" sz="2400" b="1" u="sng" smtClean="0">
                <a:latin typeface="Arial" charset="0"/>
              </a:rPr>
              <a:t>Прва фаза синтеза холестерола:</a:t>
            </a:r>
            <a:r>
              <a:rPr lang="en-US" sz="2400" smtClean="0">
                <a:latin typeface="Arial" charset="0"/>
              </a:rPr>
              <a:t> </a:t>
            </a:r>
          </a:p>
          <a:p>
            <a:pPr marL="609600" indent="-609600" eaLnBrk="1" hangingPunct="1">
              <a:lnSpc>
                <a:spcPct val="80000"/>
              </a:lnSpc>
              <a:defRPr/>
            </a:pPr>
            <a:endParaRPr lang="en-US" sz="2000" smtClean="0">
              <a:latin typeface="Arial" charset="0"/>
            </a:endParaRPr>
          </a:p>
          <a:p>
            <a:pPr marL="609600" indent="-609600" eaLnBrk="1" hangingPunct="1">
              <a:lnSpc>
                <a:spcPct val="80000"/>
              </a:lnSpc>
              <a:defRPr/>
            </a:pPr>
            <a:r>
              <a:rPr lang="ru-RU" sz="1800" smtClean="0">
                <a:latin typeface="Arial" charset="0"/>
              </a:rPr>
              <a:t>кондензацијом два молекула </a:t>
            </a:r>
            <a:r>
              <a:rPr lang="ru-RU" sz="1800" smtClean="0">
                <a:solidFill>
                  <a:srgbClr val="FFFF00"/>
                </a:solidFill>
                <a:latin typeface="Arial" charset="0"/>
              </a:rPr>
              <a:t>ацетил-</a:t>
            </a:r>
            <a:r>
              <a:rPr lang="en-US" sz="1800" smtClean="0">
                <a:solidFill>
                  <a:srgbClr val="FFFF00"/>
                </a:solidFill>
                <a:latin typeface="Arial" charset="0"/>
              </a:rPr>
              <a:t>CoA</a:t>
            </a:r>
            <a:r>
              <a:rPr lang="ru-RU" sz="1800" smtClean="0">
                <a:latin typeface="Arial" charset="0"/>
              </a:rPr>
              <a:t> у цитосолу настаје ацетоацетил-</a:t>
            </a:r>
            <a:r>
              <a:rPr lang="en-US" sz="1800" smtClean="0">
                <a:latin typeface="Arial" charset="0"/>
              </a:rPr>
              <a:t>CoA</a:t>
            </a:r>
            <a:r>
              <a:rPr lang="ru-RU" sz="1800" smtClean="0">
                <a:latin typeface="Arial" charset="0"/>
              </a:rPr>
              <a:t> са којим се кондензује трећи молекул ацетил-</a:t>
            </a:r>
            <a:r>
              <a:rPr lang="en-US" sz="1800" smtClean="0">
                <a:latin typeface="Arial" charset="0"/>
              </a:rPr>
              <a:t>CoA</a:t>
            </a:r>
            <a:r>
              <a:rPr lang="ru-RU" sz="1800" smtClean="0">
                <a:latin typeface="Arial" charset="0"/>
              </a:rPr>
              <a:t> и настаје </a:t>
            </a:r>
            <a:r>
              <a:rPr lang="ru-RU" sz="1800" b="1" smtClean="0">
                <a:latin typeface="Arial" charset="0"/>
              </a:rPr>
              <a:t>β-хидрокси-β-метилглутарил-</a:t>
            </a:r>
            <a:r>
              <a:rPr lang="en-US" sz="1800" b="1" smtClean="0">
                <a:latin typeface="Arial" charset="0"/>
              </a:rPr>
              <a:t>CoA</a:t>
            </a:r>
            <a:r>
              <a:rPr lang="ru-RU" sz="1800" b="1" smtClean="0">
                <a:latin typeface="Arial" charset="0"/>
              </a:rPr>
              <a:t> (</a:t>
            </a:r>
            <a:r>
              <a:rPr lang="en-US" sz="1800" b="1" smtClean="0">
                <a:latin typeface="Arial" charset="0"/>
              </a:rPr>
              <a:t>HMG</a:t>
            </a:r>
            <a:r>
              <a:rPr lang="ru-RU" sz="1800" b="1" smtClean="0">
                <a:latin typeface="Arial" charset="0"/>
              </a:rPr>
              <a:t>-</a:t>
            </a:r>
            <a:r>
              <a:rPr lang="en-US" sz="1800" b="1" smtClean="0">
                <a:latin typeface="Arial" charset="0"/>
              </a:rPr>
              <a:t>CoA</a:t>
            </a:r>
            <a:r>
              <a:rPr lang="ru-RU" sz="1800" smtClean="0">
                <a:latin typeface="Arial" charset="0"/>
              </a:rPr>
              <a:t>) који се преводи у </a:t>
            </a:r>
            <a:r>
              <a:rPr lang="ru-RU" sz="1800" b="1" smtClean="0">
                <a:solidFill>
                  <a:srgbClr val="FFFF00"/>
                </a:solidFill>
                <a:latin typeface="Arial" charset="0"/>
              </a:rPr>
              <a:t>мевалонат</a:t>
            </a:r>
            <a:r>
              <a:rPr lang="ru-RU" sz="1800" smtClean="0">
                <a:latin typeface="Arial" charset="0"/>
              </a:rPr>
              <a:t>, једињење са 6</a:t>
            </a:r>
            <a:r>
              <a:rPr lang="en-US" sz="1800" smtClean="0">
                <a:latin typeface="Arial" charset="0"/>
              </a:rPr>
              <a:t>C</a:t>
            </a:r>
            <a:r>
              <a:rPr lang="ru-RU" sz="1800" smtClean="0">
                <a:latin typeface="Arial" charset="0"/>
              </a:rPr>
              <a:t> атома (</a:t>
            </a:r>
            <a:r>
              <a:rPr lang="en-US" sz="1800" b="1" smtClean="0">
                <a:solidFill>
                  <a:srgbClr val="FFFF00"/>
                </a:solidFill>
                <a:latin typeface="Arial" charset="0"/>
              </a:rPr>
              <a:t>HMG</a:t>
            </a:r>
            <a:r>
              <a:rPr lang="ru-RU" sz="1800" b="1" smtClean="0">
                <a:solidFill>
                  <a:srgbClr val="FFFF00"/>
                </a:solidFill>
                <a:latin typeface="Arial" charset="0"/>
              </a:rPr>
              <a:t>–</a:t>
            </a:r>
            <a:r>
              <a:rPr lang="en-US" sz="1800" b="1" smtClean="0">
                <a:solidFill>
                  <a:srgbClr val="FFFF00"/>
                </a:solidFill>
                <a:latin typeface="Arial" charset="0"/>
              </a:rPr>
              <a:t>CoA</a:t>
            </a:r>
            <a:r>
              <a:rPr lang="ru-RU" sz="1800" b="1" smtClean="0">
                <a:solidFill>
                  <a:srgbClr val="FFFF00"/>
                </a:solidFill>
                <a:latin typeface="Arial" charset="0"/>
              </a:rPr>
              <a:t> редуктаза</a:t>
            </a:r>
            <a:r>
              <a:rPr lang="ru-RU" sz="1800" smtClean="0">
                <a:latin typeface="Arial" charset="0"/>
              </a:rPr>
              <a:t>). </a:t>
            </a:r>
          </a:p>
          <a:p>
            <a:pPr marL="609600" indent="-609600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endParaRPr lang="ru-RU" sz="800" smtClean="0">
              <a:latin typeface="Arial" charset="0"/>
            </a:endParaRPr>
          </a:p>
          <a:p>
            <a:pPr marL="609600" indent="-609600" eaLnBrk="1" hangingPunct="1">
              <a:lnSpc>
                <a:spcPct val="80000"/>
              </a:lnSpc>
              <a:defRPr/>
            </a:pPr>
            <a:r>
              <a:rPr lang="sr-Cyrl-CS" sz="1800" smtClean="0">
                <a:latin typeface="Arial" charset="0"/>
              </a:rPr>
              <a:t>Редукционе еквиваленте за ову реакцију дају два молекула NADPH. </a:t>
            </a:r>
          </a:p>
          <a:p>
            <a:pPr marL="609600" indent="-609600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endParaRPr lang="sr-Cyrl-CS" sz="800" smtClean="0">
              <a:latin typeface="Arial" charset="0"/>
            </a:endParaRPr>
          </a:p>
          <a:p>
            <a:pPr marL="609600" indent="-609600" eaLnBrk="1" hangingPunct="1">
              <a:lnSpc>
                <a:spcPct val="80000"/>
              </a:lnSpc>
              <a:defRPr/>
            </a:pPr>
            <a:r>
              <a:rPr lang="sr-Cyrl-CS" sz="1800" smtClean="0">
                <a:latin typeface="Arial" charset="0"/>
              </a:rPr>
              <a:t>У даљем току синтезе три фосфатне групе са три молекула АТР-а преносе се на мевалонат. </a:t>
            </a:r>
          </a:p>
          <a:p>
            <a:pPr marL="609600" indent="-609600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endParaRPr lang="sr-Cyrl-CS" sz="800" smtClean="0">
              <a:latin typeface="Arial" charset="0"/>
            </a:endParaRPr>
          </a:p>
          <a:p>
            <a:pPr marL="609600" indent="-609600" eaLnBrk="1" hangingPunct="1">
              <a:lnSpc>
                <a:spcPct val="80000"/>
              </a:lnSpc>
              <a:defRPr/>
            </a:pPr>
            <a:r>
              <a:rPr lang="sr-Cyrl-CS" sz="1800" smtClean="0">
                <a:latin typeface="Arial" charset="0"/>
              </a:rPr>
              <a:t>То омогућава </a:t>
            </a:r>
            <a:r>
              <a:rPr lang="sr-Cyrl-CS" sz="1800" smtClean="0">
                <a:solidFill>
                  <a:srgbClr val="FFFF00"/>
                </a:solidFill>
                <a:latin typeface="Arial" charset="0"/>
              </a:rPr>
              <a:t>декарбоксилацију мевалоната</a:t>
            </a:r>
            <a:r>
              <a:rPr lang="sr-Cyrl-CS" sz="1800" smtClean="0">
                <a:latin typeface="Arial" charset="0"/>
              </a:rPr>
              <a:t> и у настали петоугљенични производ уводи се двострука веза. Тако настаје </a:t>
            </a:r>
            <a:r>
              <a:rPr lang="sr-Cyrl-CS" sz="1800" b="1" smtClean="0">
                <a:solidFill>
                  <a:srgbClr val="FFFF00"/>
                </a:solidFill>
                <a:latin typeface="Arial" charset="0"/>
              </a:rPr>
              <a:t>изопентенил-пирофосфат</a:t>
            </a:r>
            <a:r>
              <a:rPr lang="sr-Cyrl-CS" sz="1800" smtClean="0">
                <a:latin typeface="Arial" charset="0"/>
              </a:rPr>
              <a:t> (5</a:t>
            </a:r>
            <a:r>
              <a:rPr lang="en-US" sz="1800" smtClean="0">
                <a:latin typeface="Arial" charset="0"/>
              </a:rPr>
              <a:t>C</a:t>
            </a:r>
            <a:r>
              <a:rPr lang="sr-Cyrl-CS" sz="1800" smtClean="0">
                <a:latin typeface="Arial" charset="0"/>
              </a:rPr>
              <a:t> атома) – први од два активирана изопрена који су непоходни за синтезу холестерола.</a:t>
            </a:r>
          </a:p>
          <a:p>
            <a:pPr marL="609600" indent="-609600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endParaRPr lang="sr-Cyrl-CS" sz="900" smtClean="0">
              <a:latin typeface="Arial" charset="0"/>
            </a:endParaRPr>
          </a:p>
          <a:p>
            <a:pPr marL="609600" indent="-609600" eaLnBrk="1" hangingPunct="1">
              <a:lnSpc>
                <a:spcPct val="80000"/>
              </a:lnSpc>
              <a:defRPr/>
            </a:pPr>
            <a:r>
              <a:rPr lang="sr-Cyrl-CS" sz="1800" smtClean="0">
                <a:latin typeface="Arial" charset="0"/>
              </a:rPr>
              <a:t>Друга активирана изопренска јединица настаје изомеризацијом изопентенил-пирофосфата у </a:t>
            </a:r>
            <a:r>
              <a:rPr lang="sr-Cyrl-CS" sz="1800" b="1" smtClean="0">
                <a:solidFill>
                  <a:srgbClr val="FFFF00"/>
                </a:solidFill>
                <a:latin typeface="Arial" charset="0"/>
              </a:rPr>
              <a:t>диметилалил-пирофосфат</a:t>
            </a:r>
            <a:r>
              <a:rPr lang="sr-Cyrl-CS" sz="1800" smtClean="0">
                <a:latin typeface="Arial" charset="0"/>
              </a:rPr>
              <a:t>. </a:t>
            </a:r>
            <a:endParaRPr lang="en-US" sz="1800" smtClean="0">
              <a:latin typeface="Arial" charset="0"/>
            </a:endParaRPr>
          </a:p>
        </p:txBody>
      </p:sp>
      <p:pic>
        <p:nvPicPr>
          <p:cNvPr id="1536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92725" y="1152525"/>
            <a:ext cx="3851275" cy="5732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ext Box 2"/>
          <p:cNvSpPr txBox="1">
            <a:spLocks noChangeArrowheads="1"/>
          </p:cNvSpPr>
          <p:nvPr/>
        </p:nvSpPr>
        <p:spPr bwMode="auto">
          <a:xfrm>
            <a:off x="238125" y="1022350"/>
            <a:ext cx="8991600" cy="1238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None/>
              <a:defRPr/>
            </a:pPr>
            <a:r>
              <a:rPr lang="sr-Cyrl-CS" sz="24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Даљом </a:t>
            </a:r>
            <a:r>
              <a:rPr lang="sr-Cyrl-CS" sz="240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фосфорилацијом</a:t>
            </a:r>
            <a:r>
              <a:rPr lang="sr-Latn-CS" sz="240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 (3ATP)</a:t>
            </a:r>
            <a:r>
              <a:rPr lang="sr-Cyrl-CS" sz="240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 и декарбоксилацијом</a:t>
            </a:r>
            <a:endParaRPr lang="sr-Latn-CS" sz="2400"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  <a:p>
            <a:pPr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None/>
              <a:defRPr/>
            </a:pPr>
            <a:r>
              <a:rPr lang="sr-Cyrl-CS" sz="240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 мевалоната</a:t>
            </a:r>
            <a:r>
              <a:rPr lang="sr-Cyrl-CS" sz="24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 настаје </a:t>
            </a:r>
            <a:r>
              <a:rPr lang="sr-Cyrl-CS" sz="2400" b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изопентенил-пирофосфат</a:t>
            </a:r>
            <a:r>
              <a:rPr lang="sr-Cyrl-CS" sz="240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 (5</a:t>
            </a:r>
            <a:r>
              <a:rPr lang="sr-Latn-CS" sz="240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C</a:t>
            </a:r>
            <a:r>
              <a:rPr lang="sr-Cyrl-CS" sz="240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 атома).</a:t>
            </a:r>
            <a:r>
              <a:rPr lang="en-US" sz="2800" u="sng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 </a:t>
            </a:r>
          </a:p>
          <a:p>
            <a:pPr>
              <a:defRPr/>
            </a:pPr>
            <a:endParaRPr lang="en-US" sz="2800" u="sng">
              <a:solidFill>
                <a:srgbClr val="FFFF00"/>
              </a:solidFill>
              <a:latin typeface="Comic Sans MS" pitchFamily="66" charset="0"/>
            </a:endParaRPr>
          </a:p>
        </p:txBody>
      </p:sp>
      <p:pic>
        <p:nvPicPr>
          <p:cNvPr id="1638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411413" y="2997200"/>
            <a:ext cx="4375150" cy="386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8676" name="Text Box 4"/>
          <p:cNvSpPr txBox="1">
            <a:spLocks noChangeArrowheads="1"/>
          </p:cNvSpPr>
          <p:nvPr/>
        </p:nvSpPr>
        <p:spPr bwMode="auto">
          <a:xfrm>
            <a:off x="1042988" y="188913"/>
            <a:ext cx="7426325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defRPr/>
            </a:pPr>
            <a:r>
              <a:rPr lang="sr-Cyrl-CS" sz="36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Синтеза холестерола </a:t>
            </a:r>
            <a:r>
              <a:rPr lang="sr-Latn-CS" sz="36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-</a:t>
            </a:r>
            <a:r>
              <a:rPr lang="sr-Cyrl-CS" sz="36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 </a:t>
            </a:r>
            <a:r>
              <a:rPr lang="sr-Latn-CS" sz="36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прва фаза</a:t>
            </a:r>
            <a:endParaRPr lang="en-US" sz="3600"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</p:txBody>
      </p:sp>
      <p:pic>
        <p:nvPicPr>
          <p:cNvPr id="16389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789113" y="2085975"/>
            <a:ext cx="5735637" cy="695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0" y="981075"/>
            <a:ext cx="6156325" cy="5876925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endParaRPr lang="sr-Cyrl-CS" sz="1800" smtClean="0">
              <a:latin typeface="Arial" charset="0"/>
            </a:endParaRPr>
          </a:p>
          <a:p>
            <a:pPr eaLnBrk="1" hangingPunct="1">
              <a:lnSpc>
                <a:spcPct val="85000"/>
              </a:lnSpc>
              <a:defRPr/>
            </a:pPr>
            <a:r>
              <a:rPr lang="sr-Cyrl-CS" sz="2000" smtClean="0">
                <a:latin typeface="Arial" charset="0"/>
              </a:rPr>
              <a:t>У другој фази биосинтезе холестерола </a:t>
            </a:r>
            <a:r>
              <a:rPr lang="sr-Cyrl-CS" sz="2000" b="1" smtClean="0">
                <a:latin typeface="Arial" charset="0"/>
              </a:rPr>
              <a:t>две изопренске јединице</a:t>
            </a:r>
            <a:r>
              <a:rPr lang="sr-Cyrl-CS" sz="2000" smtClean="0">
                <a:latin typeface="Arial" charset="0"/>
              </a:rPr>
              <a:t> тј. један </a:t>
            </a:r>
            <a:r>
              <a:rPr lang="sr-Cyrl-CS" sz="2000" b="1" smtClean="0">
                <a:solidFill>
                  <a:srgbClr val="FFFF00"/>
                </a:solidFill>
                <a:latin typeface="Arial" charset="0"/>
              </a:rPr>
              <a:t>изопентенил-пирофосфат</a:t>
            </a:r>
            <a:r>
              <a:rPr lang="sr-Cyrl-CS" sz="2000" smtClean="0">
                <a:latin typeface="Arial" charset="0"/>
              </a:rPr>
              <a:t> и један </a:t>
            </a:r>
            <a:r>
              <a:rPr lang="sr-Cyrl-CS" sz="2000" b="1" smtClean="0">
                <a:solidFill>
                  <a:srgbClr val="FFFF00"/>
                </a:solidFill>
                <a:latin typeface="Arial" charset="0"/>
              </a:rPr>
              <a:t>диметилалил-пирофосфат</a:t>
            </a:r>
            <a:r>
              <a:rPr lang="sr-Cyrl-CS" sz="2000" smtClean="0">
                <a:solidFill>
                  <a:srgbClr val="FFFF00"/>
                </a:solidFill>
                <a:latin typeface="Arial" charset="0"/>
              </a:rPr>
              <a:t> </a:t>
            </a:r>
            <a:r>
              <a:rPr lang="sr-Cyrl-CS" sz="2000" smtClean="0">
                <a:latin typeface="Arial" charset="0"/>
              </a:rPr>
              <a:t>кондензацијом "глава-реп" дају </a:t>
            </a:r>
            <a:r>
              <a:rPr lang="sr-Cyrl-CS" sz="2000" b="1" u="sng" smtClean="0">
                <a:solidFill>
                  <a:srgbClr val="FFFF00"/>
                </a:solidFill>
                <a:latin typeface="Arial" charset="0"/>
              </a:rPr>
              <a:t>геранил</a:t>
            </a:r>
            <a:r>
              <a:rPr lang="sr-Cyrl-CS" sz="2000" u="sng" smtClean="0">
                <a:solidFill>
                  <a:srgbClr val="FFFF00"/>
                </a:solidFill>
                <a:latin typeface="Arial" charset="0"/>
              </a:rPr>
              <a:t>-</a:t>
            </a:r>
            <a:r>
              <a:rPr lang="sr-Cyrl-CS" sz="2000" b="1" u="sng" smtClean="0">
                <a:solidFill>
                  <a:srgbClr val="FFFF00"/>
                </a:solidFill>
                <a:latin typeface="Arial" charset="0"/>
              </a:rPr>
              <a:t>пирофосфат </a:t>
            </a:r>
            <a:r>
              <a:rPr lang="sr-Cyrl-CS" sz="2000" smtClean="0">
                <a:latin typeface="Arial" charset="0"/>
              </a:rPr>
              <a:t>(</a:t>
            </a:r>
            <a:r>
              <a:rPr lang="en-US" sz="2000" smtClean="0">
                <a:latin typeface="Arial" charset="0"/>
              </a:rPr>
              <a:t>C</a:t>
            </a:r>
            <a:r>
              <a:rPr lang="sr-Cyrl-CS" sz="2000" smtClean="0">
                <a:latin typeface="Arial" charset="0"/>
              </a:rPr>
              <a:t>10). </a:t>
            </a:r>
          </a:p>
          <a:p>
            <a:pPr eaLnBrk="1" hangingPunct="1">
              <a:lnSpc>
                <a:spcPct val="85000"/>
              </a:lnSpc>
              <a:defRPr/>
            </a:pPr>
            <a:r>
              <a:rPr lang="sr-Cyrl-CS" sz="2000" smtClean="0">
                <a:latin typeface="Arial" charset="0"/>
              </a:rPr>
              <a:t>"Глава" молекула је део за који је везана пирофосфатна група. </a:t>
            </a:r>
          </a:p>
          <a:p>
            <a:pPr eaLnBrk="1" hangingPunct="1">
              <a:lnSpc>
                <a:spcPct val="85000"/>
              </a:lnSpc>
              <a:defRPr/>
            </a:pPr>
            <a:r>
              <a:rPr lang="sr-Cyrl-CS" sz="2000" smtClean="0">
                <a:latin typeface="Arial" charset="0"/>
              </a:rPr>
              <a:t>Накнадном "глава-реп" кондензацијом геранил-пирофосфата са трећом изопренском јединицом настаје</a:t>
            </a:r>
            <a:r>
              <a:rPr lang="sr-Cyrl-CS" sz="2000" b="1" smtClean="0">
                <a:latin typeface="Arial" charset="0"/>
              </a:rPr>
              <a:t> </a:t>
            </a:r>
            <a:r>
              <a:rPr lang="sr-Cyrl-CS" sz="2000" b="1" u="sng" smtClean="0">
                <a:solidFill>
                  <a:srgbClr val="FFFF00"/>
                </a:solidFill>
                <a:latin typeface="Arial" charset="0"/>
              </a:rPr>
              <a:t>фарнезил-пирофосфат</a:t>
            </a:r>
            <a:r>
              <a:rPr lang="sr-Cyrl-CS" sz="2000" b="1" smtClean="0">
                <a:latin typeface="Arial" charset="0"/>
              </a:rPr>
              <a:t> </a:t>
            </a:r>
            <a:r>
              <a:rPr lang="sr-Cyrl-CS" sz="2000" smtClean="0">
                <a:latin typeface="Arial" charset="0"/>
              </a:rPr>
              <a:t>(15 </a:t>
            </a:r>
            <a:r>
              <a:rPr lang="en-US" sz="2000" smtClean="0">
                <a:latin typeface="Arial" charset="0"/>
              </a:rPr>
              <a:t>C</a:t>
            </a:r>
            <a:r>
              <a:rPr lang="sr-Cyrl-CS" sz="2000" smtClean="0">
                <a:latin typeface="Arial" charset="0"/>
              </a:rPr>
              <a:t>-атома). </a:t>
            </a:r>
          </a:p>
          <a:p>
            <a:pPr eaLnBrk="1" hangingPunct="1">
              <a:lnSpc>
                <a:spcPct val="85000"/>
              </a:lnSpc>
              <a:defRPr/>
            </a:pPr>
            <a:r>
              <a:rPr lang="sr-Cyrl-CS" sz="2000" smtClean="0">
                <a:latin typeface="Arial" charset="0"/>
              </a:rPr>
              <a:t>Опет, "глава-реп" кондензацијом</a:t>
            </a:r>
            <a:r>
              <a:rPr lang="sr-Cyrl-CS" sz="2000" b="1" smtClean="0">
                <a:latin typeface="Arial" charset="0"/>
              </a:rPr>
              <a:t> </a:t>
            </a:r>
            <a:r>
              <a:rPr lang="sr-Cyrl-CS" sz="2000" smtClean="0">
                <a:latin typeface="Arial" charset="0"/>
              </a:rPr>
              <a:t>два молекула фарнезил пирофосфата, при чему се елиминишу обе пирофосфатне групе, настаје </a:t>
            </a:r>
            <a:r>
              <a:rPr lang="sr-Cyrl-CS" sz="2000" b="1" smtClean="0">
                <a:solidFill>
                  <a:srgbClr val="FFFF00"/>
                </a:solidFill>
                <a:latin typeface="Arial" charset="0"/>
              </a:rPr>
              <a:t>СКВАЛЕН</a:t>
            </a:r>
            <a:r>
              <a:rPr lang="sr-Cyrl-CS" sz="2000" smtClean="0">
                <a:latin typeface="Arial" charset="0"/>
              </a:rPr>
              <a:t> (30 </a:t>
            </a:r>
            <a:r>
              <a:rPr lang="en-US" sz="2000" smtClean="0">
                <a:latin typeface="Arial" charset="0"/>
              </a:rPr>
              <a:t>C</a:t>
            </a:r>
            <a:r>
              <a:rPr lang="sr-Cyrl-CS" sz="2000" smtClean="0">
                <a:latin typeface="Arial" charset="0"/>
              </a:rPr>
              <a:t>-атома од тога 24 је повезано у главни низ, а 6 </a:t>
            </a:r>
            <a:r>
              <a:rPr lang="en-US" sz="2000" smtClean="0">
                <a:latin typeface="Arial" charset="0"/>
              </a:rPr>
              <a:t>C</a:t>
            </a:r>
            <a:r>
              <a:rPr lang="sr-Cyrl-CS" sz="2000" smtClean="0">
                <a:latin typeface="Arial" charset="0"/>
              </a:rPr>
              <a:t>-атома припада рачвастим метил групама). </a:t>
            </a:r>
            <a:endParaRPr lang="en-US" sz="1800" smtClean="0">
              <a:latin typeface="Arial" charset="0"/>
            </a:endParaRPr>
          </a:p>
          <a:p>
            <a:pPr eaLnBrk="1" hangingPunct="1">
              <a:lnSpc>
                <a:spcPct val="85000"/>
              </a:lnSpc>
              <a:defRPr/>
            </a:pPr>
            <a:r>
              <a:rPr lang="sr-Latn-CS" sz="2000" smtClean="0">
                <a:latin typeface="Arial" charset="0"/>
              </a:rPr>
              <a:t>О</a:t>
            </a:r>
            <a:r>
              <a:rPr lang="sr-Cyrl-CS" sz="2000" smtClean="0">
                <a:latin typeface="Arial" charset="0"/>
              </a:rPr>
              <a:t>д момента синтезе сквалена</a:t>
            </a:r>
            <a:r>
              <a:rPr lang="sr-Latn-CS" sz="2000" smtClean="0">
                <a:latin typeface="Arial" charset="0"/>
              </a:rPr>
              <a:t> </a:t>
            </a:r>
            <a:r>
              <a:rPr lang="sr-Cyrl-CS" sz="2000" smtClean="0">
                <a:latin typeface="Arial" charset="0"/>
              </a:rPr>
              <a:t>настали интермедијери </a:t>
            </a:r>
            <a:r>
              <a:rPr lang="sr-Cyrl-CS" sz="2000" smtClean="0">
                <a:solidFill>
                  <a:srgbClr val="FFFF00"/>
                </a:solidFill>
                <a:latin typeface="Arial" charset="0"/>
              </a:rPr>
              <a:t>нису фосфорилисани</a:t>
            </a:r>
            <a:r>
              <a:rPr lang="sr-Cyrl-CS" sz="2000" smtClean="0">
                <a:latin typeface="Arial" charset="0"/>
              </a:rPr>
              <a:t> и добијају свој протеинскi, интрацелуларни стерол носач.</a:t>
            </a:r>
            <a:r>
              <a:rPr lang="en-US" sz="2000" smtClean="0">
                <a:latin typeface="Arial" charset="0"/>
              </a:rPr>
              <a:t> </a:t>
            </a:r>
          </a:p>
        </p:txBody>
      </p:sp>
      <p:sp>
        <p:nvSpPr>
          <p:cNvPr id="30723" name="Text Box 3"/>
          <p:cNvSpPr txBox="1">
            <a:spLocks noChangeArrowheads="1"/>
          </p:cNvSpPr>
          <p:nvPr/>
        </p:nvSpPr>
        <p:spPr bwMode="auto">
          <a:xfrm>
            <a:off x="827088" y="188913"/>
            <a:ext cx="7597775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defRPr/>
            </a:pPr>
            <a:r>
              <a:rPr lang="sr-Cyrl-CS" sz="36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Синтеза холестерола </a:t>
            </a:r>
            <a:r>
              <a:rPr lang="sr-Latn-CS" sz="36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-</a:t>
            </a:r>
            <a:r>
              <a:rPr lang="sr-Cyrl-CS" sz="36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 </a:t>
            </a:r>
            <a:r>
              <a:rPr lang="sr-Latn-CS" sz="36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друга фаза</a:t>
            </a:r>
            <a:endParaRPr lang="en-US" sz="3600"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</p:txBody>
      </p:sp>
      <p:pic>
        <p:nvPicPr>
          <p:cNvPr id="17412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84888" y="1484313"/>
            <a:ext cx="3059112" cy="4464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0" y="1125538"/>
            <a:ext cx="5832475" cy="5732462"/>
          </a:xfrm>
        </p:spPr>
        <p:txBody>
          <a:bodyPr/>
          <a:lstStyle/>
          <a:p>
            <a:pPr eaLnBrk="1" hangingPunct="1">
              <a:defRPr/>
            </a:pPr>
            <a:r>
              <a:rPr lang="ru-RU" sz="1600" smtClean="0">
                <a:latin typeface="Arial" charset="0"/>
              </a:rPr>
              <a:t>Трећа фаза синтезе холестерола подразумева </a:t>
            </a:r>
            <a:r>
              <a:rPr lang="ru-RU" sz="1600" b="1" smtClean="0">
                <a:solidFill>
                  <a:srgbClr val="FFFF00"/>
                </a:solidFill>
                <a:latin typeface="Arial" charset="0"/>
              </a:rPr>
              <a:t>циклизацију сквалена у</a:t>
            </a:r>
            <a:r>
              <a:rPr lang="ru-RU" sz="1600" smtClean="0">
                <a:solidFill>
                  <a:srgbClr val="FFFF00"/>
                </a:solidFill>
                <a:latin typeface="Arial" charset="0"/>
              </a:rPr>
              <a:t> </a:t>
            </a:r>
            <a:r>
              <a:rPr lang="ru-RU" sz="1600" b="1" u="sng" smtClean="0">
                <a:solidFill>
                  <a:srgbClr val="FFFF00"/>
                </a:solidFill>
                <a:latin typeface="Arial" charset="0"/>
              </a:rPr>
              <a:t>ланостерол</a:t>
            </a:r>
            <a:r>
              <a:rPr lang="ru-RU" sz="1600" smtClean="0">
                <a:latin typeface="Arial" charset="0"/>
              </a:rPr>
              <a:t> и претварање ланостерола у </a:t>
            </a:r>
            <a:r>
              <a:rPr lang="ru-RU" sz="1600" b="1" u="sng" smtClean="0">
                <a:latin typeface="Arial" charset="0"/>
              </a:rPr>
              <a:t>холестерол</a:t>
            </a:r>
            <a:r>
              <a:rPr lang="ru-RU" sz="1600" b="1" smtClean="0">
                <a:latin typeface="Arial" charset="0"/>
              </a:rPr>
              <a:t>.</a:t>
            </a:r>
            <a:r>
              <a:rPr lang="ru-RU" sz="1600" smtClean="0">
                <a:latin typeface="Arial" charset="0"/>
              </a:rPr>
              <a:t> </a:t>
            </a:r>
          </a:p>
          <a:p>
            <a:pPr eaLnBrk="1" hangingPunct="1">
              <a:defRPr/>
            </a:pPr>
            <a:r>
              <a:rPr lang="ru-RU" sz="1600" smtClean="0">
                <a:latin typeface="Arial" charset="0"/>
              </a:rPr>
              <a:t>Циклизацију сквалена катализује </a:t>
            </a:r>
            <a:r>
              <a:rPr lang="ru-RU" sz="1600" b="1" u="sng" smtClean="0">
                <a:solidFill>
                  <a:srgbClr val="FFFF00"/>
                </a:solidFill>
                <a:latin typeface="Arial" charset="0"/>
              </a:rPr>
              <a:t>сквален оксидоциклаза</a:t>
            </a:r>
            <a:r>
              <a:rPr lang="ru-RU" sz="1600" smtClean="0">
                <a:solidFill>
                  <a:srgbClr val="FFFF00"/>
                </a:solidFill>
                <a:latin typeface="Arial" charset="0"/>
              </a:rPr>
              <a:t> (</a:t>
            </a:r>
            <a:r>
              <a:rPr lang="ru-RU" sz="1600" b="1" u="sng" smtClean="0">
                <a:solidFill>
                  <a:srgbClr val="FFFF00"/>
                </a:solidFill>
                <a:latin typeface="Arial" charset="0"/>
              </a:rPr>
              <a:t>сквален</a:t>
            </a:r>
            <a:r>
              <a:rPr lang="ru-RU" sz="1600" u="sng" smtClean="0">
                <a:solidFill>
                  <a:srgbClr val="FFFF00"/>
                </a:solidFill>
                <a:latin typeface="Arial" charset="0"/>
              </a:rPr>
              <a:t>-</a:t>
            </a:r>
            <a:r>
              <a:rPr lang="ru-RU" sz="1600" b="1" u="sng" smtClean="0">
                <a:solidFill>
                  <a:srgbClr val="FFFF00"/>
                </a:solidFill>
                <a:latin typeface="Arial" charset="0"/>
              </a:rPr>
              <a:t>монооксигеназа</a:t>
            </a:r>
            <a:r>
              <a:rPr lang="ru-RU" sz="1600" smtClean="0">
                <a:latin typeface="Arial" charset="0"/>
              </a:rPr>
              <a:t>), ензим локализован у ендоплазматском ретикулуму. </a:t>
            </a:r>
          </a:p>
          <a:p>
            <a:pPr eaLnBrk="1" hangingPunct="1">
              <a:defRPr/>
            </a:pPr>
            <a:r>
              <a:rPr lang="ru-RU" sz="1600" smtClean="0">
                <a:latin typeface="Arial" charset="0"/>
              </a:rPr>
              <a:t>Оксидазна компонента ензима најпре катализује стварање </a:t>
            </a:r>
            <a:r>
              <a:rPr lang="ru-RU" sz="1600" b="1" smtClean="0">
                <a:latin typeface="Arial" charset="0"/>
              </a:rPr>
              <a:t>сквален епоксида</a:t>
            </a:r>
            <a:r>
              <a:rPr lang="ru-RU" sz="1600" smtClean="0">
                <a:latin typeface="Arial" charset="0"/>
              </a:rPr>
              <a:t> – уградњом једног атома кисеоника из молекула кисеоника на крај низа сквалена, док се други атом кисеоника редукује до воде, давалац редукционих еквивалената је </a:t>
            </a:r>
            <a:r>
              <a:rPr lang="en-US" sz="1600" smtClean="0">
                <a:latin typeface="Arial" charset="0"/>
              </a:rPr>
              <a:t>NADPH</a:t>
            </a:r>
            <a:r>
              <a:rPr lang="ru-RU" sz="1600" smtClean="0">
                <a:latin typeface="Arial" charset="0"/>
              </a:rPr>
              <a:t>+</a:t>
            </a:r>
            <a:r>
              <a:rPr lang="en-US" sz="1600" smtClean="0">
                <a:latin typeface="Arial" charset="0"/>
              </a:rPr>
              <a:t>H</a:t>
            </a:r>
            <a:r>
              <a:rPr lang="ru-RU" sz="1600" smtClean="0">
                <a:latin typeface="Arial" charset="0"/>
              </a:rPr>
              <a:t>+. </a:t>
            </a:r>
          </a:p>
          <a:p>
            <a:pPr eaLnBrk="1" hangingPunct="1">
              <a:defRPr/>
            </a:pPr>
            <a:r>
              <a:rPr lang="ru-RU" sz="1600" smtClean="0">
                <a:latin typeface="Arial" charset="0"/>
              </a:rPr>
              <a:t>Незасићени атоми угљеника у </a:t>
            </a:r>
            <a:r>
              <a:rPr lang="ru-RU" sz="1600" b="1" smtClean="0">
                <a:latin typeface="Arial" charset="0"/>
              </a:rPr>
              <a:t>2,3-епокси-сквалену</a:t>
            </a:r>
            <a:r>
              <a:rPr lang="ru-RU" sz="1600" smtClean="0">
                <a:latin typeface="Arial" charset="0"/>
              </a:rPr>
              <a:t> распоређени су тако да омогућавају превођење линеарног молекула у циклични. </a:t>
            </a:r>
          </a:p>
          <a:p>
            <a:pPr eaLnBrk="1" hangingPunct="1">
              <a:defRPr/>
            </a:pPr>
            <a:r>
              <a:rPr lang="ru-RU" sz="1600" smtClean="0">
                <a:latin typeface="Arial" charset="0"/>
              </a:rPr>
              <a:t>Усклађено премештање електрона у реакцији коју катализује циклазна компонента ензима затвара прстенове и настаје </a:t>
            </a:r>
            <a:r>
              <a:rPr lang="ru-RU" sz="1600" b="1" smtClean="0">
                <a:solidFill>
                  <a:srgbClr val="FFFF00"/>
                </a:solidFill>
                <a:latin typeface="Arial" charset="0"/>
              </a:rPr>
              <a:t>ЛАНОСТЕРОЛ</a:t>
            </a:r>
            <a:r>
              <a:rPr lang="ru-RU" sz="1600" smtClean="0">
                <a:latin typeface="Arial" charset="0"/>
              </a:rPr>
              <a:t> са карактеристичним језгром стероида. </a:t>
            </a:r>
          </a:p>
          <a:p>
            <a:pPr eaLnBrk="1" hangingPunct="1">
              <a:defRPr/>
            </a:pPr>
            <a:r>
              <a:rPr lang="ru-RU" sz="1600" smtClean="0">
                <a:latin typeface="Arial" charset="0"/>
              </a:rPr>
              <a:t>Ланостерол садржи 4 карактеристична прстенаста језгра холестерола и бочни ланац са 8</a:t>
            </a:r>
            <a:r>
              <a:rPr lang="en-US" sz="1600" smtClean="0">
                <a:latin typeface="Arial" charset="0"/>
              </a:rPr>
              <a:t>C</a:t>
            </a:r>
            <a:r>
              <a:rPr lang="ru-RU" sz="1600" smtClean="0">
                <a:latin typeface="Arial" charset="0"/>
              </a:rPr>
              <a:t> атома. </a:t>
            </a:r>
            <a:endParaRPr lang="en-US" sz="1600" smtClean="0">
              <a:latin typeface="Arial" charset="0"/>
            </a:endParaRPr>
          </a:p>
        </p:txBody>
      </p:sp>
      <p:sp>
        <p:nvSpPr>
          <p:cNvPr id="32771" name="Text Box 3"/>
          <p:cNvSpPr txBox="1">
            <a:spLocks noChangeArrowheads="1"/>
          </p:cNvSpPr>
          <p:nvPr/>
        </p:nvSpPr>
        <p:spPr bwMode="auto">
          <a:xfrm>
            <a:off x="1042988" y="260350"/>
            <a:ext cx="7148512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defRPr/>
            </a:pPr>
            <a:r>
              <a:rPr lang="sr-Cyrl-CS" sz="3200" b="1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Синтеза холестерола </a:t>
            </a:r>
            <a:r>
              <a:rPr lang="sr-Latn-CS" sz="3200" b="1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-</a:t>
            </a:r>
            <a:r>
              <a:rPr lang="sr-Cyrl-CS" sz="3200" b="1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 </a:t>
            </a:r>
            <a:r>
              <a:rPr lang="sr-Latn-CS" sz="3200" b="1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трећа фаза</a:t>
            </a:r>
            <a:endParaRPr lang="en-US" sz="3200" b="1"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</p:txBody>
      </p:sp>
      <p:pic>
        <p:nvPicPr>
          <p:cNvPr id="18436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997575" y="981075"/>
            <a:ext cx="3146425" cy="4972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179388" y="4005263"/>
            <a:ext cx="184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lang="en-US" sz="2400" b="1" u="sng">
              <a:solidFill>
                <a:srgbClr val="FFFF00"/>
              </a:solidFill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79388" y="1196975"/>
            <a:ext cx="5627687" cy="4525963"/>
          </a:xfrm>
        </p:spPr>
        <p:txBody>
          <a:bodyPr/>
          <a:lstStyle/>
          <a:p>
            <a:pPr eaLnBrk="1" hangingPunct="1">
              <a:lnSpc>
                <a:spcPct val="90000"/>
              </a:lnSpc>
              <a:defRPr/>
            </a:pPr>
            <a:r>
              <a:rPr lang="sr-Cyrl-CS" sz="2800" smtClean="0">
                <a:latin typeface="Arial" charset="0"/>
              </a:rPr>
              <a:t>У серији од 19 р-ја које захтевају </a:t>
            </a:r>
            <a:r>
              <a:rPr lang="sr-Cyrl-CS" sz="2800" smtClean="0">
                <a:solidFill>
                  <a:srgbClr val="FFFF00"/>
                </a:solidFill>
                <a:latin typeface="Arial" charset="0"/>
              </a:rPr>
              <a:t>О</a:t>
            </a:r>
            <a:r>
              <a:rPr lang="sr-Cyrl-CS" sz="2800" baseline="-25000" smtClean="0">
                <a:solidFill>
                  <a:srgbClr val="FFFF00"/>
                </a:solidFill>
                <a:latin typeface="Arial" charset="0"/>
              </a:rPr>
              <a:t>2</a:t>
            </a:r>
            <a:r>
              <a:rPr lang="sr-Cyrl-CS" sz="2800" smtClean="0">
                <a:solidFill>
                  <a:srgbClr val="FFFF00"/>
                </a:solidFill>
                <a:latin typeface="Arial" charset="0"/>
              </a:rPr>
              <a:t> и </a:t>
            </a:r>
            <a:r>
              <a:rPr lang="sr-Latn-CS" sz="2800" smtClean="0">
                <a:solidFill>
                  <a:srgbClr val="FFFF00"/>
                </a:solidFill>
                <a:latin typeface="Arial" charset="0"/>
              </a:rPr>
              <a:t>NADPH</a:t>
            </a:r>
            <a:r>
              <a:rPr lang="sr-Cyrl-CS" sz="2800" smtClean="0">
                <a:solidFill>
                  <a:srgbClr val="FFFF00"/>
                </a:solidFill>
                <a:latin typeface="Arial" charset="0"/>
              </a:rPr>
              <a:t>+</a:t>
            </a:r>
            <a:r>
              <a:rPr lang="sr-Latn-CS" sz="2800" smtClean="0">
                <a:solidFill>
                  <a:srgbClr val="FFFF00"/>
                </a:solidFill>
                <a:latin typeface="Arial" charset="0"/>
              </a:rPr>
              <a:t>H</a:t>
            </a:r>
            <a:r>
              <a:rPr lang="sr-Latn-CS" sz="2800" baseline="30000" smtClean="0">
                <a:solidFill>
                  <a:srgbClr val="FFFF00"/>
                </a:solidFill>
                <a:latin typeface="Arial" charset="0"/>
              </a:rPr>
              <a:t>+</a:t>
            </a:r>
            <a:r>
              <a:rPr lang="sr-Cyrl-CS" sz="2800" smtClean="0">
                <a:solidFill>
                  <a:srgbClr val="FFFF00"/>
                </a:solidFill>
                <a:latin typeface="Arial" charset="0"/>
              </a:rPr>
              <a:t>,</a:t>
            </a:r>
            <a:r>
              <a:rPr lang="sr-Cyrl-CS" sz="2800" smtClean="0">
                <a:latin typeface="Arial" charset="0"/>
              </a:rPr>
              <a:t> у ланостеролу </a:t>
            </a:r>
            <a:r>
              <a:rPr lang="sr-Cyrl-CS" sz="2800" smtClean="0">
                <a:solidFill>
                  <a:srgbClr val="FFFF00"/>
                </a:solidFill>
                <a:latin typeface="Arial" charset="0"/>
              </a:rPr>
              <a:t>се уклањају: </a:t>
            </a:r>
            <a:endParaRPr lang="sr-Latn-CS" sz="2800" smtClean="0">
              <a:solidFill>
                <a:srgbClr val="FFFF00"/>
              </a:solidFill>
              <a:latin typeface="Arial" charset="0"/>
            </a:endParaRPr>
          </a:p>
          <a:p>
            <a:pPr eaLnBrk="1" hangingPunct="1">
              <a:lnSpc>
                <a:spcPct val="90000"/>
              </a:lnSpc>
              <a:defRPr/>
            </a:pPr>
            <a:r>
              <a:rPr lang="sr-Cyrl-CS" sz="2800" smtClean="0">
                <a:solidFill>
                  <a:srgbClr val="FFFF00"/>
                </a:solidFill>
                <a:latin typeface="Arial" charset="0"/>
              </a:rPr>
              <a:t>три метил групе</a:t>
            </a:r>
            <a:r>
              <a:rPr lang="sr-Cyrl-CS" sz="2800" smtClean="0">
                <a:latin typeface="Arial" charset="0"/>
              </a:rPr>
              <a:t>, 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sr-Cyrl-CS" sz="2800" smtClean="0">
                <a:solidFill>
                  <a:srgbClr val="FFFF00"/>
                </a:solidFill>
                <a:latin typeface="Arial" charset="0"/>
              </a:rPr>
              <a:t>мења се</a:t>
            </a:r>
            <a:r>
              <a:rPr lang="sr-Cyrl-CS" sz="2800" smtClean="0">
                <a:latin typeface="Arial" charset="0"/>
              </a:rPr>
              <a:t> положај </a:t>
            </a:r>
            <a:r>
              <a:rPr lang="sr-Cyrl-CS" sz="2800" smtClean="0">
                <a:solidFill>
                  <a:srgbClr val="FFFF00"/>
                </a:solidFill>
                <a:latin typeface="Arial" charset="0"/>
              </a:rPr>
              <a:t>једне двоструке везе са 8</a:t>
            </a:r>
            <a:r>
              <a:rPr lang="sr-Latn-CS" sz="2800" smtClean="0">
                <a:solidFill>
                  <a:srgbClr val="FFFF00"/>
                </a:solidFill>
                <a:latin typeface="Arial" charset="0"/>
              </a:rPr>
              <a:t>C</a:t>
            </a:r>
            <a:r>
              <a:rPr lang="sr-Cyrl-CS" sz="2800" smtClean="0">
                <a:solidFill>
                  <a:srgbClr val="FFFF00"/>
                </a:solidFill>
                <a:latin typeface="Arial" charset="0"/>
              </a:rPr>
              <a:t> </a:t>
            </a:r>
            <a:r>
              <a:rPr lang="sr-Latn-CS" sz="2800" smtClean="0">
                <a:solidFill>
                  <a:srgbClr val="FFFF00"/>
                </a:solidFill>
                <a:latin typeface="Arial" charset="0"/>
              </a:rPr>
              <a:t>на </a:t>
            </a:r>
            <a:r>
              <a:rPr lang="sr-Cyrl-CS" sz="2800" smtClean="0">
                <a:solidFill>
                  <a:srgbClr val="FFFF00"/>
                </a:solidFill>
                <a:latin typeface="Arial" charset="0"/>
              </a:rPr>
              <a:t>5</a:t>
            </a:r>
            <a:r>
              <a:rPr lang="sr-Latn-CS" sz="2800" smtClean="0">
                <a:solidFill>
                  <a:srgbClr val="FFFF00"/>
                </a:solidFill>
                <a:latin typeface="Arial" charset="0"/>
              </a:rPr>
              <a:t>C</a:t>
            </a:r>
            <a:r>
              <a:rPr lang="sr-Cyrl-CS" sz="2800" smtClean="0">
                <a:latin typeface="Arial" charset="0"/>
              </a:rPr>
              <a:t>, </a:t>
            </a:r>
            <a:endParaRPr lang="sr-Latn-CS" sz="2800" smtClean="0">
              <a:latin typeface="Arial" charset="0"/>
            </a:endParaRPr>
          </a:p>
          <a:p>
            <a:pPr eaLnBrk="1" hangingPunct="1">
              <a:lnSpc>
                <a:spcPct val="90000"/>
              </a:lnSpc>
              <a:defRPr/>
            </a:pPr>
            <a:r>
              <a:rPr lang="sr-Cyrl-CS" sz="2800" smtClean="0">
                <a:latin typeface="Arial" charset="0"/>
              </a:rPr>
              <a:t>док се </a:t>
            </a:r>
            <a:r>
              <a:rPr lang="sr-Cyrl-CS" sz="2800" smtClean="0">
                <a:solidFill>
                  <a:srgbClr val="FFFF00"/>
                </a:solidFill>
                <a:latin typeface="Arial" charset="0"/>
              </a:rPr>
              <a:t>друга двострука веза</a:t>
            </a:r>
            <a:r>
              <a:rPr lang="sr-Cyrl-CS" sz="2800" smtClean="0">
                <a:latin typeface="Arial" charset="0"/>
              </a:rPr>
              <a:t> у </a:t>
            </a:r>
            <a:endParaRPr lang="sr-Latn-CS" sz="2800" smtClean="0">
              <a:latin typeface="Arial" charset="0"/>
            </a:endParaRP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sr-Cyrl-CS" sz="2800" smtClean="0">
                <a:latin typeface="Arial" charset="0"/>
              </a:rPr>
              <a:t>	бочном ланцу </a:t>
            </a:r>
            <a:r>
              <a:rPr lang="sr-Cyrl-CS" sz="2800" smtClean="0">
                <a:solidFill>
                  <a:srgbClr val="FFFF00"/>
                </a:solidFill>
                <a:latin typeface="Arial" charset="0"/>
              </a:rPr>
              <a:t>редукује</a:t>
            </a:r>
            <a:r>
              <a:rPr lang="sr-Cyrl-CS" sz="2800" smtClean="0">
                <a:latin typeface="Arial" charset="0"/>
              </a:rPr>
              <a:t> (</a:t>
            </a:r>
            <a:r>
              <a:rPr lang="sr-Latn-CS" sz="2800" smtClean="0">
                <a:latin typeface="Arial" charset="0"/>
              </a:rPr>
              <a:t>изме</a:t>
            </a:r>
            <a:r>
              <a:rPr lang="sr-Cyrl-CS" sz="2800" smtClean="0">
                <a:latin typeface="Arial" charset="0"/>
              </a:rPr>
              <a:t>ђ</a:t>
            </a:r>
            <a:r>
              <a:rPr lang="sr-Latn-CS" sz="2800" smtClean="0">
                <a:latin typeface="Arial" charset="0"/>
              </a:rPr>
              <a:t>у</a:t>
            </a:r>
            <a:r>
              <a:rPr lang="sr-Cyrl-CS" sz="2800" smtClean="0">
                <a:latin typeface="Arial" charset="0"/>
              </a:rPr>
              <a:t> </a:t>
            </a:r>
            <a:r>
              <a:rPr lang="sr-Latn-CS" sz="2800" smtClean="0">
                <a:solidFill>
                  <a:srgbClr val="FFFF00"/>
                </a:solidFill>
                <a:latin typeface="Arial" charset="0"/>
              </a:rPr>
              <a:t>C</a:t>
            </a:r>
            <a:r>
              <a:rPr lang="sr-Cyrl-CS" sz="2800" smtClean="0">
                <a:solidFill>
                  <a:srgbClr val="FFFF00"/>
                </a:solidFill>
                <a:latin typeface="Arial" charset="0"/>
              </a:rPr>
              <a:t>-24 и </a:t>
            </a:r>
            <a:r>
              <a:rPr lang="sr-Latn-CS" sz="2800" smtClean="0">
                <a:solidFill>
                  <a:srgbClr val="FFFF00"/>
                </a:solidFill>
                <a:latin typeface="Arial" charset="0"/>
              </a:rPr>
              <a:t>C-</a:t>
            </a:r>
            <a:r>
              <a:rPr lang="sr-Cyrl-CS" sz="2800" smtClean="0">
                <a:solidFill>
                  <a:srgbClr val="FFFF00"/>
                </a:solidFill>
                <a:latin typeface="Arial" charset="0"/>
              </a:rPr>
              <a:t>25</a:t>
            </a:r>
            <a:r>
              <a:rPr lang="sr-Cyrl-CS" sz="2800" smtClean="0">
                <a:latin typeface="Arial" charset="0"/>
              </a:rPr>
              <a:t>) при чему настаје </a:t>
            </a:r>
            <a:r>
              <a:rPr lang="sr-Cyrl-CS" sz="2800" b="1" u="sng" smtClean="0">
                <a:solidFill>
                  <a:srgbClr val="FFFF00"/>
                </a:solidFill>
                <a:effectLst/>
                <a:latin typeface="Arial" charset="0"/>
              </a:rPr>
              <a:t>ХОЛЕСТЕРОЛ.</a:t>
            </a:r>
            <a:endParaRPr lang="en-US" sz="2800" b="1" u="sng" smtClean="0">
              <a:solidFill>
                <a:srgbClr val="FFFF00"/>
              </a:solidFill>
              <a:effectLst/>
              <a:latin typeface="Arial" charset="0"/>
            </a:endParaRPr>
          </a:p>
          <a:p>
            <a:pPr eaLnBrk="1" hangingPunct="1">
              <a:lnSpc>
                <a:spcPct val="90000"/>
              </a:lnSpc>
              <a:defRPr/>
            </a:pPr>
            <a:endParaRPr lang="en-US" sz="2800" smtClean="0">
              <a:latin typeface="Arial" charset="0"/>
            </a:endParaRPr>
          </a:p>
        </p:txBody>
      </p:sp>
      <p:sp>
        <p:nvSpPr>
          <p:cNvPr id="118788" name="Text Box 4"/>
          <p:cNvSpPr txBox="1">
            <a:spLocks noChangeArrowheads="1"/>
          </p:cNvSpPr>
          <p:nvPr/>
        </p:nvSpPr>
        <p:spPr bwMode="auto">
          <a:xfrm>
            <a:off x="1042988" y="260350"/>
            <a:ext cx="7148512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defRPr/>
            </a:pPr>
            <a:r>
              <a:rPr lang="sr-Cyrl-CS" sz="3200" b="1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Синтеза холестерола </a:t>
            </a:r>
            <a:r>
              <a:rPr lang="sr-Latn-CS" sz="3200" b="1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-</a:t>
            </a:r>
            <a:r>
              <a:rPr lang="sr-Cyrl-CS" sz="3200" b="1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 </a:t>
            </a:r>
            <a:r>
              <a:rPr lang="sr-Latn-CS" sz="3200" b="1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трећа фаза</a:t>
            </a:r>
            <a:endParaRPr lang="en-US" sz="3200" b="1"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</p:txBody>
      </p:sp>
      <p:pic>
        <p:nvPicPr>
          <p:cNvPr id="19460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997575" y="981075"/>
            <a:ext cx="3146425" cy="4972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endParaRPr lang="en-US" smtClean="0"/>
          </a:p>
        </p:txBody>
      </p:sp>
      <p:pic>
        <p:nvPicPr>
          <p:cNvPr id="20483" name="Picture 3" descr="7590692f1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0" y="0"/>
            <a:ext cx="5997575" cy="6858000"/>
          </a:xfrm>
          <a:noFill/>
        </p:spPr>
      </p:pic>
      <p:pic>
        <p:nvPicPr>
          <p:cNvPr id="20484" name="Picture 4" descr="cholesterol[1]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219700" y="0"/>
            <a:ext cx="3924300" cy="2343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821" name="Rectangle 5"/>
          <p:cNvSpPr>
            <a:spLocks noRot="1" noChangeArrowheads="1"/>
          </p:cNvSpPr>
          <p:nvPr/>
        </p:nvSpPr>
        <p:spPr bwMode="auto">
          <a:xfrm>
            <a:off x="6073775" y="3429000"/>
            <a:ext cx="3070225" cy="1719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>
              <a:defRPr/>
            </a:pPr>
            <a:r>
              <a:rPr lang="en-US" sz="2800" b="1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Синтеза холестерола и молекул холестерола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341438"/>
            <a:ext cx="9144000" cy="5516562"/>
          </a:xfrm>
        </p:spPr>
        <p:txBody>
          <a:bodyPr/>
          <a:lstStyle/>
          <a:p>
            <a:pPr eaLnBrk="1" hangingPunct="1">
              <a:lnSpc>
                <a:spcPct val="90000"/>
              </a:lnSpc>
              <a:defRPr/>
            </a:pPr>
            <a:r>
              <a:rPr lang="en-US" sz="2800" b="1" smtClean="0">
                <a:solidFill>
                  <a:srgbClr val="FFFF00"/>
                </a:solidFill>
                <a:latin typeface="Arial" charset="0"/>
              </a:rPr>
              <a:t>HMG</a:t>
            </a:r>
            <a:r>
              <a:rPr lang="ru-RU" sz="2800" b="1" smtClean="0">
                <a:solidFill>
                  <a:srgbClr val="FFFF00"/>
                </a:solidFill>
                <a:latin typeface="Arial" charset="0"/>
              </a:rPr>
              <a:t>-</a:t>
            </a:r>
            <a:r>
              <a:rPr lang="en-US" sz="2800" b="1" smtClean="0">
                <a:solidFill>
                  <a:srgbClr val="FFFF00"/>
                </a:solidFill>
                <a:latin typeface="Arial" charset="0"/>
              </a:rPr>
              <a:t>CoA</a:t>
            </a:r>
            <a:r>
              <a:rPr lang="ru-RU" sz="2800" b="1" smtClean="0">
                <a:solidFill>
                  <a:srgbClr val="FFFF00"/>
                </a:solidFill>
                <a:latin typeface="Arial" charset="0"/>
              </a:rPr>
              <a:t> редуктаза</a:t>
            </a:r>
            <a:r>
              <a:rPr lang="ru-RU" sz="2800" b="1" smtClean="0">
                <a:latin typeface="Arial" charset="0"/>
              </a:rPr>
              <a:t> </a:t>
            </a:r>
            <a:r>
              <a:rPr lang="ru-RU" sz="2800" smtClean="0">
                <a:latin typeface="Arial" charset="0"/>
              </a:rPr>
              <a:t>је</a:t>
            </a:r>
            <a:r>
              <a:rPr lang="ru-RU" sz="2800" b="1" smtClean="0">
                <a:latin typeface="Arial" charset="0"/>
              </a:rPr>
              <a:t> </a:t>
            </a:r>
            <a:r>
              <a:rPr lang="ru-RU" sz="2800" smtClean="0">
                <a:latin typeface="Arial" charset="0"/>
              </a:rPr>
              <a:t>смештена као протеин у мембрани ендоплазматичног ретикулума, али активно место</a:t>
            </a:r>
            <a:r>
              <a:rPr lang="ru-RU" sz="2800" b="1" smtClean="0">
                <a:latin typeface="Arial" charset="0"/>
              </a:rPr>
              <a:t> </a:t>
            </a:r>
            <a:r>
              <a:rPr lang="ru-RU" sz="2800" smtClean="0">
                <a:latin typeface="Arial" charset="0"/>
              </a:rPr>
              <a:t>ензима се пружа у цитосол. 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ru-RU" sz="2800" smtClean="0">
                <a:latin typeface="Arial" charset="0"/>
              </a:rPr>
              <a:t> 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ru-RU" sz="2800" smtClean="0">
                <a:latin typeface="Arial" charset="0"/>
              </a:rPr>
              <a:t>Ензим је </a:t>
            </a:r>
            <a:r>
              <a:rPr lang="en-US" sz="2800" b="1" smtClean="0">
                <a:latin typeface="Arial" charset="0"/>
              </a:rPr>
              <a:t>RATE</a:t>
            </a:r>
            <a:r>
              <a:rPr lang="ru-RU" sz="2800" b="1" smtClean="0">
                <a:latin typeface="Arial" charset="0"/>
              </a:rPr>
              <a:t>-</a:t>
            </a:r>
            <a:r>
              <a:rPr lang="en-US" sz="2800" b="1" smtClean="0">
                <a:latin typeface="Arial" charset="0"/>
              </a:rPr>
              <a:t>LIMITING</a:t>
            </a:r>
            <a:r>
              <a:rPr lang="ru-RU" sz="2800" smtClean="0">
                <a:latin typeface="Arial" charset="0"/>
              </a:rPr>
              <a:t> ензим за цео процес синтезе холестерола и подлеже различитим врстама метаболичке контроле: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en-US" sz="2400" b="1" smtClean="0">
                <a:latin typeface="Arial" charset="0"/>
              </a:rPr>
              <a:t>Feed</a:t>
            </a:r>
            <a:r>
              <a:rPr lang="sr-Cyrl-CS" sz="2400" b="1" smtClean="0">
                <a:latin typeface="Arial" charset="0"/>
              </a:rPr>
              <a:t>-</a:t>
            </a:r>
            <a:r>
              <a:rPr lang="en-US" sz="2400" b="1" smtClean="0">
                <a:latin typeface="Arial" charset="0"/>
              </a:rPr>
              <a:t>back</a:t>
            </a:r>
            <a:r>
              <a:rPr lang="ru-RU" sz="2400" b="1" smtClean="0">
                <a:latin typeface="Arial" charset="0"/>
              </a:rPr>
              <a:t> инхибиција</a:t>
            </a:r>
            <a:r>
              <a:rPr lang="ru-RU" sz="2400" smtClean="0">
                <a:latin typeface="Arial" charset="0"/>
              </a:rPr>
              <a:t> 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ru-RU" sz="2400" b="1" smtClean="0">
                <a:latin typeface="Arial" charset="0"/>
              </a:rPr>
              <a:t>Регулација транскрипције посредована стеролима</a:t>
            </a:r>
            <a:r>
              <a:rPr lang="ru-RU" sz="2400" smtClean="0">
                <a:latin typeface="Arial" charset="0"/>
              </a:rPr>
              <a:t> 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ru-RU" sz="2400" b="1" smtClean="0">
                <a:latin typeface="Arial" charset="0"/>
              </a:rPr>
              <a:t>Протеолитичка регулација</a:t>
            </a:r>
            <a:r>
              <a:rPr lang="ru-RU" sz="2400" smtClean="0">
                <a:latin typeface="Arial" charset="0"/>
              </a:rPr>
              <a:t> 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ru-RU" sz="2400" b="1" smtClean="0">
                <a:latin typeface="Arial" charset="0"/>
              </a:rPr>
              <a:t>Ковалентне модификације условљене хормонском регулацијом</a:t>
            </a:r>
            <a:r>
              <a:rPr lang="ru-RU" sz="2400" smtClean="0">
                <a:latin typeface="Arial" charset="0"/>
              </a:rPr>
              <a:t> 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ru-RU" sz="2400" b="1" smtClean="0">
                <a:latin typeface="Arial" charset="0"/>
              </a:rPr>
              <a:t>Инхибиција лековима</a:t>
            </a:r>
            <a:r>
              <a:rPr lang="ru-RU" sz="2400" smtClean="0">
                <a:latin typeface="Arial" charset="0"/>
              </a:rPr>
              <a:t> </a:t>
            </a:r>
            <a:endParaRPr lang="en-US" sz="2400" smtClean="0">
              <a:latin typeface="Arial" charset="0"/>
            </a:endParaRPr>
          </a:p>
        </p:txBody>
      </p:sp>
      <p:sp>
        <p:nvSpPr>
          <p:cNvPr id="119812" name="Rectangle 4"/>
          <p:cNvSpPr>
            <a:spLocks noRot="1" noChangeArrowheads="1"/>
          </p:cNvSpPr>
          <p:nvPr/>
        </p:nvSpPr>
        <p:spPr bwMode="auto">
          <a:xfrm>
            <a:off x="501650" y="188913"/>
            <a:ext cx="8642350" cy="777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>
              <a:defRPr/>
            </a:pPr>
            <a:r>
              <a:rPr lang="sr-Cyrl-CS" sz="2800" b="1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РЕГУЛАЦИЈА СИНТЕЗЕ ХОЛЕСТЕРОЛА</a:t>
            </a:r>
            <a:r>
              <a:rPr lang="sr-Latn-CS" sz="2800" b="1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/>
            </a:r>
            <a:br>
              <a:rPr lang="sr-Latn-CS" sz="2800" b="1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</a:br>
            <a:r>
              <a:rPr lang="sr-Latn-CS" sz="2800" b="1" u="sng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РЕГУЛАЦИЈА HMG-CoА РЕДУКТАЗЕ</a:t>
            </a:r>
            <a:endParaRPr lang="en-US" sz="2800" b="1" u="sng"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0" y="274638"/>
            <a:ext cx="9144000" cy="706437"/>
          </a:xfrm>
        </p:spPr>
        <p:txBody>
          <a:bodyPr/>
          <a:lstStyle/>
          <a:p>
            <a:pPr eaLnBrk="1" hangingPunct="1"/>
            <a:r>
              <a:rPr lang="sr-Cyrl-CS" sz="3200" b="0" smtClean="0">
                <a:solidFill>
                  <a:srgbClr val="FFFF00"/>
                </a:solidFill>
                <a:effectLst/>
                <a:latin typeface="Arial" charset="0"/>
              </a:rPr>
              <a:t>ХОЛЕСТЕРОЛ</a:t>
            </a:r>
            <a:endParaRPr lang="en-US" sz="3200" b="0" smtClean="0">
              <a:solidFill>
                <a:srgbClr val="FFFF00"/>
              </a:solidFill>
              <a:effectLst/>
              <a:latin typeface="Arial" charset="0"/>
            </a:endParaRPr>
          </a:p>
        </p:txBody>
      </p:sp>
      <p:sp>
        <p:nvSpPr>
          <p:cNvPr id="1146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196975"/>
            <a:ext cx="9144000" cy="5661025"/>
          </a:xfrm>
        </p:spPr>
        <p:txBody>
          <a:bodyPr/>
          <a:lstStyle/>
          <a:p>
            <a:pPr eaLnBrk="1" hangingPunct="1">
              <a:lnSpc>
                <a:spcPct val="90000"/>
              </a:lnSpc>
              <a:defRPr/>
            </a:pPr>
            <a:r>
              <a:rPr lang="sr-Cyrl-CS" sz="2000" smtClean="0">
                <a:latin typeface="Arial" charset="0"/>
              </a:rPr>
              <a:t>Холестерол регулише флуидност мембрана, прекурсор је стероидних хормона (прогестерон, естроген, тестостерон), витамина Д и жучних соли.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endParaRPr lang="sr-Cyrl-CS" sz="700" smtClean="0">
              <a:latin typeface="Arial" charset="0"/>
            </a:endParaRPr>
          </a:p>
          <a:p>
            <a:pPr eaLnBrk="1" hangingPunct="1">
              <a:lnSpc>
                <a:spcPct val="90000"/>
              </a:lnSpc>
              <a:defRPr/>
            </a:pPr>
            <a:r>
              <a:rPr lang="sr-Cyrl-CS" sz="2000" smtClean="0">
                <a:latin typeface="Arial" charset="0"/>
              </a:rPr>
              <a:t>Холестерол је хидрофобна супстанца, па се кроз крв преноси као саставни део липопротеина.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endParaRPr lang="sr-Cyrl-CS" sz="700" smtClean="0">
              <a:latin typeface="Arial" charset="0"/>
            </a:endParaRPr>
          </a:p>
          <a:p>
            <a:pPr eaLnBrk="1" hangingPunct="1">
              <a:lnSpc>
                <a:spcPct val="90000"/>
              </a:lnSpc>
              <a:defRPr/>
            </a:pPr>
            <a:r>
              <a:rPr lang="sr-Cyrl-CS" sz="2000" smtClean="0">
                <a:latin typeface="Arial" charset="0"/>
              </a:rPr>
              <a:t>Холестерол у липопротеинима може да буде естерификован (са МК) или слободан. Естри холестерола, као потуно хидрофобни, налазе се у језгру честице липопротеина а слободан холестерол на њиховој спољашњој површини.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endParaRPr lang="sr-Cyrl-CS" sz="700" smtClean="0">
              <a:latin typeface="Arial" charset="0"/>
            </a:endParaRPr>
          </a:p>
          <a:p>
            <a:pPr eaLnBrk="1" hangingPunct="1">
              <a:lnSpc>
                <a:spcPct val="90000"/>
              </a:lnSpc>
              <a:defRPr/>
            </a:pPr>
            <a:r>
              <a:rPr lang="sr-Cyrl-CS" sz="2000" smtClean="0">
                <a:latin typeface="Arial" charset="0"/>
              </a:rPr>
              <a:t>Синтеза холестерола </a:t>
            </a:r>
            <a:r>
              <a:rPr lang="en-US" sz="2000" i="1" smtClean="0">
                <a:latin typeface="Arial" charset="0"/>
              </a:rPr>
              <a:t>de novo</a:t>
            </a:r>
            <a:r>
              <a:rPr lang="sr-Cyrl-CS" sz="2000" smtClean="0">
                <a:latin typeface="Arial" charset="0"/>
              </a:rPr>
              <a:t> почиње превођењем ацетил-СоА у </a:t>
            </a:r>
            <a:r>
              <a:rPr lang="el-GR" sz="2000" smtClean="0">
                <a:latin typeface="Arial" charset="0"/>
              </a:rPr>
              <a:t>β</a:t>
            </a:r>
            <a:r>
              <a:rPr lang="sr-Cyrl-CS" sz="2000" smtClean="0">
                <a:latin typeface="Arial" charset="0"/>
              </a:rPr>
              <a:t>-хидрокси-</a:t>
            </a:r>
            <a:r>
              <a:rPr lang="el-GR" sz="2000" smtClean="0">
                <a:latin typeface="Arial" charset="0"/>
              </a:rPr>
              <a:t>β</a:t>
            </a:r>
            <a:r>
              <a:rPr lang="sr-Cyrl-CS" sz="2000" smtClean="0">
                <a:latin typeface="Arial" charset="0"/>
              </a:rPr>
              <a:t>-метилглутарил-СоА (</a:t>
            </a:r>
            <a:r>
              <a:rPr lang="en-US" sz="2000" smtClean="0">
                <a:latin typeface="Arial" charset="0"/>
              </a:rPr>
              <a:t>HMG-CoA</a:t>
            </a:r>
            <a:r>
              <a:rPr lang="sr-Cyrl-CS" sz="2000" smtClean="0">
                <a:latin typeface="Arial" charset="0"/>
              </a:rPr>
              <a:t>). Холестерол добијен на овај начин удружује се са триацил-глицеролима (ТА</a:t>
            </a:r>
            <a:r>
              <a:rPr lang="en-US" sz="2000" smtClean="0">
                <a:latin typeface="Arial" charset="0"/>
              </a:rPr>
              <a:t>G</a:t>
            </a:r>
            <a:r>
              <a:rPr lang="sr-Cyrl-CS" sz="2000" smtClean="0">
                <a:latin typeface="Arial" charset="0"/>
              </a:rPr>
              <a:t>) синтетисаним у јетри у липопротеине веома мале густине (</a:t>
            </a:r>
            <a:r>
              <a:rPr lang="en-US" sz="2000" smtClean="0">
                <a:latin typeface="Arial" charset="0"/>
              </a:rPr>
              <a:t>VLDL</a:t>
            </a:r>
            <a:r>
              <a:rPr lang="sr-Cyrl-CS" sz="2000" smtClean="0">
                <a:latin typeface="Arial" charset="0"/>
              </a:rPr>
              <a:t>) и тако излучује у циркулацију.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endParaRPr lang="sr-Cyrl-CS" sz="800" smtClean="0">
              <a:latin typeface="Arial" charset="0"/>
            </a:endParaRPr>
          </a:p>
          <a:p>
            <a:pPr eaLnBrk="1" hangingPunct="1">
              <a:lnSpc>
                <a:spcPct val="90000"/>
              </a:lnSpc>
              <a:defRPr/>
            </a:pPr>
            <a:r>
              <a:rPr lang="sr-Cyrl-CS" sz="2000" smtClean="0">
                <a:latin typeface="Arial" charset="0"/>
              </a:rPr>
              <a:t>Превођење </a:t>
            </a:r>
            <a:r>
              <a:rPr lang="el-GR" sz="2000" smtClean="0">
                <a:latin typeface="Arial" charset="0"/>
              </a:rPr>
              <a:t>β</a:t>
            </a:r>
            <a:r>
              <a:rPr lang="sr-Cyrl-CS" sz="2000" smtClean="0">
                <a:latin typeface="Arial" charset="0"/>
              </a:rPr>
              <a:t>-хидрокси-</a:t>
            </a:r>
            <a:r>
              <a:rPr lang="el-GR" sz="2000" smtClean="0">
                <a:latin typeface="Arial" charset="0"/>
              </a:rPr>
              <a:t>β</a:t>
            </a:r>
            <a:r>
              <a:rPr lang="sr-Cyrl-CS" sz="2000" smtClean="0">
                <a:latin typeface="Arial" charset="0"/>
              </a:rPr>
              <a:t>-метилглутарил-СоА (</a:t>
            </a:r>
            <a:r>
              <a:rPr lang="en-US" sz="2000" smtClean="0">
                <a:latin typeface="Arial" charset="0"/>
              </a:rPr>
              <a:t>HMG-CoA</a:t>
            </a:r>
            <a:r>
              <a:rPr lang="sr-Cyrl-CS" sz="2000" smtClean="0">
                <a:latin typeface="Arial" charset="0"/>
              </a:rPr>
              <a:t>) у мевалонат коју катализује </a:t>
            </a:r>
            <a:r>
              <a:rPr lang="en-US" sz="2000" smtClean="0">
                <a:latin typeface="Arial" charset="0"/>
              </a:rPr>
              <a:t>HMG-CoA</a:t>
            </a:r>
            <a:r>
              <a:rPr lang="sr-Cyrl-CS" sz="2000" smtClean="0">
                <a:latin typeface="Arial" charset="0"/>
              </a:rPr>
              <a:t>-редуктаза је кључна реакција која регулише брзину биосинтезе холестерола.</a:t>
            </a:r>
            <a:endParaRPr lang="en-US" sz="2000" smtClean="0">
              <a:latin typeface="Arial" charset="0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501650" y="188913"/>
            <a:ext cx="8642350" cy="777875"/>
          </a:xfrm>
        </p:spPr>
        <p:txBody>
          <a:bodyPr/>
          <a:lstStyle/>
          <a:p>
            <a:pPr eaLnBrk="1" hangingPunct="1">
              <a:defRPr/>
            </a:pPr>
            <a:r>
              <a:rPr lang="sr-Cyrl-CS" sz="2800" smtClean="0">
                <a:solidFill>
                  <a:schemeClr val="tx1"/>
                </a:solidFill>
                <a:latin typeface="Arial" charset="0"/>
              </a:rPr>
              <a:t>РЕГУЛАЦИЈА СИНТЕЗЕ ХОЛЕСТЕРОЛА</a:t>
            </a:r>
            <a:r>
              <a:rPr lang="sr-Latn-CS" sz="2800" smtClean="0">
                <a:solidFill>
                  <a:schemeClr val="tx1"/>
                </a:solidFill>
                <a:latin typeface="Arial" charset="0"/>
              </a:rPr>
              <a:t/>
            </a:r>
            <a:br>
              <a:rPr lang="sr-Latn-CS" sz="2800" smtClean="0">
                <a:solidFill>
                  <a:schemeClr val="tx1"/>
                </a:solidFill>
                <a:latin typeface="Arial" charset="0"/>
              </a:rPr>
            </a:br>
            <a:r>
              <a:rPr lang="sr-Latn-CS" sz="2800" u="sng" smtClean="0">
                <a:solidFill>
                  <a:schemeClr val="tx1"/>
                </a:solidFill>
                <a:latin typeface="Arial" charset="0"/>
              </a:rPr>
              <a:t>РЕГУЛАЦИЈА HMG-CoА РЕДУКТАЗЕ</a:t>
            </a:r>
            <a:endParaRPr lang="en-US" sz="2800" u="sng" smtClean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368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268413"/>
            <a:ext cx="9144000" cy="5399087"/>
          </a:xfrm>
        </p:spPr>
        <p:txBody>
          <a:bodyPr/>
          <a:lstStyle/>
          <a:p>
            <a:pPr marL="609600" indent="-609600" eaLnBrk="1" hangingPunct="1">
              <a:lnSpc>
                <a:spcPct val="80000"/>
              </a:lnSpc>
              <a:defRPr/>
            </a:pPr>
            <a:r>
              <a:rPr lang="en-US" sz="2000" b="1" smtClean="0">
                <a:solidFill>
                  <a:srgbClr val="FFFF00"/>
                </a:solidFill>
                <a:latin typeface="Arial" charset="0"/>
              </a:rPr>
              <a:t>Feed</a:t>
            </a:r>
            <a:r>
              <a:rPr lang="sr-Cyrl-CS" sz="2000" b="1" smtClean="0">
                <a:solidFill>
                  <a:srgbClr val="FFFF00"/>
                </a:solidFill>
                <a:latin typeface="Arial" charset="0"/>
              </a:rPr>
              <a:t>-</a:t>
            </a:r>
            <a:r>
              <a:rPr lang="en-US" sz="2000" b="1" smtClean="0">
                <a:solidFill>
                  <a:srgbClr val="FFFF00"/>
                </a:solidFill>
                <a:latin typeface="Arial" charset="0"/>
              </a:rPr>
              <a:t>back</a:t>
            </a:r>
            <a:r>
              <a:rPr lang="ru-RU" sz="2000" b="1" smtClean="0">
                <a:solidFill>
                  <a:srgbClr val="FFFF00"/>
                </a:solidFill>
                <a:latin typeface="Arial" charset="0"/>
              </a:rPr>
              <a:t> инхибиција</a:t>
            </a:r>
            <a:r>
              <a:rPr lang="ru-RU" sz="2000" b="1" smtClean="0">
                <a:latin typeface="Arial" charset="0"/>
              </a:rPr>
              <a:t> </a:t>
            </a:r>
            <a:r>
              <a:rPr lang="sr-Cyrl-CS" sz="2000" smtClean="0">
                <a:latin typeface="Arial" charset="0"/>
              </a:rPr>
              <a:t>– холестерол као производ реакције је </a:t>
            </a:r>
            <a:r>
              <a:rPr lang="ru-RU" sz="2000" smtClean="0">
                <a:latin typeface="Arial" charset="0"/>
              </a:rPr>
              <a:t>потентни инхибитор сопствене синтезе</a:t>
            </a:r>
            <a:r>
              <a:rPr lang="en-US" sz="2000" smtClean="0">
                <a:latin typeface="Arial" charset="0"/>
              </a:rPr>
              <a:t>.</a:t>
            </a:r>
            <a:endParaRPr lang="sr-Cyrl-CS" sz="2000" smtClean="0">
              <a:latin typeface="Arial" charset="0"/>
            </a:endParaRPr>
          </a:p>
          <a:p>
            <a:pPr marL="609600" indent="-609600" eaLnBrk="1" hangingPunct="1">
              <a:lnSpc>
                <a:spcPct val="80000"/>
              </a:lnSpc>
              <a:defRPr/>
            </a:pPr>
            <a:r>
              <a:rPr lang="ru-RU" sz="2000" b="1" smtClean="0">
                <a:solidFill>
                  <a:srgbClr val="FFFF00"/>
                </a:solidFill>
                <a:latin typeface="Arial" charset="0"/>
              </a:rPr>
              <a:t>Ковалентне модификације условљене хормонском регулацијом</a:t>
            </a:r>
            <a:r>
              <a:rPr lang="ru-RU" sz="2000" b="1" smtClean="0">
                <a:latin typeface="Arial" charset="0"/>
              </a:rPr>
              <a:t> </a:t>
            </a:r>
            <a:r>
              <a:rPr lang="ru-RU" sz="2000" smtClean="0">
                <a:latin typeface="Arial" charset="0"/>
              </a:rPr>
              <a:t>- </a:t>
            </a:r>
            <a:r>
              <a:rPr lang="ru-RU" sz="2000" b="1" u="sng" smtClean="0">
                <a:solidFill>
                  <a:srgbClr val="FF0066"/>
                </a:solidFill>
                <a:latin typeface="Arial" charset="0"/>
              </a:rPr>
              <a:t>глукагон</a:t>
            </a:r>
            <a:r>
              <a:rPr lang="ru-RU" sz="2000" smtClean="0">
                <a:latin typeface="Arial" charset="0"/>
              </a:rPr>
              <a:t> фаворизује стварање </a:t>
            </a:r>
            <a:r>
              <a:rPr lang="ru-RU" sz="2000" b="1" smtClean="0">
                <a:solidFill>
                  <a:srgbClr val="FF0066"/>
                </a:solidFill>
                <a:latin typeface="Arial" charset="0"/>
              </a:rPr>
              <a:t>фосфорилисане</a:t>
            </a:r>
            <a:r>
              <a:rPr lang="ru-RU" sz="2000" smtClean="0">
                <a:solidFill>
                  <a:srgbClr val="FF0066"/>
                </a:solidFill>
                <a:latin typeface="Arial" charset="0"/>
              </a:rPr>
              <a:t>, </a:t>
            </a:r>
            <a:r>
              <a:rPr lang="ru-RU" sz="2000" b="1" smtClean="0">
                <a:solidFill>
                  <a:srgbClr val="FF0066"/>
                </a:solidFill>
                <a:latin typeface="Arial" charset="0"/>
              </a:rPr>
              <a:t>инактивне</a:t>
            </a:r>
            <a:r>
              <a:rPr lang="ru-RU" sz="2000" smtClean="0">
                <a:latin typeface="Arial" charset="0"/>
              </a:rPr>
              <a:t> форме ензима па доводи до смањења синтезе холестерола. </a:t>
            </a:r>
          </a:p>
          <a:p>
            <a:pPr marL="609600" indent="-609600" eaLnBrk="1" hangingPunct="1">
              <a:lnSpc>
                <a:spcPct val="80000"/>
              </a:lnSpc>
              <a:defRPr/>
            </a:pPr>
            <a:r>
              <a:rPr lang="ru-RU" sz="2000" smtClean="0">
                <a:latin typeface="Arial" charset="0"/>
              </a:rPr>
              <a:t>Фосфорилисање </a:t>
            </a:r>
            <a:r>
              <a:rPr lang="en-US" sz="2000" smtClean="0">
                <a:latin typeface="Arial" charset="0"/>
              </a:rPr>
              <a:t>HMG</a:t>
            </a:r>
            <a:r>
              <a:rPr lang="ru-RU" sz="2000" smtClean="0">
                <a:latin typeface="Arial" charset="0"/>
              </a:rPr>
              <a:t>-</a:t>
            </a:r>
            <a:r>
              <a:rPr lang="en-US" sz="2000" smtClean="0">
                <a:latin typeface="Arial" charset="0"/>
              </a:rPr>
              <a:t>CoA</a:t>
            </a:r>
            <a:r>
              <a:rPr lang="ru-RU" sz="2000" smtClean="0">
                <a:latin typeface="Arial" charset="0"/>
              </a:rPr>
              <a:t> редуктазе катализује АМР-активирана протеин киназа, чија је активност регулисана фосфорилисањем помоћу АМР-активиране киназе </a:t>
            </a:r>
          </a:p>
          <a:p>
            <a:pPr marL="609600" indent="-609600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2000" smtClean="0">
                <a:latin typeface="Arial" charset="0"/>
              </a:rPr>
              <a:t>	протеин киназе. Према томе,</a:t>
            </a:r>
          </a:p>
          <a:p>
            <a:pPr marL="609600" indent="-609600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2000" smtClean="0">
                <a:latin typeface="Arial" charset="0"/>
              </a:rPr>
              <a:t>	 низак ниво АТР-а (а висок ниво </a:t>
            </a:r>
          </a:p>
          <a:p>
            <a:pPr marL="609600" indent="-609600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2000" smtClean="0">
                <a:latin typeface="Arial" charset="0"/>
              </a:rPr>
              <a:t>	АМР-а) инхибира синтезу </a:t>
            </a:r>
          </a:p>
          <a:p>
            <a:pPr marL="609600" indent="-609600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2000" smtClean="0">
                <a:latin typeface="Arial" charset="0"/>
              </a:rPr>
              <a:t>	холестерола, а повећана конце-</a:t>
            </a:r>
          </a:p>
          <a:p>
            <a:pPr marL="609600" indent="-609600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2000" smtClean="0">
                <a:latin typeface="Arial" charset="0"/>
              </a:rPr>
              <a:t>	нтрација АТР-а је повећава. </a:t>
            </a:r>
          </a:p>
          <a:p>
            <a:pPr marL="609600" indent="-609600" eaLnBrk="1" hangingPunct="1">
              <a:lnSpc>
                <a:spcPct val="80000"/>
              </a:lnSpc>
              <a:defRPr/>
            </a:pPr>
            <a:r>
              <a:rPr lang="ru-RU" sz="2000" smtClean="0">
                <a:latin typeface="Arial" charset="0"/>
              </a:rPr>
              <a:t>За разлику од глукагона,</a:t>
            </a:r>
          </a:p>
          <a:p>
            <a:pPr marL="609600" indent="-609600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2000" smtClean="0">
                <a:latin typeface="Arial" charset="0"/>
              </a:rPr>
              <a:t>	</a:t>
            </a:r>
            <a:r>
              <a:rPr lang="ru-RU" sz="2000" b="1" smtClean="0">
                <a:solidFill>
                  <a:srgbClr val="00CC00"/>
                </a:solidFill>
                <a:latin typeface="Arial" charset="0"/>
              </a:rPr>
              <a:t>ИНСУЛИН</a:t>
            </a:r>
            <a:r>
              <a:rPr lang="ru-RU" sz="2000" smtClean="0">
                <a:latin typeface="Arial" charset="0"/>
              </a:rPr>
              <a:t> (и  </a:t>
            </a:r>
            <a:r>
              <a:rPr lang="ru-RU" sz="2000" smtClean="0">
                <a:solidFill>
                  <a:srgbClr val="00CC00"/>
                </a:solidFill>
                <a:latin typeface="Arial" charset="0"/>
              </a:rPr>
              <a:t>тироксин</a:t>
            </a:r>
            <a:r>
              <a:rPr lang="ru-RU" sz="2000" smtClean="0">
                <a:latin typeface="Arial" charset="0"/>
              </a:rPr>
              <a:t>) </a:t>
            </a:r>
          </a:p>
          <a:p>
            <a:pPr marL="609600" indent="-609600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2000" smtClean="0">
                <a:latin typeface="Arial" charset="0"/>
              </a:rPr>
              <a:t>	фаворизују стварање </a:t>
            </a:r>
            <a:r>
              <a:rPr lang="ru-RU" sz="2000" b="1" smtClean="0">
                <a:solidFill>
                  <a:srgbClr val="00CC00"/>
                </a:solidFill>
                <a:latin typeface="Arial" charset="0"/>
              </a:rPr>
              <a:t>АКТИВНЕ,</a:t>
            </a:r>
            <a:r>
              <a:rPr lang="ru-RU" sz="2000" smtClean="0">
                <a:solidFill>
                  <a:srgbClr val="00CC00"/>
                </a:solidFill>
                <a:latin typeface="Arial" charset="0"/>
              </a:rPr>
              <a:t> </a:t>
            </a:r>
          </a:p>
          <a:p>
            <a:pPr marL="609600" indent="-609600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2000" b="1" smtClean="0">
                <a:solidFill>
                  <a:srgbClr val="00CC00"/>
                </a:solidFill>
                <a:latin typeface="Arial" charset="0"/>
              </a:rPr>
              <a:t>	НЕфосфорилисане</a:t>
            </a:r>
            <a:r>
              <a:rPr lang="ru-RU" sz="2000" b="1" smtClean="0">
                <a:latin typeface="Arial" charset="0"/>
              </a:rPr>
              <a:t> </a:t>
            </a:r>
            <a:r>
              <a:rPr lang="ru-RU" sz="2000" smtClean="0">
                <a:latin typeface="Arial" charset="0"/>
              </a:rPr>
              <a:t>форме </a:t>
            </a:r>
            <a:r>
              <a:rPr lang="en-US" sz="2000" smtClean="0">
                <a:latin typeface="Arial" charset="0"/>
              </a:rPr>
              <a:t>HMG</a:t>
            </a:r>
            <a:r>
              <a:rPr lang="ru-RU" sz="2000" smtClean="0">
                <a:latin typeface="Arial" charset="0"/>
              </a:rPr>
              <a:t>-</a:t>
            </a:r>
            <a:r>
              <a:rPr lang="en-US" sz="2000" smtClean="0">
                <a:latin typeface="Arial" charset="0"/>
              </a:rPr>
              <a:t>CoA</a:t>
            </a:r>
            <a:r>
              <a:rPr lang="ru-RU" sz="2000" smtClean="0">
                <a:latin typeface="Arial" charset="0"/>
              </a:rPr>
              <a:t> редуктазе што резултује порастом брзине синтезе холестерола.</a:t>
            </a:r>
            <a:endParaRPr lang="sr-Cyrl-CS" sz="2000" smtClean="0">
              <a:solidFill>
                <a:srgbClr val="FFFF00"/>
              </a:solidFill>
              <a:latin typeface="Arial" charset="0"/>
            </a:endParaRPr>
          </a:p>
          <a:p>
            <a:pPr marL="609600" indent="-609600" eaLnBrk="1" hangingPunct="1">
              <a:lnSpc>
                <a:spcPct val="80000"/>
              </a:lnSpc>
              <a:defRPr/>
            </a:pPr>
            <a:endParaRPr lang="en-US" sz="2000" smtClean="0">
              <a:latin typeface="Arial" charset="0"/>
            </a:endParaRPr>
          </a:p>
        </p:txBody>
      </p:sp>
      <p:pic>
        <p:nvPicPr>
          <p:cNvPr id="22532" name="Picture 4" descr="regulation%20of%20hmg-coa%20reductase-phosphorylation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59338" y="3141663"/>
            <a:ext cx="4284662" cy="2705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3" name="Rectangle 5"/>
          <p:cNvSpPr>
            <a:spLocks noChangeArrowheads="1"/>
          </p:cNvSpPr>
          <p:nvPr/>
        </p:nvSpPr>
        <p:spPr bwMode="auto">
          <a:xfrm>
            <a:off x="7451725" y="3213100"/>
            <a:ext cx="792163" cy="719138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2534" name="Rectangle 6"/>
          <p:cNvSpPr>
            <a:spLocks noChangeArrowheads="1"/>
          </p:cNvSpPr>
          <p:nvPr/>
        </p:nvSpPr>
        <p:spPr bwMode="auto">
          <a:xfrm>
            <a:off x="7885113" y="5300663"/>
            <a:ext cx="863600" cy="504825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2535" name="Text Box 7"/>
          <p:cNvSpPr txBox="1">
            <a:spLocks noChangeArrowheads="1"/>
          </p:cNvSpPr>
          <p:nvPr/>
        </p:nvSpPr>
        <p:spPr bwMode="auto">
          <a:xfrm>
            <a:off x="4932363" y="4868863"/>
            <a:ext cx="1138237" cy="376237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sr-Latn-CS" b="1">
                <a:solidFill>
                  <a:schemeClr val="bg2"/>
                </a:solidFill>
              </a:rPr>
              <a:t>holesterol</a:t>
            </a:r>
            <a:endParaRPr lang="en-US" b="1">
              <a:solidFill>
                <a:schemeClr val="bg2"/>
              </a:solidFill>
            </a:endParaRPr>
          </a:p>
        </p:txBody>
      </p:sp>
      <p:sp>
        <p:nvSpPr>
          <p:cNvPr id="22536" name="Line 8"/>
          <p:cNvSpPr>
            <a:spLocks noChangeShapeType="1"/>
          </p:cNvSpPr>
          <p:nvPr/>
        </p:nvSpPr>
        <p:spPr bwMode="auto">
          <a:xfrm>
            <a:off x="6084888" y="5084763"/>
            <a:ext cx="215900" cy="0"/>
          </a:xfrm>
          <a:prstGeom prst="line">
            <a:avLst/>
          </a:prstGeom>
          <a:noFill/>
          <a:ln w="9525">
            <a:solidFill>
              <a:schemeClr val="bg2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2537" name="Line 9"/>
          <p:cNvSpPr>
            <a:spLocks noChangeShapeType="1"/>
          </p:cNvSpPr>
          <p:nvPr/>
        </p:nvSpPr>
        <p:spPr bwMode="auto">
          <a:xfrm>
            <a:off x="6300788" y="4868863"/>
            <a:ext cx="0" cy="431800"/>
          </a:xfrm>
          <a:prstGeom prst="line">
            <a:avLst/>
          </a:prstGeom>
          <a:noFill/>
          <a:ln w="9525">
            <a:solidFill>
              <a:schemeClr val="bg2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79388" y="0"/>
            <a:ext cx="8820150" cy="3168650"/>
          </a:xfrm>
        </p:spPr>
        <p:txBody>
          <a:bodyPr/>
          <a:lstStyle/>
          <a:p>
            <a:pPr eaLnBrk="1" hangingPunct="1">
              <a:defRPr/>
            </a:pPr>
            <a:endParaRPr lang="en-US" smtClean="0"/>
          </a:p>
          <a:p>
            <a:pPr eaLnBrk="1" hangingPunct="1">
              <a:defRPr/>
            </a:pPr>
            <a:endParaRPr lang="en-US" smtClean="0"/>
          </a:p>
          <a:p>
            <a:pPr eaLnBrk="1" hangingPunct="1">
              <a:defRPr/>
            </a:pPr>
            <a:endParaRPr lang="en-US" smtClean="0"/>
          </a:p>
        </p:txBody>
      </p:sp>
      <p:sp>
        <p:nvSpPr>
          <p:cNvPr id="38915" name="Rectangle 3"/>
          <p:cNvSpPr>
            <a:spLocks noChangeArrowheads="1"/>
          </p:cNvSpPr>
          <p:nvPr/>
        </p:nvSpPr>
        <p:spPr bwMode="auto">
          <a:xfrm>
            <a:off x="0" y="1052513"/>
            <a:ext cx="9144000" cy="39068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Char char="n"/>
              <a:defRPr/>
            </a:pPr>
            <a:r>
              <a:rPr lang="ru-RU" b="1"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ru-RU" sz="2000" b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Регулација транскрипције посредована стеролима</a:t>
            </a:r>
            <a:r>
              <a:rPr lang="ru-RU" sz="2000">
                <a:effectLst>
                  <a:outerShdw blurRad="38100" dist="38100" dir="2700000" algn="tl">
                    <a:srgbClr val="000000"/>
                  </a:outerShdw>
                </a:effectLst>
              </a:rPr>
              <a:t> - </a:t>
            </a:r>
            <a:r>
              <a:rPr lang="ru-RU" sz="20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ћелијама се доставља холестерол што смањује транскрипцију гена за </a:t>
            </a:r>
            <a:r>
              <a:rPr lang="en-US" sz="20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HMG</a:t>
            </a:r>
            <a:r>
              <a:rPr lang="ru-RU" sz="20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-</a:t>
            </a:r>
            <a:r>
              <a:rPr lang="en-US" sz="20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CoA</a:t>
            </a:r>
            <a:r>
              <a:rPr lang="ru-RU" sz="20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 редуктазу и води смањењу синтезе холестерола </a:t>
            </a:r>
            <a:r>
              <a:rPr lang="ru-RU" sz="2000" i="1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de novo</a:t>
            </a:r>
            <a:r>
              <a:rPr lang="ru-RU" sz="20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. </a:t>
            </a:r>
          </a:p>
          <a:p>
            <a:pPr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Char char="n"/>
              <a:defRPr/>
            </a:pPr>
            <a:r>
              <a:rPr lang="ru-RU" sz="20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 И обрнуто, када је концентрација стерола у ћелији ниска, појачава се транскрипција гена за </a:t>
            </a:r>
            <a:r>
              <a:rPr lang="en-US" sz="20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HMG</a:t>
            </a:r>
            <a:r>
              <a:rPr lang="ru-RU" sz="20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-</a:t>
            </a:r>
            <a:r>
              <a:rPr lang="en-US" sz="20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CoA</a:t>
            </a:r>
            <a:r>
              <a:rPr lang="ru-RU" sz="20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 редуктазу.</a:t>
            </a:r>
            <a:endParaRPr lang="sr-Cyrl-CS" sz="2000"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  <a:p>
            <a:pPr>
              <a:defRPr/>
            </a:pPr>
            <a:endParaRPr lang="sr-Latn-CS" sz="2000" b="1" i="1" u="sng"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  <a:p>
            <a:pPr>
              <a:defRPr/>
            </a:pPr>
            <a:endParaRPr lang="sr-Latn-CS" b="1" i="1" u="sng"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>
              <a:defRPr/>
            </a:pPr>
            <a:endParaRPr lang="sr-Latn-CS" b="1" i="1" u="sng"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>
              <a:defRPr/>
            </a:pPr>
            <a:endParaRPr lang="sr-Latn-CS" b="1" i="1" u="sng"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>
              <a:defRPr/>
            </a:pPr>
            <a:endParaRPr lang="sr-Latn-CS" b="1" i="1" u="sng"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>
              <a:defRPr/>
            </a:pPr>
            <a:endParaRPr lang="sr-Latn-CS" b="1" i="1" u="sng"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>
              <a:defRPr/>
            </a:pPr>
            <a:endParaRPr lang="sr-Latn-CS" b="1" i="1" u="sng"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>
              <a:defRPr/>
            </a:pPr>
            <a:endParaRPr lang="sr-Latn-CS" b="1" i="1" u="sng"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>
              <a:defRPr/>
            </a:pPr>
            <a:endParaRPr lang="en-US" sz="2000"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</p:txBody>
      </p:sp>
      <p:sp>
        <p:nvSpPr>
          <p:cNvPr id="38916" name="Rectangle 4"/>
          <p:cNvSpPr>
            <a:spLocks noChangeArrowheads="1"/>
          </p:cNvSpPr>
          <p:nvPr/>
        </p:nvSpPr>
        <p:spPr bwMode="auto">
          <a:xfrm>
            <a:off x="827088" y="188913"/>
            <a:ext cx="74390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defRPr/>
            </a:pPr>
            <a:r>
              <a:rPr lang="sr-Cyrl-CS" sz="3200" b="1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РЕГУЛАЦИЈА </a:t>
            </a:r>
            <a:r>
              <a:rPr lang="sr-Latn-CS" sz="3200" b="1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HMG</a:t>
            </a:r>
            <a:r>
              <a:rPr lang="sr-Cyrl-CS" sz="3200" b="1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-</a:t>
            </a:r>
            <a:r>
              <a:rPr lang="sr-Latn-CS" sz="3200" b="1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C</a:t>
            </a:r>
            <a:r>
              <a:rPr lang="sr-Cyrl-CS" sz="3200" b="1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оА РЕДУКТАЗЕ</a:t>
            </a:r>
          </a:p>
        </p:txBody>
      </p:sp>
      <p:pic>
        <p:nvPicPr>
          <p:cNvPr id="23557" name="Picture 5" descr="Regulation%20of%20HMG-CoA%20Reductase%20by%20transcription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9750" y="2463800"/>
            <a:ext cx="7632700" cy="1973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8918" name="Rectangle 6"/>
          <p:cNvSpPr>
            <a:spLocks noChangeArrowheads="1"/>
          </p:cNvSpPr>
          <p:nvPr/>
        </p:nvSpPr>
        <p:spPr bwMode="auto">
          <a:xfrm>
            <a:off x="0" y="4652963"/>
            <a:ext cx="9144000" cy="2205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Char char="n"/>
              <a:defRPr/>
            </a:pPr>
            <a:r>
              <a:rPr lang="ru-RU" sz="2000" b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Протеолитичка регулација</a:t>
            </a:r>
            <a:r>
              <a:rPr lang="ru-RU" sz="2000" b="1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 </a:t>
            </a:r>
            <a:r>
              <a:rPr lang="ru-RU" sz="20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- Повећање нивоа холестерола и жучних соли у ћелијама у којима се ови молекули синтетишу, доводи до конформационих промена у </a:t>
            </a:r>
            <a:r>
              <a:rPr lang="en-US" sz="20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HMG</a:t>
            </a:r>
            <a:r>
              <a:rPr lang="ru-RU" sz="20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-</a:t>
            </a:r>
            <a:r>
              <a:rPr lang="en-US" sz="20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CoA</a:t>
            </a:r>
            <a:r>
              <a:rPr lang="ru-RU" sz="20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 редуктази због који ензим постаје подложнији протеолизи. Услед тога, његова активност се смањује.</a:t>
            </a:r>
            <a:r>
              <a:rPr lang="en-US" sz="20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 </a:t>
            </a:r>
            <a:endParaRPr lang="sr-Cyrl-CS" sz="2000"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  <a:p>
            <a:pPr marL="342900" indent="-342900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Char char="n"/>
              <a:defRPr/>
            </a:pPr>
            <a:r>
              <a:rPr lang="ru-RU" sz="2000" b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Инхибиција лековима </a:t>
            </a:r>
            <a:r>
              <a:rPr lang="ru-RU" sz="20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- ловастатин и мевастатин су реверзибилни, компетитивни инхибитори </a:t>
            </a:r>
            <a:r>
              <a:rPr lang="en-US" sz="20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HMG</a:t>
            </a:r>
            <a:r>
              <a:rPr lang="ru-RU" sz="20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-</a:t>
            </a:r>
            <a:r>
              <a:rPr lang="en-US" sz="20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CoA</a:t>
            </a:r>
            <a:r>
              <a:rPr lang="ru-RU" sz="20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 редуктазе.</a:t>
            </a:r>
            <a:endParaRPr lang="en-US" sz="2000"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endParaRPr lang="en-US" smtClean="0"/>
          </a:p>
        </p:txBody>
      </p:sp>
      <p:pic>
        <p:nvPicPr>
          <p:cNvPr id="24579" name="Picture 3" descr="hmgcoareductaseregulation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0" y="0"/>
            <a:ext cx="9144000" cy="6832600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ext Box 2"/>
          <p:cNvSpPr txBox="1">
            <a:spLocks noChangeArrowheads="1"/>
          </p:cNvSpPr>
          <p:nvPr/>
        </p:nvSpPr>
        <p:spPr bwMode="auto">
          <a:xfrm>
            <a:off x="1835150" y="188913"/>
            <a:ext cx="5532438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sr-Latn-CS" sz="3600" b="1">
                <a:solidFill>
                  <a:srgbClr val="FFFF00"/>
                </a:solidFill>
                <a:latin typeface="Arial" charset="0"/>
              </a:rPr>
              <a:t>Жу</a:t>
            </a:r>
            <a:r>
              <a:rPr lang="en-US" sz="3600" b="1">
                <a:solidFill>
                  <a:srgbClr val="FFFF00"/>
                </a:solidFill>
                <a:latin typeface="Arial" charset="0"/>
              </a:rPr>
              <a:t>чн</a:t>
            </a:r>
            <a:r>
              <a:rPr lang="sr-Latn-CS" sz="3600" b="1">
                <a:solidFill>
                  <a:srgbClr val="FFFF00"/>
                </a:solidFill>
                <a:latin typeface="Arial" charset="0"/>
              </a:rPr>
              <a:t>е</a:t>
            </a:r>
            <a:r>
              <a:rPr lang="en-US" sz="3600" b="1">
                <a:solidFill>
                  <a:srgbClr val="FFFF00"/>
                </a:solidFill>
                <a:latin typeface="Arial" charset="0"/>
              </a:rPr>
              <a:t> киселин</a:t>
            </a:r>
            <a:r>
              <a:rPr lang="sr-Latn-CS" sz="3600" b="1">
                <a:solidFill>
                  <a:srgbClr val="FFFF00"/>
                </a:solidFill>
                <a:latin typeface="Arial" charset="0"/>
              </a:rPr>
              <a:t>е и соли</a:t>
            </a:r>
            <a:endParaRPr lang="en-US" sz="3600" b="1">
              <a:solidFill>
                <a:srgbClr val="FFFF00"/>
              </a:solidFill>
              <a:latin typeface="Arial" charset="0"/>
            </a:endParaRPr>
          </a:p>
        </p:txBody>
      </p:sp>
      <p:pic>
        <p:nvPicPr>
          <p:cNvPr id="2560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4221163"/>
            <a:ext cx="4152900" cy="2636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3013" name="Rectangle 5"/>
          <p:cNvSpPr>
            <a:spLocks noChangeArrowheads="1"/>
          </p:cNvSpPr>
          <p:nvPr/>
        </p:nvSpPr>
        <p:spPr bwMode="auto">
          <a:xfrm>
            <a:off x="0" y="981075"/>
            <a:ext cx="9144000" cy="3273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Char char="n"/>
              <a:defRPr/>
            </a:pPr>
            <a:r>
              <a:rPr lang="en-US" sz="2400">
                <a:solidFill>
                  <a:srgbClr val="FFFF00"/>
                </a:solidFill>
                <a:latin typeface="Arial" charset="0"/>
              </a:rPr>
              <a:t>Крајњи продукт</a:t>
            </a:r>
            <a:r>
              <a:rPr lang="sr-Latn-CS" sz="2400">
                <a:solidFill>
                  <a:srgbClr val="FFFF00"/>
                </a:solidFill>
                <a:latin typeface="Arial" charset="0"/>
              </a:rPr>
              <a:t>и</a:t>
            </a:r>
            <a:r>
              <a:rPr lang="en-US" sz="2400">
                <a:solidFill>
                  <a:srgbClr val="FFFF00"/>
                </a:solidFill>
                <a:latin typeface="Arial" charset="0"/>
              </a:rPr>
              <a:t> метаболизма холестерола</a:t>
            </a:r>
            <a:r>
              <a:rPr lang="en-US" sz="2400">
                <a:latin typeface="Arial" charset="0"/>
              </a:rPr>
              <a:t> </a:t>
            </a:r>
            <a:r>
              <a:rPr lang="sr-Latn-CS" sz="2400">
                <a:latin typeface="Arial" charset="0"/>
              </a:rPr>
              <a:t>– синтети</a:t>
            </a:r>
            <a:r>
              <a:rPr lang="sr-Cyrl-CS" sz="2400">
                <a:latin typeface="Arial" charset="0"/>
              </a:rPr>
              <a:t>ш</a:t>
            </a:r>
            <a:r>
              <a:rPr lang="sr-Latn-CS" sz="2400">
                <a:latin typeface="Arial" charset="0"/>
              </a:rPr>
              <a:t>у се </a:t>
            </a:r>
            <a:r>
              <a:rPr lang="sr-Latn-CS" sz="2400">
                <a:solidFill>
                  <a:srgbClr val="FFFF00"/>
                </a:solidFill>
                <a:latin typeface="Arial" charset="0"/>
              </a:rPr>
              <a:t>у јетри</a:t>
            </a:r>
            <a:r>
              <a:rPr lang="sr-Cyrl-CS" sz="2400">
                <a:solidFill>
                  <a:srgbClr val="FFFF00"/>
                </a:solidFill>
                <a:latin typeface="Arial" charset="0"/>
              </a:rPr>
              <a:t>.</a:t>
            </a:r>
          </a:p>
          <a:p>
            <a:pPr marL="342900" indent="-342900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Char char="n"/>
              <a:defRPr/>
            </a:pPr>
            <a:r>
              <a:rPr lang="sr-Latn-CS" sz="2400">
                <a:latin typeface="Arial" charset="0"/>
              </a:rPr>
              <a:t>Синтеза жучних киселина и соли је </a:t>
            </a:r>
            <a:r>
              <a:rPr lang="en-US" sz="2400">
                <a:latin typeface="Arial" charset="0"/>
              </a:rPr>
              <a:t>доминан</a:t>
            </a:r>
            <a:r>
              <a:rPr lang="sr-Latn-CS" sz="2400">
                <a:latin typeface="Arial" charset="0"/>
              </a:rPr>
              <a:t>тан</a:t>
            </a:r>
            <a:r>
              <a:rPr lang="en-US" sz="2400">
                <a:latin typeface="Arial" charset="0"/>
              </a:rPr>
              <a:t> механиза</a:t>
            </a:r>
            <a:r>
              <a:rPr lang="sr-Latn-CS" sz="2400">
                <a:latin typeface="Arial" charset="0"/>
              </a:rPr>
              <a:t>м</a:t>
            </a:r>
            <a:r>
              <a:rPr lang="en-US" sz="2400">
                <a:latin typeface="Arial" charset="0"/>
              </a:rPr>
              <a:t> </a:t>
            </a:r>
            <a:r>
              <a:rPr lang="en-US" sz="2400">
                <a:solidFill>
                  <a:srgbClr val="FFFF00"/>
                </a:solidFill>
                <a:latin typeface="Arial" charset="0"/>
              </a:rPr>
              <a:t>екскреције </a:t>
            </a:r>
            <a:r>
              <a:rPr lang="en-US" sz="2400">
                <a:latin typeface="Arial" charset="0"/>
              </a:rPr>
              <a:t>сувишног холестерола</a:t>
            </a:r>
            <a:r>
              <a:rPr lang="sr-Cyrl-CS" sz="2400">
                <a:latin typeface="Arial" charset="0"/>
              </a:rPr>
              <a:t>.</a:t>
            </a:r>
          </a:p>
          <a:p>
            <a:pPr marL="342900" indent="-342900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Char char="n"/>
              <a:defRPr/>
            </a:pPr>
            <a:r>
              <a:rPr lang="sr-Latn-BA" sz="2400">
                <a:latin typeface="Arial" charset="0"/>
              </a:rPr>
              <a:t>Најзаступљеније </a:t>
            </a:r>
            <a:r>
              <a:rPr lang="sr-Latn-BA" sz="2400">
                <a:solidFill>
                  <a:srgbClr val="FFFF00"/>
                </a:solidFill>
                <a:latin typeface="Arial" charset="0"/>
              </a:rPr>
              <a:t>примарне </a:t>
            </a:r>
            <a:r>
              <a:rPr lang="sr-Cyrl-CS" sz="2400">
                <a:latin typeface="Arial" charset="0"/>
              </a:rPr>
              <a:t>ж</a:t>
            </a:r>
            <a:r>
              <a:rPr lang="en-US" sz="2400">
                <a:latin typeface="Arial" charset="0"/>
              </a:rPr>
              <a:t>у</a:t>
            </a:r>
            <a:r>
              <a:rPr lang="sr-Cyrl-CS" sz="2400">
                <a:latin typeface="Arial" charset="0"/>
              </a:rPr>
              <a:t>ч</a:t>
            </a:r>
            <a:r>
              <a:rPr lang="sr-Latn-BA" sz="2400">
                <a:latin typeface="Arial" charset="0"/>
              </a:rPr>
              <a:t>не киселине код </a:t>
            </a:r>
            <a:r>
              <a:rPr lang="sr-Cyrl-CS" sz="2400">
                <a:latin typeface="Arial" charset="0"/>
              </a:rPr>
              <a:t>ч</a:t>
            </a:r>
            <a:r>
              <a:rPr lang="sr-Latn-BA" sz="2400">
                <a:latin typeface="Arial" charset="0"/>
              </a:rPr>
              <a:t>овека су </a:t>
            </a:r>
            <a:r>
              <a:rPr lang="sr-Latn-BA" sz="2400" b="1">
                <a:solidFill>
                  <a:srgbClr val="FFFF00"/>
                </a:solidFill>
                <a:latin typeface="Arial" charset="0"/>
              </a:rPr>
              <a:t>хенохолна</a:t>
            </a:r>
            <a:r>
              <a:rPr lang="sr-Latn-BA" sz="2400">
                <a:solidFill>
                  <a:srgbClr val="FFFF00"/>
                </a:solidFill>
                <a:latin typeface="Arial" charset="0"/>
              </a:rPr>
              <a:t> киселина (45%)</a:t>
            </a:r>
            <a:r>
              <a:rPr lang="sr-Latn-BA" sz="2400">
                <a:latin typeface="Arial" charset="0"/>
              </a:rPr>
              <a:t> и </a:t>
            </a:r>
            <a:r>
              <a:rPr lang="sr-Latn-BA" sz="2400" b="1">
                <a:solidFill>
                  <a:srgbClr val="FFFF00"/>
                </a:solidFill>
                <a:latin typeface="Arial" charset="0"/>
              </a:rPr>
              <a:t>холна</a:t>
            </a:r>
            <a:r>
              <a:rPr lang="sr-Latn-BA" sz="2400">
                <a:solidFill>
                  <a:srgbClr val="FFFF00"/>
                </a:solidFill>
                <a:latin typeface="Arial" charset="0"/>
              </a:rPr>
              <a:t> киселина (31%)</a:t>
            </a:r>
            <a:r>
              <a:rPr lang="sr-Cyrl-CS" sz="2400">
                <a:solidFill>
                  <a:srgbClr val="FFFF00"/>
                </a:solidFill>
                <a:latin typeface="Arial" charset="0"/>
              </a:rPr>
              <a:t>.</a:t>
            </a:r>
          </a:p>
          <a:p>
            <a:pPr marL="342900" indent="-342900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Char char="n"/>
              <a:defRPr/>
            </a:pPr>
            <a:r>
              <a:rPr lang="en-US" sz="2400">
                <a:latin typeface="Arial" charset="0"/>
              </a:rPr>
              <a:t>Биосинтеза жучних киселина </a:t>
            </a:r>
            <a:r>
              <a:rPr lang="en-US" sz="2400" b="1">
                <a:latin typeface="Arial" charset="0"/>
              </a:rPr>
              <a:t>у јетри</a:t>
            </a:r>
            <a:r>
              <a:rPr lang="en-US" sz="2400">
                <a:latin typeface="Arial" charset="0"/>
              </a:rPr>
              <a:t> започиње </a:t>
            </a:r>
            <a:r>
              <a:rPr lang="sr-Cyrl-CS" sz="2400">
                <a:latin typeface="Arial" charset="0"/>
              </a:rPr>
              <a:t>реакцијама у којима се дешава </a:t>
            </a:r>
            <a:r>
              <a:rPr lang="en-US" sz="2400" b="1">
                <a:solidFill>
                  <a:srgbClr val="FFFF00"/>
                </a:solidFill>
                <a:latin typeface="Arial" charset="0"/>
              </a:rPr>
              <a:t>хидроксилациј</a:t>
            </a:r>
            <a:r>
              <a:rPr lang="sr-Cyrl-CS" sz="2400" b="1">
                <a:solidFill>
                  <a:srgbClr val="FFFF00"/>
                </a:solidFill>
                <a:latin typeface="Arial" charset="0"/>
              </a:rPr>
              <a:t>а</a:t>
            </a:r>
            <a:r>
              <a:rPr lang="en-US" sz="2400" b="1">
                <a:solidFill>
                  <a:srgbClr val="FFFF00"/>
                </a:solidFill>
                <a:latin typeface="Arial" charset="0"/>
              </a:rPr>
              <a:t> холестерола на C7 </a:t>
            </a:r>
            <a:r>
              <a:rPr lang="sr-Cyrl-CS" sz="2400" b="1">
                <a:solidFill>
                  <a:srgbClr val="FFFF00"/>
                </a:solidFill>
                <a:latin typeface="Arial" charset="0"/>
              </a:rPr>
              <a:t>                      	                                       </a:t>
            </a:r>
            <a:r>
              <a:rPr lang="en-US" sz="2400" b="1">
                <a:solidFill>
                  <a:srgbClr val="FFFF00"/>
                </a:solidFill>
                <a:latin typeface="Arial" charset="0"/>
              </a:rPr>
              <a:t>атому</a:t>
            </a:r>
            <a:r>
              <a:rPr lang="sr-Cyrl-CS" sz="2400" b="1">
                <a:latin typeface="Arial" charset="0"/>
              </a:rPr>
              <a:t> – кључни корак синтезе  	                                       жучних киселина</a:t>
            </a:r>
            <a:r>
              <a:rPr lang="en-US" sz="2400">
                <a:latin typeface="Arial" charset="0"/>
              </a:rPr>
              <a:t>,</a:t>
            </a:r>
            <a:r>
              <a:rPr lang="sr-Cyrl-CS" sz="2400">
                <a:latin typeface="Arial" charset="0"/>
              </a:rPr>
              <a:t> и</a:t>
            </a:r>
            <a:r>
              <a:rPr lang="en-US" sz="2400">
                <a:latin typeface="Arial" charset="0"/>
              </a:rPr>
              <a:t> долази до</a:t>
            </a:r>
            <a:r>
              <a:rPr lang="sr-Cyrl-CS" sz="2400">
                <a:latin typeface="Arial" charset="0"/>
              </a:rPr>
              <a:t> 	                                       раскидања бочног низа 	  	                                       холестерола.</a:t>
            </a:r>
            <a:r>
              <a:rPr lang="sr-Cyrl-CS" sz="20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 </a:t>
            </a:r>
            <a:endParaRPr lang="sr-Cyrl-CS" sz="2000">
              <a:latin typeface="Arial" charset="0"/>
            </a:endParaRPr>
          </a:p>
          <a:p>
            <a:pPr marL="342900" indent="-342900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Char char="n"/>
              <a:defRPr/>
            </a:pPr>
            <a:endParaRPr lang="en-US" sz="2000">
              <a:latin typeface="Arial" charset="0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ext Box 2"/>
          <p:cNvSpPr txBox="1">
            <a:spLocks noChangeArrowheads="1"/>
          </p:cNvSpPr>
          <p:nvPr/>
        </p:nvSpPr>
        <p:spPr bwMode="auto">
          <a:xfrm>
            <a:off x="827088" y="188913"/>
            <a:ext cx="736917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sr-Latn-CS" sz="3200">
                <a:solidFill>
                  <a:srgbClr val="FFFF00"/>
                </a:solidFill>
                <a:latin typeface="Arial" charset="0"/>
              </a:rPr>
              <a:t>Синтеза примарних жу</a:t>
            </a:r>
            <a:r>
              <a:rPr lang="en-US" sz="3200">
                <a:solidFill>
                  <a:srgbClr val="FFFF00"/>
                </a:solidFill>
                <a:latin typeface="Arial" charset="0"/>
              </a:rPr>
              <a:t>чн</a:t>
            </a:r>
            <a:r>
              <a:rPr lang="sr-Latn-CS" sz="3200">
                <a:solidFill>
                  <a:srgbClr val="FFFF00"/>
                </a:solidFill>
                <a:latin typeface="Arial" charset="0"/>
              </a:rPr>
              <a:t>их</a:t>
            </a:r>
            <a:r>
              <a:rPr lang="en-US" sz="3200">
                <a:solidFill>
                  <a:srgbClr val="FFFF00"/>
                </a:solidFill>
                <a:latin typeface="Arial" charset="0"/>
              </a:rPr>
              <a:t> киселин</a:t>
            </a:r>
            <a:r>
              <a:rPr lang="sr-Latn-CS" sz="3200">
                <a:solidFill>
                  <a:srgbClr val="FFFF00"/>
                </a:solidFill>
                <a:latin typeface="Arial" charset="0"/>
              </a:rPr>
              <a:t>а</a:t>
            </a:r>
            <a:r>
              <a:rPr lang="sr-Latn-CS" sz="3600">
                <a:solidFill>
                  <a:srgbClr val="FFFF00"/>
                </a:solidFill>
                <a:latin typeface="Comic Sans MS" pitchFamily="66" charset="0"/>
              </a:rPr>
              <a:t> </a:t>
            </a:r>
            <a:endParaRPr lang="en-US" sz="3600">
              <a:solidFill>
                <a:srgbClr val="FFFF00"/>
              </a:solidFill>
              <a:latin typeface="Comic Sans MS" pitchFamily="66" charset="0"/>
            </a:endParaRPr>
          </a:p>
        </p:txBody>
      </p:sp>
      <p:sp>
        <p:nvSpPr>
          <p:cNvPr id="26627" name="Rectangle 3"/>
          <p:cNvSpPr>
            <a:spLocks noChangeArrowheads="1"/>
          </p:cNvSpPr>
          <p:nvPr/>
        </p:nvSpPr>
        <p:spPr bwMode="auto">
          <a:xfrm>
            <a:off x="0" y="1412875"/>
            <a:ext cx="8785225" cy="513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ts val="500"/>
              </a:spcBef>
              <a:spcAft>
                <a:spcPts val="500"/>
              </a:spcAft>
              <a:buFontTx/>
              <a:buChar char="•"/>
            </a:pPr>
            <a:r>
              <a:rPr lang="sr-Latn-CS" dirty="0">
                <a:latin typeface="Arial" charset="0"/>
              </a:rPr>
              <a:t> </a:t>
            </a:r>
            <a:r>
              <a:rPr lang="en-US" sz="2000" dirty="0" err="1">
                <a:latin typeface="Arial" charset="0"/>
              </a:rPr>
              <a:t>Биосинтеза</a:t>
            </a:r>
            <a:r>
              <a:rPr lang="en-US" sz="2000" dirty="0">
                <a:latin typeface="Arial" charset="0"/>
              </a:rPr>
              <a:t> </a:t>
            </a:r>
            <a:r>
              <a:rPr lang="en-US" sz="2000" dirty="0" err="1">
                <a:latin typeface="Arial" charset="0"/>
              </a:rPr>
              <a:t>жучних</a:t>
            </a:r>
            <a:r>
              <a:rPr lang="en-US" sz="2000" dirty="0">
                <a:latin typeface="Arial" charset="0"/>
              </a:rPr>
              <a:t> </a:t>
            </a:r>
            <a:r>
              <a:rPr lang="en-US" sz="2000" dirty="0" err="1">
                <a:latin typeface="Arial" charset="0"/>
              </a:rPr>
              <a:t>киселина</a:t>
            </a:r>
            <a:r>
              <a:rPr lang="en-US" sz="2000" dirty="0">
                <a:latin typeface="Arial" charset="0"/>
              </a:rPr>
              <a:t> </a:t>
            </a:r>
            <a:r>
              <a:rPr lang="en-US" sz="2000" dirty="0">
                <a:solidFill>
                  <a:srgbClr val="FFFF00"/>
                </a:solidFill>
                <a:latin typeface="Arial" charset="0"/>
              </a:rPr>
              <a:t>у </a:t>
            </a:r>
            <a:r>
              <a:rPr lang="en-US" sz="2000" dirty="0" err="1">
                <a:solidFill>
                  <a:srgbClr val="FFFF00"/>
                </a:solidFill>
                <a:latin typeface="Arial" charset="0"/>
              </a:rPr>
              <a:t>јетри</a:t>
            </a:r>
            <a:r>
              <a:rPr lang="en-US" sz="2000" dirty="0">
                <a:latin typeface="Arial" charset="0"/>
              </a:rPr>
              <a:t> </a:t>
            </a:r>
            <a:r>
              <a:rPr lang="en-US" sz="2000" dirty="0" err="1">
                <a:latin typeface="Arial" charset="0"/>
              </a:rPr>
              <a:t>започиње</a:t>
            </a:r>
            <a:endParaRPr lang="sr-Latn-CS" sz="2000" dirty="0">
              <a:latin typeface="Arial" charset="0"/>
            </a:endParaRPr>
          </a:p>
          <a:p>
            <a:pPr>
              <a:spcBef>
                <a:spcPts val="500"/>
              </a:spcBef>
              <a:spcAft>
                <a:spcPts val="500"/>
              </a:spcAft>
            </a:pPr>
            <a:r>
              <a:rPr lang="en-US" sz="2000" dirty="0">
                <a:solidFill>
                  <a:srgbClr val="FFFF00"/>
                </a:solidFill>
                <a:latin typeface="Arial" charset="0"/>
              </a:rPr>
              <a:t> </a:t>
            </a:r>
            <a:r>
              <a:rPr lang="en-US" sz="2000" u="sng" dirty="0" err="1">
                <a:solidFill>
                  <a:srgbClr val="FFFF00"/>
                </a:solidFill>
                <a:latin typeface="Arial" charset="0"/>
                <a:hlinkClick r:id="rId3" action="ppaction://hlinkfile"/>
              </a:rPr>
              <a:t>хидроксилацијом</a:t>
            </a:r>
            <a:r>
              <a:rPr lang="en-US" sz="2000" dirty="0">
                <a:latin typeface="Arial" charset="0"/>
              </a:rPr>
              <a:t> </a:t>
            </a:r>
            <a:r>
              <a:rPr lang="en-US" sz="2000" dirty="0" err="1">
                <a:latin typeface="Arial" charset="0"/>
              </a:rPr>
              <a:t>холестерола</a:t>
            </a:r>
            <a:r>
              <a:rPr lang="en-US" sz="2000" dirty="0">
                <a:latin typeface="Arial" charset="0"/>
              </a:rPr>
              <a:t> </a:t>
            </a:r>
            <a:r>
              <a:rPr lang="en-US" sz="2000" dirty="0" err="1">
                <a:latin typeface="Arial" charset="0"/>
              </a:rPr>
              <a:t>на</a:t>
            </a:r>
            <a:r>
              <a:rPr lang="en-US" sz="2000" dirty="0">
                <a:latin typeface="Arial" charset="0"/>
              </a:rPr>
              <a:t> C7 </a:t>
            </a:r>
            <a:r>
              <a:rPr lang="en-US" sz="2000" dirty="0" err="1">
                <a:latin typeface="Arial" charset="0"/>
              </a:rPr>
              <a:t>атому</a:t>
            </a:r>
            <a:endParaRPr lang="en-US" sz="2000" dirty="0">
              <a:latin typeface="Arial" charset="0"/>
            </a:endParaRPr>
          </a:p>
          <a:p>
            <a:pPr>
              <a:spcBef>
                <a:spcPts val="500"/>
              </a:spcBef>
              <a:spcAft>
                <a:spcPts val="500"/>
              </a:spcAft>
            </a:pPr>
            <a:r>
              <a:rPr lang="sr-Cyrl-CS" sz="2000" dirty="0">
                <a:latin typeface="Arial" charset="0"/>
              </a:rPr>
              <a:t>и</a:t>
            </a:r>
            <a:r>
              <a:rPr lang="en-US" sz="2000" dirty="0">
                <a:latin typeface="Arial" charset="0"/>
              </a:rPr>
              <a:t> </a:t>
            </a:r>
            <a:r>
              <a:rPr lang="en-US" sz="2000" dirty="0" err="1">
                <a:latin typeface="Arial" charset="0"/>
              </a:rPr>
              <a:t>настаје</a:t>
            </a:r>
            <a:r>
              <a:rPr lang="en-US" sz="2000" dirty="0">
                <a:latin typeface="Arial" charset="0"/>
              </a:rPr>
              <a:t> </a:t>
            </a:r>
            <a:r>
              <a:rPr lang="en-US" sz="2000" dirty="0">
                <a:solidFill>
                  <a:srgbClr val="FFFF00"/>
                </a:solidFill>
                <a:latin typeface="Arial" charset="0"/>
              </a:rPr>
              <a:t>7-хидрокси-холестерол</a:t>
            </a:r>
            <a:r>
              <a:rPr lang="sr-Cyrl-CS" sz="2000" dirty="0">
                <a:solidFill>
                  <a:srgbClr val="FFFF00"/>
                </a:solidFill>
                <a:latin typeface="Arial" charset="0"/>
              </a:rPr>
              <a:t> </a:t>
            </a:r>
            <a:r>
              <a:rPr lang="en-US" sz="2000" dirty="0">
                <a:latin typeface="Arial" charset="0"/>
              </a:rPr>
              <a:t>- </a:t>
            </a:r>
            <a:endParaRPr lang="sr-Cyrl-CS" sz="2000" dirty="0">
              <a:latin typeface="Arial" charset="0"/>
            </a:endParaRPr>
          </a:p>
          <a:p>
            <a:pPr>
              <a:spcBef>
                <a:spcPts val="500"/>
              </a:spcBef>
              <a:spcAft>
                <a:spcPts val="500"/>
              </a:spcAft>
            </a:pPr>
            <a:r>
              <a:rPr lang="en-US" sz="2000" dirty="0" err="1">
                <a:solidFill>
                  <a:srgbClr val="FFFF00"/>
                </a:solidFill>
                <a:latin typeface="Arial" charset="0"/>
              </a:rPr>
              <a:t>регулаторни</a:t>
            </a:r>
            <a:r>
              <a:rPr lang="en-US" sz="2000" dirty="0">
                <a:solidFill>
                  <a:srgbClr val="FFFF00"/>
                </a:solidFill>
                <a:latin typeface="Arial" charset="0"/>
              </a:rPr>
              <a:t> </a:t>
            </a:r>
            <a:r>
              <a:rPr lang="en-US" sz="2000" dirty="0" err="1">
                <a:solidFill>
                  <a:srgbClr val="FFFF00"/>
                </a:solidFill>
                <a:latin typeface="Arial" charset="0"/>
              </a:rPr>
              <a:t>ензим</a:t>
            </a:r>
            <a:r>
              <a:rPr lang="sr-Latn-CS" sz="2000" b="1" dirty="0">
                <a:solidFill>
                  <a:srgbClr val="FFFF00"/>
                </a:solidFill>
                <a:latin typeface="Arial" charset="0"/>
              </a:rPr>
              <a:t> </a:t>
            </a:r>
            <a:r>
              <a:rPr lang="en-US" sz="2400" b="1" dirty="0">
                <a:solidFill>
                  <a:srgbClr val="FFFF00"/>
                </a:solidFill>
                <a:latin typeface="Arial" charset="0"/>
              </a:rPr>
              <a:t> </a:t>
            </a:r>
            <a:r>
              <a:rPr lang="en-US" sz="2400" b="1" u="sng" dirty="0" smtClean="0">
                <a:solidFill>
                  <a:srgbClr val="FFFF00"/>
                </a:solidFill>
                <a:latin typeface="Arial" charset="0"/>
              </a:rPr>
              <a:t>7-алфа-хидро</a:t>
            </a:r>
            <a:r>
              <a:rPr lang="sr-Cyrl-RS" sz="2400" b="1" u="sng" dirty="0" smtClean="0">
                <a:solidFill>
                  <a:srgbClr val="FFFF00"/>
                </a:solidFill>
                <a:latin typeface="Arial" charset="0"/>
              </a:rPr>
              <a:t>кси</a:t>
            </a:r>
            <a:r>
              <a:rPr lang="en-US" sz="2400" b="1" u="sng" dirty="0" err="1" smtClean="0">
                <a:solidFill>
                  <a:srgbClr val="FFFF00"/>
                </a:solidFill>
                <a:latin typeface="Arial" charset="0"/>
              </a:rPr>
              <a:t>лаза</a:t>
            </a:r>
            <a:r>
              <a:rPr lang="en-US" sz="2000" dirty="0" smtClean="0">
                <a:latin typeface="Arial" charset="0"/>
              </a:rPr>
              <a:t> </a:t>
            </a:r>
            <a:endParaRPr lang="en-US" sz="2000" dirty="0">
              <a:latin typeface="Arial" charset="0"/>
            </a:endParaRPr>
          </a:p>
          <a:p>
            <a:pPr>
              <a:spcBef>
                <a:spcPts val="500"/>
              </a:spcBef>
              <a:spcAft>
                <a:spcPts val="500"/>
              </a:spcAft>
            </a:pPr>
            <a:r>
              <a:rPr lang="en-US" sz="2000" dirty="0">
                <a:latin typeface="Arial" charset="0"/>
              </a:rPr>
              <a:t>(</a:t>
            </a:r>
            <a:r>
              <a:rPr lang="en-US" sz="2000" dirty="0" err="1">
                <a:latin typeface="Arial" charset="0"/>
              </a:rPr>
              <a:t>инхибитор</a:t>
            </a:r>
            <a:r>
              <a:rPr lang="en-US" sz="2000" dirty="0">
                <a:latin typeface="Arial" charset="0"/>
              </a:rPr>
              <a:t> - </a:t>
            </a:r>
            <a:r>
              <a:rPr lang="en-US" sz="2000" dirty="0" err="1">
                <a:latin typeface="Arial" charset="0"/>
              </a:rPr>
              <a:t>жучне</a:t>
            </a:r>
            <a:r>
              <a:rPr lang="en-US" sz="2000" dirty="0">
                <a:latin typeface="Arial" charset="0"/>
              </a:rPr>
              <a:t> </a:t>
            </a:r>
            <a:r>
              <a:rPr lang="en-US" sz="2000" dirty="0" err="1">
                <a:latin typeface="Arial" charset="0"/>
              </a:rPr>
              <a:t>соли</a:t>
            </a:r>
            <a:r>
              <a:rPr lang="en-US" sz="2000" dirty="0">
                <a:latin typeface="Arial" charset="0"/>
              </a:rPr>
              <a:t>).</a:t>
            </a:r>
          </a:p>
          <a:p>
            <a:pPr>
              <a:spcBef>
                <a:spcPts val="500"/>
              </a:spcBef>
              <a:spcAft>
                <a:spcPts val="500"/>
              </a:spcAft>
            </a:pPr>
            <a:endParaRPr lang="sr-Cyrl-CS" sz="2000" dirty="0">
              <a:latin typeface="Arial" charset="0"/>
            </a:endParaRPr>
          </a:p>
          <a:p>
            <a:pPr>
              <a:spcBef>
                <a:spcPts val="500"/>
              </a:spcBef>
              <a:spcAft>
                <a:spcPts val="500"/>
              </a:spcAft>
            </a:pPr>
            <a:endParaRPr lang="sr-Cyrl-CS" sz="2000" dirty="0">
              <a:latin typeface="Arial" charset="0"/>
            </a:endParaRPr>
          </a:p>
          <a:p>
            <a:pPr>
              <a:spcBef>
                <a:spcPts val="500"/>
              </a:spcBef>
              <a:spcAft>
                <a:spcPts val="500"/>
              </a:spcAft>
            </a:pPr>
            <a:endParaRPr lang="en-US" sz="2000" dirty="0">
              <a:latin typeface="Arial" charset="0"/>
            </a:endParaRPr>
          </a:p>
          <a:p>
            <a:pPr>
              <a:spcBef>
                <a:spcPts val="500"/>
              </a:spcBef>
              <a:spcAft>
                <a:spcPts val="500"/>
              </a:spcAft>
              <a:buFontTx/>
              <a:buChar char="•"/>
            </a:pPr>
            <a:r>
              <a:rPr lang="sr-Latn-CS" dirty="0">
                <a:latin typeface="Arial" charset="0"/>
              </a:rPr>
              <a:t> </a:t>
            </a:r>
            <a:r>
              <a:rPr lang="sr-Cyrl-CS" sz="2000" dirty="0">
                <a:latin typeface="Arial" charset="0"/>
              </a:rPr>
              <a:t>У серији даљих реакција, долази до </a:t>
            </a:r>
            <a:r>
              <a:rPr lang="en-US" sz="2000" dirty="0" err="1">
                <a:latin typeface="Arial" charset="0"/>
              </a:rPr>
              <a:t>епимеризације</a:t>
            </a:r>
            <a:r>
              <a:rPr lang="sr-Cyrl-CS" sz="2000" dirty="0">
                <a:latin typeface="Arial" charset="0"/>
              </a:rPr>
              <a:t> </a:t>
            </a:r>
            <a:r>
              <a:rPr lang="en-US" sz="2000" dirty="0">
                <a:latin typeface="Arial" charset="0"/>
              </a:rPr>
              <a:t>(</a:t>
            </a:r>
            <a:r>
              <a:rPr lang="en-US" sz="2000" dirty="0" err="1">
                <a:latin typeface="Arial" charset="0"/>
              </a:rPr>
              <a:t>настаје</a:t>
            </a:r>
            <a:r>
              <a:rPr lang="en-US" sz="2000" dirty="0">
                <a:latin typeface="Arial" charset="0"/>
              </a:rPr>
              <a:t> </a:t>
            </a:r>
            <a:r>
              <a:rPr lang="en-US" sz="2000" dirty="0" err="1">
                <a:latin typeface="Arial" charset="0"/>
              </a:rPr>
              <a:t>кетон</a:t>
            </a:r>
            <a:r>
              <a:rPr lang="en-US" sz="2000" dirty="0">
                <a:latin typeface="Arial" charset="0"/>
              </a:rPr>
              <a:t>), </a:t>
            </a:r>
            <a:r>
              <a:rPr lang="en-US" sz="2000" dirty="0" err="1">
                <a:latin typeface="Arial" charset="0"/>
              </a:rPr>
              <a:t>врши</a:t>
            </a:r>
            <a:r>
              <a:rPr lang="en-US" sz="2000" dirty="0">
                <a:latin typeface="Arial" charset="0"/>
              </a:rPr>
              <a:t> </a:t>
            </a:r>
            <a:r>
              <a:rPr lang="en-US" sz="2000" dirty="0" err="1">
                <a:latin typeface="Arial" charset="0"/>
              </a:rPr>
              <a:t>се</a:t>
            </a:r>
            <a:r>
              <a:rPr lang="en-US" sz="2000" dirty="0">
                <a:latin typeface="Arial" charset="0"/>
              </a:rPr>
              <a:t> </a:t>
            </a:r>
            <a:r>
              <a:rPr lang="en-US" sz="2000" dirty="0" err="1">
                <a:latin typeface="Arial" charset="0"/>
              </a:rPr>
              <a:t>хидроксилација</a:t>
            </a:r>
            <a:r>
              <a:rPr lang="en-US" sz="2000" dirty="0">
                <a:latin typeface="Arial" charset="0"/>
              </a:rPr>
              <a:t> C12 </a:t>
            </a:r>
            <a:r>
              <a:rPr lang="en-US" sz="2000" dirty="0" err="1">
                <a:latin typeface="Arial" charset="0"/>
              </a:rPr>
              <a:t>атома</a:t>
            </a:r>
            <a:r>
              <a:rPr lang="en-US" sz="2000" dirty="0">
                <a:latin typeface="Arial" charset="0"/>
              </a:rPr>
              <a:t>, </a:t>
            </a:r>
            <a:r>
              <a:rPr lang="en-US" sz="2000" dirty="0" err="1">
                <a:latin typeface="Arial" charset="0"/>
              </a:rPr>
              <a:t>метил</a:t>
            </a:r>
            <a:r>
              <a:rPr lang="en-US" sz="2000" dirty="0">
                <a:latin typeface="Arial" charset="0"/>
              </a:rPr>
              <a:t> </a:t>
            </a:r>
            <a:r>
              <a:rPr lang="en-US" sz="2000" dirty="0" err="1">
                <a:latin typeface="Arial" charset="0"/>
              </a:rPr>
              <a:t>група</a:t>
            </a:r>
            <a:r>
              <a:rPr lang="en-US" sz="2000" dirty="0">
                <a:latin typeface="Arial" charset="0"/>
              </a:rPr>
              <a:t> </a:t>
            </a:r>
            <a:r>
              <a:rPr lang="en-US" sz="2000" dirty="0" err="1">
                <a:latin typeface="Arial" charset="0"/>
              </a:rPr>
              <a:t>се</a:t>
            </a:r>
            <a:r>
              <a:rPr lang="en-US" sz="2000" dirty="0">
                <a:latin typeface="Arial" charset="0"/>
              </a:rPr>
              <a:t> </a:t>
            </a:r>
            <a:r>
              <a:rPr lang="en-US" sz="2000" dirty="0" err="1">
                <a:latin typeface="Arial" charset="0"/>
              </a:rPr>
              <a:t>оксидује</a:t>
            </a:r>
            <a:r>
              <a:rPr lang="en-US" sz="2000" dirty="0">
                <a:latin typeface="Arial" charset="0"/>
              </a:rPr>
              <a:t> у </a:t>
            </a:r>
            <a:r>
              <a:rPr lang="en-US" sz="2000" dirty="0" err="1">
                <a:latin typeface="Arial" charset="0"/>
              </a:rPr>
              <a:t>карбоксилну</a:t>
            </a:r>
            <a:r>
              <a:rPr lang="sr-Cyrl-CS" sz="2000" dirty="0">
                <a:latin typeface="Arial" charset="0"/>
              </a:rPr>
              <a:t>,</a:t>
            </a:r>
            <a:r>
              <a:rPr lang="en-US" sz="2000" dirty="0">
                <a:latin typeface="Arial" charset="0"/>
              </a:rPr>
              <a:t> </a:t>
            </a:r>
            <a:r>
              <a:rPr lang="en-US" sz="2000" dirty="0" err="1">
                <a:latin typeface="Arial" charset="0"/>
              </a:rPr>
              <a:t>те</a:t>
            </a:r>
            <a:r>
              <a:rPr lang="en-US" sz="2000" dirty="0">
                <a:latin typeface="Arial" charset="0"/>
              </a:rPr>
              <a:t> </a:t>
            </a:r>
            <a:r>
              <a:rPr lang="en-US" sz="2000" dirty="0" err="1">
                <a:latin typeface="Arial" charset="0"/>
              </a:rPr>
              <a:t>се</a:t>
            </a:r>
            <a:r>
              <a:rPr lang="en-US" sz="2000" dirty="0">
                <a:latin typeface="Arial" charset="0"/>
              </a:rPr>
              <a:t> </a:t>
            </a:r>
            <a:r>
              <a:rPr lang="en-US" sz="2000" dirty="0" err="1">
                <a:latin typeface="Arial" charset="0"/>
              </a:rPr>
              <a:t>молекул</a:t>
            </a:r>
            <a:r>
              <a:rPr lang="en-US" sz="2000" dirty="0">
                <a:latin typeface="Arial" charset="0"/>
              </a:rPr>
              <a:t> </a:t>
            </a:r>
            <a:r>
              <a:rPr lang="en-US" sz="2000" dirty="0" err="1">
                <a:latin typeface="Arial" charset="0"/>
              </a:rPr>
              <a:t>скраћује</a:t>
            </a:r>
            <a:r>
              <a:rPr lang="en-US" sz="2000" dirty="0">
                <a:latin typeface="Arial" charset="0"/>
              </a:rPr>
              <a:t> </a:t>
            </a:r>
            <a:r>
              <a:rPr lang="en-US" sz="2000" dirty="0" err="1">
                <a:latin typeface="Arial" charset="0"/>
              </a:rPr>
              <a:t>механизмом</a:t>
            </a:r>
            <a:r>
              <a:rPr lang="en-US" sz="2000" dirty="0">
                <a:latin typeface="Arial" charset="0"/>
              </a:rPr>
              <a:t> β </a:t>
            </a:r>
            <a:r>
              <a:rPr lang="en-US" sz="2000" dirty="0" err="1">
                <a:latin typeface="Arial" charset="0"/>
              </a:rPr>
              <a:t>оксидације</a:t>
            </a:r>
            <a:r>
              <a:rPr lang="sr-Cyrl-CS" sz="2000" dirty="0">
                <a:latin typeface="Arial" charset="0"/>
              </a:rPr>
              <a:t> и синтетишу се </a:t>
            </a:r>
            <a:r>
              <a:rPr lang="sr-Cyrl-CS" sz="2000" b="1" dirty="0">
                <a:solidFill>
                  <a:srgbClr val="FFFF00"/>
                </a:solidFill>
                <a:latin typeface="Arial" charset="0"/>
              </a:rPr>
              <a:t>ХОЛНА</a:t>
            </a:r>
            <a:r>
              <a:rPr lang="sr-Cyrl-CS" sz="2000" dirty="0">
                <a:latin typeface="Arial" charset="0"/>
              </a:rPr>
              <a:t> и </a:t>
            </a:r>
            <a:r>
              <a:rPr lang="sr-Cyrl-CS" sz="2000" b="1" dirty="0">
                <a:solidFill>
                  <a:srgbClr val="FFFF00"/>
                </a:solidFill>
                <a:latin typeface="Arial" charset="0"/>
              </a:rPr>
              <a:t>ХЕНОХОЛНА</a:t>
            </a:r>
            <a:r>
              <a:rPr lang="sr-Cyrl-CS" sz="2000" b="1" dirty="0">
                <a:latin typeface="Arial" charset="0"/>
              </a:rPr>
              <a:t> </a:t>
            </a:r>
            <a:r>
              <a:rPr lang="sr-Cyrl-CS" sz="2000" dirty="0">
                <a:latin typeface="Arial" charset="0"/>
              </a:rPr>
              <a:t>које означавамо као</a:t>
            </a:r>
            <a:r>
              <a:rPr lang="sr-Cyrl-CS" sz="2000" b="1" dirty="0">
                <a:latin typeface="Arial" charset="0"/>
              </a:rPr>
              <a:t> примарне жучне киселине</a:t>
            </a:r>
            <a:r>
              <a:rPr lang="en-US" sz="2000" dirty="0">
                <a:latin typeface="Arial" charset="0"/>
              </a:rPr>
              <a:t>.</a:t>
            </a:r>
          </a:p>
        </p:txBody>
      </p:sp>
      <p:pic>
        <p:nvPicPr>
          <p:cNvPr id="26628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867400" y="1052513"/>
            <a:ext cx="3259138" cy="3527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ext Box 2"/>
          <p:cNvSpPr txBox="1">
            <a:spLocks noChangeArrowheads="1"/>
          </p:cNvSpPr>
          <p:nvPr/>
        </p:nvSpPr>
        <p:spPr bwMode="auto">
          <a:xfrm>
            <a:off x="0" y="88900"/>
            <a:ext cx="9144000" cy="1068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sr-Latn-CS" sz="2800">
                <a:latin typeface="Arial" charset="0"/>
              </a:rPr>
              <a:t>Синтеза коњугованих жу</a:t>
            </a:r>
            <a:r>
              <a:rPr lang="en-US" sz="2800">
                <a:latin typeface="Arial" charset="0"/>
              </a:rPr>
              <a:t>чн</a:t>
            </a:r>
            <a:r>
              <a:rPr lang="sr-Latn-CS" sz="2800">
                <a:latin typeface="Arial" charset="0"/>
              </a:rPr>
              <a:t>их</a:t>
            </a:r>
            <a:r>
              <a:rPr lang="en-US" sz="2800">
                <a:latin typeface="Arial" charset="0"/>
              </a:rPr>
              <a:t> киселин</a:t>
            </a:r>
            <a:r>
              <a:rPr lang="sr-Latn-CS" sz="2800">
                <a:latin typeface="Arial" charset="0"/>
              </a:rPr>
              <a:t>а</a:t>
            </a:r>
          </a:p>
          <a:p>
            <a:pPr algn="ctr"/>
            <a:r>
              <a:rPr lang="sr-Latn-CS" sz="2800">
                <a:solidFill>
                  <a:srgbClr val="FFFF00"/>
                </a:solidFill>
                <a:latin typeface="Arial" charset="0"/>
              </a:rPr>
              <a:t>-Жучне соли-</a:t>
            </a:r>
            <a:r>
              <a:rPr lang="sr-Latn-CS" sz="3600">
                <a:solidFill>
                  <a:srgbClr val="FFFF00"/>
                </a:solidFill>
                <a:latin typeface="Comic Sans MS" pitchFamily="66" charset="0"/>
              </a:rPr>
              <a:t> </a:t>
            </a:r>
            <a:endParaRPr lang="en-US" sz="3600">
              <a:solidFill>
                <a:srgbClr val="FFFF00"/>
              </a:solidFill>
              <a:latin typeface="Comic Sans MS" pitchFamily="66" charset="0"/>
            </a:endParaRPr>
          </a:p>
        </p:txBody>
      </p:sp>
      <p:sp>
        <p:nvSpPr>
          <p:cNvPr id="27651" name="Rectangle 3"/>
          <p:cNvSpPr>
            <a:spLocks noChangeArrowheads="1"/>
          </p:cNvSpPr>
          <p:nvPr/>
        </p:nvSpPr>
        <p:spPr bwMode="auto">
          <a:xfrm>
            <a:off x="152400" y="1219200"/>
            <a:ext cx="8991600" cy="275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ts val="500"/>
              </a:spcBef>
              <a:spcAft>
                <a:spcPts val="500"/>
              </a:spcAft>
              <a:buFontTx/>
              <a:buChar char="•"/>
            </a:pPr>
            <a:r>
              <a:rPr lang="sr-Cyrl-CS" dirty="0">
                <a:latin typeface="Arial" charset="0"/>
              </a:rPr>
              <a:t> </a:t>
            </a:r>
            <a:r>
              <a:rPr lang="en-US" dirty="0" err="1">
                <a:latin typeface="Arial" charset="0"/>
              </a:rPr>
              <a:t>Примарне</a:t>
            </a:r>
            <a:r>
              <a:rPr lang="en-US" dirty="0">
                <a:latin typeface="Arial" charset="0"/>
              </a:rPr>
              <a:t> </a:t>
            </a:r>
            <a:r>
              <a:rPr lang="en-US" dirty="0" err="1">
                <a:latin typeface="Arial" charset="0"/>
              </a:rPr>
              <a:t>жу</a:t>
            </a:r>
            <a:r>
              <a:rPr lang="sr-Cyrl-CS" dirty="0">
                <a:latin typeface="Arial" charset="0"/>
              </a:rPr>
              <a:t>ч</a:t>
            </a:r>
            <a:r>
              <a:rPr lang="en-US" dirty="0" err="1">
                <a:latin typeface="Arial" charset="0"/>
              </a:rPr>
              <a:t>не</a:t>
            </a:r>
            <a:r>
              <a:rPr lang="en-US" dirty="0">
                <a:latin typeface="Arial" charset="0"/>
              </a:rPr>
              <a:t> </a:t>
            </a:r>
            <a:r>
              <a:rPr lang="en-US" dirty="0" err="1">
                <a:latin typeface="Arial" charset="0"/>
              </a:rPr>
              <a:t>киселине</a:t>
            </a:r>
            <a:r>
              <a:rPr lang="en-US" dirty="0">
                <a:latin typeface="Arial" charset="0"/>
              </a:rPr>
              <a:t>, </a:t>
            </a:r>
            <a:r>
              <a:rPr lang="en-US" dirty="0">
                <a:solidFill>
                  <a:srgbClr val="FFFF00"/>
                </a:solidFill>
                <a:latin typeface="Arial" charset="0"/>
              </a:rPr>
              <a:t>ХОЛНА и ХЕН</a:t>
            </a:r>
            <a:r>
              <a:rPr lang="sr-Cyrl-CS" dirty="0">
                <a:solidFill>
                  <a:srgbClr val="FFFF00"/>
                </a:solidFill>
                <a:latin typeface="Arial" charset="0"/>
              </a:rPr>
              <a:t>О</a:t>
            </a:r>
            <a:r>
              <a:rPr lang="en-US" dirty="0">
                <a:solidFill>
                  <a:srgbClr val="FFFF00"/>
                </a:solidFill>
                <a:latin typeface="Arial" charset="0"/>
              </a:rPr>
              <a:t>ХОЛНА</a:t>
            </a:r>
            <a:r>
              <a:rPr lang="en-US" dirty="0">
                <a:latin typeface="Arial" charset="0"/>
              </a:rPr>
              <a:t> </a:t>
            </a:r>
            <a:r>
              <a:rPr lang="en-US" dirty="0" err="1">
                <a:latin typeface="Arial" charset="0"/>
              </a:rPr>
              <a:t>киселина</a:t>
            </a:r>
            <a:r>
              <a:rPr lang="en-US" dirty="0">
                <a:latin typeface="Arial" charset="0"/>
              </a:rPr>
              <a:t> </a:t>
            </a:r>
            <a:r>
              <a:rPr lang="en-US" dirty="0" err="1">
                <a:latin typeface="Arial" charset="0"/>
              </a:rPr>
              <a:t>се</a:t>
            </a:r>
            <a:r>
              <a:rPr lang="en-US" dirty="0">
                <a:latin typeface="Arial" charset="0"/>
              </a:rPr>
              <a:t> </a:t>
            </a:r>
            <a:r>
              <a:rPr lang="en-US" dirty="0">
                <a:solidFill>
                  <a:srgbClr val="FFFF00"/>
                </a:solidFill>
                <a:latin typeface="Arial" charset="0"/>
              </a:rPr>
              <a:t>у </a:t>
            </a:r>
            <a:r>
              <a:rPr lang="en-US" dirty="0" err="1">
                <a:solidFill>
                  <a:srgbClr val="FFFF00"/>
                </a:solidFill>
                <a:latin typeface="Arial" charset="0"/>
              </a:rPr>
              <a:t>јетри</a:t>
            </a:r>
            <a:r>
              <a:rPr lang="en-US" dirty="0">
                <a:latin typeface="Arial" charset="0"/>
              </a:rPr>
              <a:t> </a:t>
            </a:r>
            <a:r>
              <a:rPr lang="en-US" dirty="0" err="1">
                <a:latin typeface="Arial" charset="0"/>
              </a:rPr>
              <a:t>активирају</a:t>
            </a:r>
            <a:r>
              <a:rPr lang="en-US" dirty="0">
                <a:latin typeface="Arial" charset="0"/>
              </a:rPr>
              <a:t> </a:t>
            </a:r>
            <a:r>
              <a:rPr lang="en-US" dirty="0" err="1">
                <a:latin typeface="Arial" charset="0"/>
              </a:rPr>
              <a:t>са</a:t>
            </a:r>
            <a:r>
              <a:rPr lang="en-US" dirty="0">
                <a:latin typeface="Arial" charset="0"/>
              </a:rPr>
              <a:t> </a:t>
            </a:r>
            <a:r>
              <a:rPr lang="en-US" dirty="0">
                <a:solidFill>
                  <a:srgbClr val="FFFF00"/>
                </a:solidFill>
                <a:latin typeface="Arial" charset="0"/>
              </a:rPr>
              <a:t>ATP-</a:t>
            </a:r>
            <a:r>
              <a:rPr lang="en-US" dirty="0" err="1">
                <a:solidFill>
                  <a:srgbClr val="FFFF00"/>
                </a:solidFill>
                <a:latin typeface="Arial" charset="0"/>
              </a:rPr>
              <a:t>ом</a:t>
            </a:r>
            <a:r>
              <a:rPr lang="en-US" dirty="0">
                <a:solidFill>
                  <a:srgbClr val="FFFF00"/>
                </a:solidFill>
                <a:latin typeface="Arial" charset="0"/>
              </a:rPr>
              <a:t> и </a:t>
            </a:r>
            <a:r>
              <a:rPr lang="sr-Latn-CS" dirty="0">
                <a:solidFill>
                  <a:srgbClr val="FFFF00"/>
                </a:solidFill>
                <a:latin typeface="Arial" charset="0"/>
              </a:rPr>
              <a:t>Co</a:t>
            </a:r>
            <a:r>
              <a:rPr lang="en-US" dirty="0">
                <a:solidFill>
                  <a:srgbClr val="FFFF00"/>
                </a:solidFill>
                <a:latin typeface="Arial" charset="0"/>
              </a:rPr>
              <a:t>А-SH </a:t>
            </a:r>
            <a:r>
              <a:rPr lang="en-US" dirty="0" err="1">
                <a:latin typeface="Arial" charset="0"/>
              </a:rPr>
              <a:t>дајући</a:t>
            </a:r>
            <a:r>
              <a:rPr lang="en-US" dirty="0">
                <a:latin typeface="Arial" charset="0"/>
              </a:rPr>
              <a:t> </a:t>
            </a:r>
            <a:r>
              <a:rPr lang="en-US" dirty="0" err="1">
                <a:solidFill>
                  <a:srgbClr val="FFFF00"/>
                </a:solidFill>
                <a:latin typeface="Arial" charset="0"/>
              </a:rPr>
              <a:t>Холин</a:t>
            </a:r>
            <a:r>
              <a:rPr lang="en-US" dirty="0">
                <a:solidFill>
                  <a:srgbClr val="FFFF00"/>
                </a:solidFill>
                <a:latin typeface="Arial" charset="0"/>
              </a:rPr>
              <a:t>-</a:t>
            </a:r>
            <a:r>
              <a:rPr lang="sr-Latn-CS" dirty="0">
                <a:solidFill>
                  <a:srgbClr val="FFFF00"/>
                </a:solidFill>
                <a:latin typeface="Arial" charset="0"/>
              </a:rPr>
              <a:t>Co</a:t>
            </a:r>
            <a:r>
              <a:rPr lang="en-US" dirty="0">
                <a:solidFill>
                  <a:srgbClr val="FFFF00"/>
                </a:solidFill>
                <a:latin typeface="Arial" charset="0"/>
              </a:rPr>
              <a:t>А </a:t>
            </a:r>
            <a:r>
              <a:rPr lang="sr-Cyrl-CS" dirty="0">
                <a:solidFill>
                  <a:srgbClr val="FFFF00"/>
                </a:solidFill>
                <a:latin typeface="Arial" charset="0"/>
              </a:rPr>
              <a:t>и </a:t>
            </a:r>
            <a:r>
              <a:rPr lang="en-US" dirty="0" err="1">
                <a:solidFill>
                  <a:srgbClr val="FFFF00"/>
                </a:solidFill>
                <a:latin typeface="Arial" charset="0"/>
              </a:rPr>
              <a:t>Хенодеоксихолин</a:t>
            </a:r>
            <a:r>
              <a:rPr lang="en-US" dirty="0">
                <a:solidFill>
                  <a:srgbClr val="FFFF00"/>
                </a:solidFill>
                <a:latin typeface="Arial" charset="0"/>
              </a:rPr>
              <a:t>-</a:t>
            </a:r>
            <a:r>
              <a:rPr lang="sr-Latn-CS" dirty="0">
                <a:solidFill>
                  <a:srgbClr val="FFFF00"/>
                </a:solidFill>
                <a:latin typeface="Arial" charset="0"/>
              </a:rPr>
              <a:t>C</a:t>
            </a:r>
            <a:r>
              <a:rPr lang="en-US" dirty="0" err="1">
                <a:solidFill>
                  <a:srgbClr val="FFFF00"/>
                </a:solidFill>
                <a:latin typeface="Arial" charset="0"/>
              </a:rPr>
              <a:t>оА</a:t>
            </a:r>
            <a:r>
              <a:rPr lang="en-US" dirty="0">
                <a:solidFill>
                  <a:srgbClr val="FFFF00"/>
                </a:solidFill>
                <a:latin typeface="Arial" charset="0"/>
              </a:rPr>
              <a:t>. </a:t>
            </a:r>
            <a:endParaRPr lang="sr-Cyrl-CS" dirty="0">
              <a:solidFill>
                <a:srgbClr val="FFFF00"/>
              </a:solidFill>
              <a:latin typeface="Arial" charset="0"/>
            </a:endParaRPr>
          </a:p>
          <a:p>
            <a:pPr>
              <a:spcBef>
                <a:spcPts val="500"/>
              </a:spcBef>
              <a:spcAft>
                <a:spcPts val="500"/>
              </a:spcAft>
              <a:buFontTx/>
              <a:buChar char="•"/>
            </a:pPr>
            <a:r>
              <a:rPr lang="ru-RU" dirty="0">
                <a:latin typeface="Arial" charset="0"/>
              </a:rPr>
              <a:t> Карбоксилна група која се налази на крају бочног низа жучних киселина активира се у реакцији са </a:t>
            </a:r>
            <a:r>
              <a:rPr lang="en-US" dirty="0">
                <a:latin typeface="Arial" charset="0"/>
              </a:rPr>
              <a:t>CoA</a:t>
            </a:r>
            <a:r>
              <a:rPr lang="sr-Cyrl-CS" dirty="0">
                <a:latin typeface="Arial" charset="0"/>
              </a:rPr>
              <a:t>-SH у присуству </a:t>
            </a:r>
            <a:r>
              <a:rPr lang="en-US" dirty="0">
                <a:latin typeface="Arial" charset="0"/>
              </a:rPr>
              <a:t>ATP</a:t>
            </a:r>
            <a:r>
              <a:rPr lang="ru-RU" dirty="0">
                <a:latin typeface="Arial" charset="0"/>
              </a:rPr>
              <a:t>-а. Настали коензим А-дериват може да реагује са глицином и таурином (који настаје из цистеина) преко -NH2 групе ових аминокиселина. </a:t>
            </a:r>
          </a:p>
          <a:p>
            <a:pPr>
              <a:spcBef>
                <a:spcPts val="500"/>
              </a:spcBef>
              <a:spcAft>
                <a:spcPts val="500"/>
              </a:spcAft>
              <a:buFontTx/>
              <a:buChar char="•"/>
            </a:pPr>
            <a:r>
              <a:rPr lang="ru-RU" dirty="0"/>
              <a:t>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Коњугати се називају </a:t>
            </a:r>
            <a:r>
              <a:rPr lang="ru-RU" b="1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жучним солима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 или коњугованим жучним киселинама</a:t>
            </a:r>
            <a:r>
              <a:rPr lang="ru-RU" dirty="0"/>
              <a:t>.</a:t>
            </a:r>
            <a:endParaRPr lang="en-US" sz="2000" dirty="0">
              <a:solidFill>
                <a:srgbClr val="FFFF00"/>
              </a:solidFill>
              <a:latin typeface="Arial" charset="0"/>
            </a:endParaRPr>
          </a:p>
          <a:p>
            <a:pPr>
              <a:spcBef>
                <a:spcPts val="500"/>
              </a:spcBef>
              <a:spcAft>
                <a:spcPts val="500"/>
              </a:spcAft>
            </a:pPr>
            <a:endParaRPr lang="en-US" sz="2000" b="1" u="sng" dirty="0">
              <a:solidFill>
                <a:srgbClr val="FFFF00"/>
              </a:solidFill>
              <a:latin typeface="Arial" charset="0"/>
            </a:endParaRPr>
          </a:p>
        </p:txBody>
      </p:sp>
      <p:sp>
        <p:nvSpPr>
          <p:cNvPr id="27652" name="Rectangle 4"/>
          <p:cNvSpPr>
            <a:spLocks noChangeArrowheads="1"/>
          </p:cNvSpPr>
          <p:nvPr/>
        </p:nvSpPr>
        <p:spPr bwMode="auto">
          <a:xfrm>
            <a:off x="3429000" y="2633663"/>
            <a:ext cx="184150" cy="430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spcBef>
                <a:spcPts val="500"/>
              </a:spcBef>
              <a:spcAft>
                <a:spcPts val="500"/>
              </a:spcAft>
            </a:pPr>
            <a:endParaRPr lang="en-US">
              <a:latin typeface="Comic Sans MS" pitchFamily="66" charset="0"/>
            </a:endParaRPr>
          </a:p>
        </p:txBody>
      </p:sp>
      <p:pic>
        <p:nvPicPr>
          <p:cNvPr id="27653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978525" y="3573463"/>
            <a:ext cx="3165475" cy="3284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aphicFrame>
        <p:nvGraphicFramePr>
          <p:cNvPr id="27654" name="Object 6"/>
          <p:cNvGraphicFramePr>
            <a:graphicFrameLocks noGrp="1" noChangeAspect="1"/>
          </p:cNvGraphicFramePr>
          <p:nvPr>
            <p:ph type="body" idx="1"/>
          </p:nvPr>
        </p:nvGraphicFramePr>
        <p:xfrm>
          <a:off x="0" y="3630613"/>
          <a:ext cx="5795963" cy="32273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661" name="Document" r:id="rId5" imgW="3787140" imgH="2781300" progId="Word.Document.8">
                  <p:embed/>
                </p:oleObj>
              </mc:Choice>
              <mc:Fallback>
                <p:oleObj name="Document" r:id="rId5" imgW="3787140" imgH="2781300" progId="Word.Document.8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3630613"/>
                        <a:ext cx="5795963" cy="32273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82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457200" y="274638"/>
            <a:ext cx="8229600" cy="561975"/>
          </a:xfrm>
        </p:spPr>
        <p:txBody>
          <a:bodyPr/>
          <a:lstStyle/>
          <a:p>
            <a:pPr eaLnBrk="1" hangingPunct="1">
              <a:defRPr/>
            </a:pPr>
            <a:r>
              <a:rPr lang="ru-RU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Судбина жучних соли</a:t>
            </a:r>
            <a:endParaRPr lang="en-US" sz="2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28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908050"/>
            <a:ext cx="9144000" cy="3600450"/>
          </a:xfrm>
        </p:spPr>
        <p:txBody>
          <a:bodyPr/>
          <a:lstStyle/>
          <a:p>
            <a:pPr eaLnBrk="1" hangingPunct="1">
              <a:lnSpc>
                <a:spcPct val="80000"/>
              </a:lnSpc>
              <a:defRPr/>
            </a:pPr>
            <a:r>
              <a:rPr lang="ru-RU" sz="2000" smtClean="0">
                <a:latin typeface="Arial" charset="0"/>
              </a:rPr>
              <a:t>Холна и хенохолна киселина имају pK вредност око 6. 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ru-RU" sz="2000" smtClean="0">
                <a:latin typeface="Arial" charset="0"/>
              </a:rPr>
              <a:t>У лумену танког црева, где је pH=6, половина молекула жучних киселина биће протонована, а друга половина јонизована и градиће жучне соли. 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ru-RU" sz="2000" smtClean="0">
                <a:latin typeface="Arial" charset="0"/>
              </a:rPr>
              <a:t>Коњугацијом са глицином примарних жучних киселина настају гликохолати и гликохенохолати. Ова једињења имају pK око 4 и на pH=6 у већем проценту су присутни јонизовани облици у односу на своје некоњуговане облике. 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ru-RU" sz="2000" smtClean="0">
                <a:latin typeface="Arial" charset="0"/>
              </a:rPr>
              <a:t>Таурински коњугати, таурохолна и таурохенохолна киселина имају pK око 2, па је јонизовани облик присутан у интестиналном лумену у већој мери у односу на одговарајуће глико-коњугате.</a:t>
            </a:r>
          </a:p>
        </p:txBody>
      </p:sp>
      <p:pic>
        <p:nvPicPr>
          <p:cNvPr id="28676" name="Picture 1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68538" y="3948113"/>
            <a:ext cx="4608512" cy="2865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908050"/>
            <a:ext cx="9144000" cy="5949950"/>
          </a:xfrm>
        </p:spPr>
        <p:txBody>
          <a:bodyPr/>
          <a:lstStyle/>
          <a:p>
            <a:pPr eaLnBrk="1" hangingPunct="1">
              <a:lnSpc>
                <a:spcPct val="90000"/>
              </a:lnSpc>
              <a:defRPr/>
            </a:pP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Амфипатична структура жучних киселина омогућава да жучне киселине остваре две битне улоге: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endParaRPr lang="ru-RU" sz="1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>
              <a:lnSpc>
                <a:spcPct val="90000"/>
              </a:lnSpc>
              <a:defRPr/>
            </a:pPr>
            <a:r>
              <a:rPr lang="ru-RU" sz="2400" b="1" dirty="0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емулзификацију липидних агрегата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- жучне киселине показују ефекте детер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џ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ента на масне капљице и узрокују разбијање масних глобула до најситнијих капљица. 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Овим процесом емулзификације повећава се површина масти на коју могу деловати липазе (не могу деловати унутар масних капљица). </a:t>
            </a:r>
          </a:p>
          <a:p>
            <a:pPr lvl="1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endParaRPr lang="ru-RU" sz="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>
              <a:lnSpc>
                <a:spcPct val="90000"/>
              </a:lnSpc>
              <a:defRPr/>
            </a:pPr>
            <a:r>
              <a:rPr lang="ru-RU" sz="2400" b="1" dirty="0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солубилизација и транспорт липида у водену средину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– жучне соли су преносиоци липида и поседују способност да растворе многе липиде тиме што формирају мицеле - агрегате липида, холестерола и моноацилглицерола који остају суспендовани у води. 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endParaRPr lang="ru-RU" sz="1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>
              <a:lnSpc>
                <a:spcPct val="90000"/>
              </a:lnSpc>
              <a:defRPr/>
            </a:pP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Жучне киселине су, такође, битне за </a:t>
            </a:r>
            <a:r>
              <a:rPr lang="ru-RU" sz="2400" b="1" dirty="0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транспорт и апсорпцију липосолубилних витамина</a:t>
            </a:r>
            <a:r>
              <a:rPr lang="ru-RU" sz="2400" dirty="0" smtClean="0"/>
              <a:t>. </a:t>
            </a:r>
            <a:endParaRPr lang="en-US" sz="2400" dirty="0" smtClean="0"/>
          </a:p>
        </p:txBody>
      </p:sp>
      <p:sp>
        <p:nvSpPr>
          <p:cNvPr id="29699" name="Rectangle 4"/>
          <p:cNvSpPr>
            <a:spLocks noRot="1" noChangeArrowheads="1"/>
          </p:cNvSpPr>
          <p:nvPr/>
        </p:nvSpPr>
        <p:spPr bwMode="auto">
          <a:xfrm>
            <a:off x="457200" y="274638"/>
            <a:ext cx="8229600" cy="561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/>
            <a:r>
              <a:rPr lang="ru-RU" sz="3200" dirty="0">
                <a:solidFill>
                  <a:schemeClr val="tx2"/>
                </a:solidFill>
                <a:latin typeface="Arial" charset="0"/>
              </a:rPr>
              <a:t>Судбина жучних соли</a:t>
            </a:r>
            <a:endParaRPr lang="en-US" sz="3200" dirty="0">
              <a:solidFill>
                <a:schemeClr val="tx2"/>
              </a:solidFill>
              <a:latin typeface="Arial" charset="0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51275" y="2754313"/>
            <a:ext cx="5129213" cy="4027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23" name="Text Box 3"/>
          <p:cNvSpPr txBox="1">
            <a:spLocks noChangeArrowheads="1"/>
          </p:cNvSpPr>
          <p:nvPr/>
        </p:nvSpPr>
        <p:spPr bwMode="auto">
          <a:xfrm>
            <a:off x="1565275" y="115888"/>
            <a:ext cx="5713413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sr-Cyrl-CS" sz="2400">
                <a:solidFill>
                  <a:srgbClr val="FFFF00"/>
                </a:solidFill>
                <a:latin typeface="Arial" charset="0"/>
              </a:rPr>
              <a:t>Транспорт жучних соли </a:t>
            </a:r>
          </a:p>
          <a:p>
            <a:pPr algn="ctr"/>
            <a:r>
              <a:rPr lang="sr-Cyrl-CS" sz="2400" b="1">
                <a:solidFill>
                  <a:srgbClr val="FFFF00"/>
                </a:solidFill>
                <a:latin typeface="Arial" charset="0"/>
              </a:rPr>
              <a:t>ЕНТЕРОХЕПАТИЧНА ЦИРКУЛАЦИЈА</a:t>
            </a:r>
          </a:p>
        </p:txBody>
      </p:sp>
      <p:sp>
        <p:nvSpPr>
          <p:cNvPr id="50181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179388" y="1052513"/>
            <a:ext cx="3600450" cy="5805487"/>
          </a:xfrm>
        </p:spPr>
        <p:txBody>
          <a:bodyPr/>
          <a:lstStyle/>
          <a:p>
            <a:pPr eaLnBrk="1" hangingPunct="1">
              <a:lnSpc>
                <a:spcPct val="80000"/>
              </a:lnSpc>
              <a:defRPr/>
            </a:pPr>
            <a:r>
              <a:rPr lang="ru-RU" sz="2000" dirty="0" smtClean="0">
                <a:latin typeface="Arial" charset="0"/>
              </a:rPr>
              <a:t>Жучне соли настају у јетри и путем жучних каналића транспортују се до жучне кесе где се складиште и током јела ослобађају у црева, где служе као детерџенти који помажу варење масти из хране. 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endParaRPr lang="ru-RU" sz="2000" dirty="0" smtClean="0">
              <a:latin typeface="Arial" charset="0"/>
            </a:endParaRPr>
          </a:p>
          <a:p>
            <a:pPr eaLnBrk="1" hangingPunct="1">
              <a:lnSpc>
                <a:spcPct val="80000"/>
              </a:lnSpc>
              <a:defRPr/>
            </a:pPr>
            <a:r>
              <a:rPr lang="ru-RU" sz="2000" dirty="0" smtClean="0">
                <a:latin typeface="Arial" charset="0"/>
              </a:rPr>
              <a:t>У цревима, интестиналне бактерије тј. њихови ензими, </a:t>
            </a:r>
            <a:r>
              <a:rPr lang="ru-RU" sz="2000" b="1" dirty="0" smtClean="0">
                <a:solidFill>
                  <a:srgbClr val="FFFF00"/>
                </a:solidFill>
                <a:latin typeface="Arial" charset="0"/>
              </a:rPr>
              <a:t>декоњугују</a:t>
            </a:r>
            <a:r>
              <a:rPr lang="ru-RU" sz="2000" dirty="0" smtClean="0">
                <a:latin typeface="Arial" charset="0"/>
              </a:rPr>
              <a:t> и </a:t>
            </a:r>
            <a:r>
              <a:rPr lang="ru-RU" sz="2000" b="1" dirty="0" smtClean="0">
                <a:solidFill>
                  <a:srgbClr val="FFFF00"/>
                </a:solidFill>
                <a:latin typeface="Arial" charset="0"/>
              </a:rPr>
              <a:t>дехидроксилују</a:t>
            </a:r>
            <a:r>
              <a:rPr lang="ru-RU" sz="2000" dirty="0" smtClean="0">
                <a:latin typeface="Arial" charset="0"/>
              </a:rPr>
              <a:t> жучне соли, односно, </a:t>
            </a:r>
            <a:r>
              <a:rPr lang="ru-RU" sz="2000" b="1" dirty="0" smtClean="0">
                <a:latin typeface="Arial" charset="0"/>
              </a:rPr>
              <a:t>глицинска или тауринска компонента се одстрањује</a:t>
            </a:r>
            <a:r>
              <a:rPr lang="ru-RU" sz="2000" dirty="0" smtClean="0">
                <a:latin typeface="Arial" charset="0"/>
              </a:rPr>
              <a:t> и </a:t>
            </a:r>
            <a:r>
              <a:rPr lang="ru-RU" sz="2000" b="1" dirty="0" smtClean="0">
                <a:solidFill>
                  <a:srgbClr val="FFFF00"/>
                </a:solidFill>
                <a:latin typeface="Arial" charset="0"/>
              </a:rPr>
              <a:t>уклања се хидроксилна група у </a:t>
            </a:r>
            <a:r>
              <a:rPr lang="ru-RU" sz="2000" b="1" dirty="0" smtClean="0">
                <a:solidFill>
                  <a:srgbClr val="FFFF00"/>
                </a:solidFill>
                <a:latin typeface="Arial" charset="0"/>
              </a:rPr>
              <a:t>положају 7</a:t>
            </a:r>
            <a:r>
              <a:rPr lang="ru-RU" sz="2000" dirty="0">
                <a:solidFill>
                  <a:srgbClr val="FFFF00"/>
                </a:solidFill>
                <a:latin typeface="Arial" charset="0"/>
              </a:rPr>
              <a:t> </a:t>
            </a:r>
            <a:r>
              <a:rPr lang="ru-RU" sz="2000" dirty="0" smtClean="0">
                <a:solidFill>
                  <a:srgbClr val="FFFF00"/>
                </a:solidFill>
                <a:latin typeface="Arial" charset="0"/>
              </a:rPr>
              <a:t>и настају секундарне жучне киселине</a:t>
            </a:r>
            <a:endParaRPr lang="ru-RU" sz="2000" dirty="0" smtClean="0">
              <a:solidFill>
                <a:srgbClr val="FFFF00"/>
              </a:solidFill>
              <a:latin typeface="Arial" charset="0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268413"/>
            <a:ext cx="9144000" cy="5589587"/>
          </a:xfrm>
        </p:spPr>
        <p:txBody>
          <a:bodyPr/>
          <a:lstStyle/>
          <a:p>
            <a:pPr eaLnBrk="1" hangingPunct="1">
              <a:lnSpc>
                <a:spcPct val="80000"/>
              </a:lnSpc>
              <a:defRPr/>
            </a:pPr>
            <a:r>
              <a:rPr lang="ru-RU" sz="2000" smtClean="0">
                <a:latin typeface="Arial" charset="0"/>
              </a:rPr>
              <a:t>Жучне соли које немају хидроксилну групу у положају 7 зову се </a:t>
            </a:r>
            <a:r>
              <a:rPr lang="ru-RU" sz="2000" b="1" smtClean="0">
                <a:solidFill>
                  <a:srgbClr val="FFFF00"/>
                </a:solidFill>
                <a:latin typeface="Arial" charset="0"/>
              </a:rPr>
              <a:t>секундарне жучне соли</a:t>
            </a:r>
            <a:r>
              <a:rPr lang="ru-RU" sz="2000" smtClean="0">
                <a:latin typeface="Arial" charset="0"/>
              </a:rPr>
              <a:t>. 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ru-RU" sz="2000" smtClean="0">
                <a:latin typeface="Arial" charset="0"/>
              </a:rPr>
              <a:t>Овако промењене, оне су мање растворне, због чега се слабије ресорбују из лумена интестинума од оних које нису претрпеле деловање бактерија. 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ru-RU" sz="2000" smtClean="0">
                <a:latin typeface="Arial" charset="0"/>
              </a:rPr>
              <a:t>Најмање растворљива жучна со је </a:t>
            </a:r>
            <a:r>
              <a:rPr lang="ru-RU" sz="2000" b="1" smtClean="0">
                <a:solidFill>
                  <a:srgbClr val="FFFF00"/>
                </a:solidFill>
                <a:latin typeface="Arial" charset="0"/>
              </a:rPr>
              <a:t>литохолна киселина</a:t>
            </a:r>
            <a:r>
              <a:rPr lang="ru-RU" sz="2000" smtClean="0">
                <a:latin typeface="Arial" charset="0"/>
              </a:rPr>
              <a:t>, секундарна жучна со која има само једну хидроксилну групу у положају 3. Она се углавном излучује.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ru-RU" sz="2000" smtClean="0">
                <a:latin typeface="Arial" charset="0"/>
              </a:rPr>
              <a:t>Више од 95% жучних соли се ресорбује у илеуму и ентерохепатичком циркулацијом преко порталне вене врати се у јетру. 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ru-RU" sz="2000" smtClean="0">
                <a:latin typeface="Arial" charset="0"/>
              </a:rPr>
              <a:t>Секундарне жучне соли могу поново да се коњугују у јетри, али </a:t>
            </a:r>
            <a:r>
              <a:rPr lang="ru-RU" sz="2000" b="1" smtClean="0">
                <a:solidFill>
                  <a:srgbClr val="FFFF00"/>
                </a:solidFill>
                <a:latin typeface="Arial" charset="0"/>
              </a:rPr>
              <a:t>до поновне хидроксилације не може да дође. 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ru-RU" sz="2000" smtClean="0">
                <a:latin typeface="Arial" charset="0"/>
              </a:rPr>
              <a:t>После поновне коњугације жучне соли се излучују у жуч и по потреби у лумен црева. 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ru-RU" sz="2000" smtClean="0">
                <a:latin typeface="Arial" charset="0"/>
              </a:rPr>
              <a:t>Ентерохепатичка рециркулација је екстремно ефикасна, свега 5% жучних соли које су тог дана ушле у црево се избаци из организма путем фецеса. 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ru-RU" sz="2000" smtClean="0">
                <a:latin typeface="Arial" charset="0"/>
              </a:rPr>
              <a:t>Будући да стероидно језгро не може да се разгради у нашем организму, излучивање жучних соли представља главни пут којим се стероиди, а тиме и холестерол, укалањају из тела.</a:t>
            </a:r>
            <a:endParaRPr lang="en-US" sz="2000" smtClean="0">
              <a:latin typeface="Arial" charset="0"/>
            </a:endParaRPr>
          </a:p>
          <a:p>
            <a:pPr eaLnBrk="1" hangingPunct="1">
              <a:lnSpc>
                <a:spcPct val="80000"/>
              </a:lnSpc>
              <a:defRPr/>
            </a:pPr>
            <a:endParaRPr lang="en-US" sz="2000" smtClean="0">
              <a:latin typeface="Arial" charset="0"/>
            </a:endParaRPr>
          </a:p>
        </p:txBody>
      </p:sp>
      <p:sp>
        <p:nvSpPr>
          <p:cNvPr id="31747" name="Text Box 4"/>
          <p:cNvSpPr txBox="1">
            <a:spLocks noChangeArrowheads="1"/>
          </p:cNvSpPr>
          <p:nvPr/>
        </p:nvSpPr>
        <p:spPr bwMode="auto">
          <a:xfrm>
            <a:off x="1565275" y="115888"/>
            <a:ext cx="5713413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sr-Cyrl-CS" sz="2400">
                <a:solidFill>
                  <a:srgbClr val="FFFF00"/>
                </a:solidFill>
                <a:latin typeface="Arial" charset="0"/>
              </a:rPr>
              <a:t>Транспорт жучних соли </a:t>
            </a:r>
          </a:p>
          <a:p>
            <a:pPr algn="ctr"/>
            <a:r>
              <a:rPr lang="sr-Cyrl-CS" sz="2400" b="1">
                <a:solidFill>
                  <a:srgbClr val="FFFF00"/>
                </a:solidFill>
                <a:latin typeface="Arial" charset="0"/>
              </a:rPr>
              <a:t>ЕНТЕРОХЕПАТИЧНА ЦИРКУЛАЦИЈА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052513"/>
            <a:ext cx="9144000" cy="5805487"/>
          </a:xfrm>
        </p:spPr>
        <p:txBody>
          <a:bodyPr/>
          <a:lstStyle/>
          <a:p>
            <a:pPr eaLnBrk="1" hangingPunct="1">
              <a:lnSpc>
                <a:spcPct val="80000"/>
              </a:lnSpc>
              <a:defRPr/>
            </a:pPr>
            <a:r>
              <a:rPr lang="en-US" sz="2000" smtClean="0">
                <a:latin typeface="Arial" charset="0"/>
              </a:rPr>
              <a:t>TAG</a:t>
            </a:r>
            <a:r>
              <a:rPr lang="sr-Cyrl-CS" sz="2000" smtClean="0">
                <a:latin typeface="Arial" charset="0"/>
              </a:rPr>
              <a:t> који се налазе у </a:t>
            </a:r>
            <a:r>
              <a:rPr lang="en-US" sz="2000" smtClean="0">
                <a:latin typeface="Arial" charset="0"/>
              </a:rPr>
              <a:t>VLDL</a:t>
            </a:r>
            <a:r>
              <a:rPr lang="sr-Cyrl-CS" sz="2000" smtClean="0">
                <a:latin typeface="Arial" charset="0"/>
              </a:rPr>
              <a:t> липопротеинима разлажу се каталитичким деловањем липопротеинске липазе, при чему се честице преводе у липопротеине средње азатим у липопротеине мале густине (</a:t>
            </a:r>
            <a:r>
              <a:rPr lang="en-US" sz="2000" smtClean="0">
                <a:latin typeface="Arial" charset="0"/>
              </a:rPr>
              <a:t>LDL</a:t>
            </a:r>
            <a:r>
              <a:rPr lang="sr-Cyrl-CS" sz="2000" smtClean="0">
                <a:latin typeface="Arial" charset="0"/>
              </a:rPr>
              <a:t>).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endParaRPr lang="sr-Cyrl-CS" sz="800" smtClean="0">
              <a:latin typeface="Arial" charset="0"/>
            </a:endParaRPr>
          </a:p>
          <a:p>
            <a:pPr eaLnBrk="1" hangingPunct="1">
              <a:lnSpc>
                <a:spcPct val="80000"/>
              </a:lnSpc>
              <a:defRPr/>
            </a:pPr>
            <a:r>
              <a:rPr lang="sr-Cyrl-CS" sz="2000" smtClean="0">
                <a:latin typeface="Arial" charset="0"/>
              </a:rPr>
              <a:t>Липопротеини средње и мале густине везују се специфично за рецепторе на мембрани хепатоцита, након чега их јетра преузима и врши њихову рециклизацију.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endParaRPr lang="sr-Cyrl-CS" sz="800" smtClean="0">
              <a:latin typeface="Arial" charset="0"/>
            </a:endParaRPr>
          </a:p>
          <a:p>
            <a:pPr eaLnBrk="1" hangingPunct="1">
              <a:lnSpc>
                <a:spcPct val="80000"/>
              </a:lnSpc>
              <a:defRPr/>
            </a:pPr>
            <a:r>
              <a:rPr lang="sr-Cyrl-CS" sz="2000" smtClean="0">
                <a:latin typeface="Arial" charset="0"/>
              </a:rPr>
              <a:t>Трећој групи припадају липопротеини велике густине (</a:t>
            </a:r>
            <a:r>
              <a:rPr lang="en-US" sz="2000" smtClean="0">
                <a:latin typeface="Arial" charset="0"/>
              </a:rPr>
              <a:t>HDL</a:t>
            </a:r>
            <a:r>
              <a:rPr lang="sr-Cyrl-CS" sz="2000" smtClean="0">
                <a:latin typeface="Arial" charset="0"/>
              </a:rPr>
              <a:t>). Они учествују у преносу аполипопротеина Е и </a:t>
            </a:r>
            <a:r>
              <a:rPr lang="en-US" sz="2000" smtClean="0">
                <a:latin typeface="Arial" charset="0"/>
              </a:rPr>
              <a:t>C-II</a:t>
            </a:r>
            <a:r>
              <a:rPr lang="sr-Cyrl-CS" sz="2000" smtClean="0">
                <a:latin typeface="Arial" charset="0"/>
              </a:rPr>
              <a:t> на насцентне хиломикроне и насцентне </a:t>
            </a:r>
            <a:r>
              <a:rPr lang="en-US" sz="2000" smtClean="0">
                <a:latin typeface="Arial" charset="0"/>
              </a:rPr>
              <a:t>VLDL</a:t>
            </a:r>
            <a:r>
              <a:rPr lang="sr-Cyrl-CS" sz="2000" smtClean="0">
                <a:latin typeface="Arial" charset="0"/>
              </a:rPr>
              <a:t>.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endParaRPr lang="sr-Cyrl-CS" sz="800" smtClean="0">
              <a:latin typeface="Arial" charset="0"/>
            </a:endParaRPr>
          </a:p>
          <a:p>
            <a:pPr eaLnBrk="1" hangingPunct="1">
              <a:lnSpc>
                <a:spcPct val="80000"/>
              </a:lnSpc>
              <a:defRPr/>
            </a:pPr>
            <a:r>
              <a:rPr lang="en-US" sz="2000" smtClean="0">
                <a:latin typeface="Arial" charset="0"/>
              </a:rPr>
              <a:t>HDL</a:t>
            </a:r>
            <a:r>
              <a:rPr lang="sr-Cyrl-CS" sz="2000" smtClean="0">
                <a:latin typeface="Arial" charset="0"/>
              </a:rPr>
              <a:t> учествују у реверзном транспорту холестерола. У овом процесу, холестерол из ћелијских мембрана се везује за </a:t>
            </a:r>
            <a:r>
              <a:rPr lang="en-US" sz="2000" smtClean="0">
                <a:latin typeface="Arial" charset="0"/>
              </a:rPr>
              <a:t>HDL</a:t>
            </a:r>
            <a:r>
              <a:rPr lang="sr-Cyrl-CS" sz="2000" smtClean="0">
                <a:latin typeface="Arial" charset="0"/>
              </a:rPr>
              <a:t> и тако враћа назад у јетру.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endParaRPr lang="sr-Cyrl-CS" sz="800" smtClean="0">
              <a:latin typeface="Arial" charset="0"/>
            </a:endParaRPr>
          </a:p>
          <a:p>
            <a:pPr eaLnBrk="1" hangingPunct="1">
              <a:lnSpc>
                <a:spcPct val="80000"/>
              </a:lnSpc>
              <a:defRPr/>
            </a:pPr>
            <a:r>
              <a:rPr lang="sr-Cyrl-CS" sz="2000" smtClean="0">
                <a:latin typeface="Arial" charset="0"/>
              </a:rPr>
              <a:t>Од холестерола враћеног у јетру синтетишу се жучне киселине и жучне соли.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endParaRPr lang="sr-Cyrl-CS" sz="900" smtClean="0">
              <a:latin typeface="Arial" charset="0"/>
            </a:endParaRPr>
          </a:p>
          <a:p>
            <a:pPr eaLnBrk="1" hangingPunct="1">
              <a:lnSpc>
                <a:spcPct val="80000"/>
              </a:lnSpc>
              <a:defRPr/>
            </a:pPr>
            <a:r>
              <a:rPr lang="sr-Cyrl-CS" sz="2000" smtClean="0">
                <a:latin typeface="Arial" charset="0"/>
              </a:rPr>
              <a:t>Настанак атеросклеротских плакова удружен је са повећаним садржајем холестерола у крви. Висок ниво липопротеине мале густине (</a:t>
            </a:r>
            <a:r>
              <a:rPr lang="en-US" sz="2000" smtClean="0">
                <a:latin typeface="Arial" charset="0"/>
              </a:rPr>
              <a:t>LDL</a:t>
            </a:r>
            <a:r>
              <a:rPr lang="sr-Cyrl-CS" sz="2000" smtClean="0">
                <a:latin typeface="Arial" charset="0"/>
              </a:rPr>
              <a:t>) је велики ризик за настанак атеросклеротских плакова, док висок садржај липопротеини велике густине (</a:t>
            </a:r>
            <a:r>
              <a:rPr lang="en-US" sz="2000" smtClean="0">
                <a:latin typeface="Arial" charset="0"/>
              </a:rPr>
              <a:t>HDL</a:t>
            </a:r>
            <a:r>
              <a:rPr lang="sr-Cyrl-CS" sz="2000" smtClean="0">
                <a:latin typeface="Arial" charset="0"/>
              </a:rPr>
              <a:t>) има заштитни ефекат због њиховог учешћа у реверзном транспорту холестерола.</a:t>
            </a:r>
            <a:endParaRPr lang="en-US" sz="2000" smtClean="0">
              <a:latin typeface="Arial" charset="0"/>
            </a:endParaRPr>
          </a:p>
        </p:txBody>
      </p:sp>
      <p:sp>
        <p:nvSpPr>
          <p:cNvPr id="115716" name="Rectangle 4"/>
          <p:cNvSpPr>
            <a:spLocks noRot="1" noChangeArrowheads="1"/>
          </p:cNvSpPr>
          <p:nvPr/>
        </p:nvSpPr>
        <p:spPr bwMode="auto">
          <a:xfrm>
            <a:off x="0" y="0"/>
            <a:ext cx="9144000" cy="706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>
              <a:defRPr/>
            </a:pPr>
            <a:endParaRPr lang="en-US" sz="3200" b="1" dirty="0"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ext Box 2"/>
          <p:cNvSpPr txBox="1">
            <a:spLocks noChangeArrowheads="1"/>
          </p:cNvSpPr>
          <p:nvPr/>
        </p:nvSpPr>
        <p:spPr bwMode="auto">
          <a:xfrm>
            <a:off x="1403350" y="260350"/>
            <a:ext cx="653097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3200">
                <a:latin typeface="Arial" charset="0"/>
              </a:rPr>
              <a:t>Функција жучних киселина </a:t>
            </a:r>
            <a:r>
              <a:rPr lang="sr-Cyrl-CS" sz="3200">
                <a:latin typeface="Arial" charset="0"/>
              </a:rPr>
              <a:t>и</a:t>
            </a:r>
            <a:r>
              <a:rPr lang="en-US" sz="3200">
                <a:latin typeface="Arial" charset="0"/>
              </a:rPr>
              <a:t> соли</a:t>
            </a:r>
          </a:p>
        </p:txBody>
      </p:sp>
      <p:sp>
        <p:nvSpPr>
          <p:cNvPr id="32771" name="Text Box 3"/>
          <p:cNvSpPr txBox="1">
            <a:spLocks noChangeArrowheads="1"/>
          </p:cNvSpPr>
          <p:nvPr/>
        </p:nvSpPr>
        <p:spPr bwMode="auto">
          <a:xfrm>
            <a:off x="0" y="1052513"/>
            <a:ext cx="9167813" cy="5643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marL="342900" indent="-342900"/>
            <a:r>
              <a:rPr lang="sr-Cyrl-CS" sz="2800">
                <a:solidFill>
                  <a:srgbClr val="FFFF00"/>
                </a:solidFill>
                <a:latin typeface="Arial" charset="0"/>
              </a:rPr>
              <a:t>   </a:t>
            </a:r>
            <a:r>
              <a:rPr lang="en-US" sz="2800">
                <a:solidFill>
                  <a:srgbClr val="FFFF00"/>
                </a:solidFill>
                <a:latin typeface="Arial" charset="0"/>
              </a:rPr>
              <a:t>Амфипатична</a:t>
            </a:r>
            <a:r>
              <a:rPr lang="en-US" sz="2800">
                <a:latin typeface="Arial" charset="0"/>
              </a:rPr>
              <a:t> структура жучних соли омогућаваја:</a:t>
            </a:r>
          </a:p>
          <a:p>
            <a:pPr marL="342900" indent="-342900"/>
            <a:endParaRPr lang="en-US" sz="2800">
              <a:latin typeface="Arial" charset="0"/>
            </a:endParaRPr>
          </a:p>
          <a:p>
            <a:pPr marL="342900" indent="-342900">
              <a:buFontTx/>
              <a:buAutoNum type="arabicPeriod"/>
            </a:pPr>
            <a:r>
              <a:rPr lang="en-US" sz="2800">
                <a:solidFill>
                  <a:srgbClr val="FFFF00"/>
                </a:solidFill>
                <a:latin typeface="Arial" charset="0"/>
              </a:rPr>
              <a:t>Емулзификацију</a:t>
            </a:r>
            <a:r>
              <a:rPr lang="en-US" sz="2800">
                <a:latin typeface="Arial" charset="0"/>
              </a:rPr>
              <a:t> липидних агрегата </a:t>
            </a:r>
            <a:endParaRPr lang="sr-Cyrl-CS" sz="2800">
              <a:latin typeface="Arial" charset="0"/>
            </a:endParaRPr>
          </a:p>
          <a:p>
            <a:pPr marL="342900" indent="-342900"/>
            <a:r>
              <a:rPr lang="en-US" sz="2800">
                <a:latin typeface="Arial" charset="0"/>
              </a:rPr>
              <a:t>(разградња липида)</a:t>
            </a:r>
          </a:p>
          <a:p>
            <a:pPr marL="342900" indent="-342900"/>
            <a:endParaRPr lang="en-US" sz="2800">
              <a:latin typeface="Arial" charset="0"/>
            </a:endParaRPr>
          </a:p>
          <a:p>
            <a:pPr marL="342900" indent="-342900"/>
            <a:r>
              <a:rPr lang="en-US" sz="2800">
                <a:latin typeface="Arial" charset="0"/>
              </a:rPr>
              <a:t>2. </a:t>
            </a:r>
            <a:r>
              <a:rPr lang="en-US" sz="2800">
                <a:solidFill>
                  <a:srgbClr val="FFFF00"/>
                </a:solidFill>
                <a:latin typeface="Arial" charset="0"/>
              </a:rPr>
              <a:t>Варење, а</a:t>
            </a:r>
            <a:r>
              <a:rPr lang="sr-Cyrl-CS" sz="2800">
                <a:solidFill>
                  <a:srgbClr val="FFFF00"/>
                </a:solidFill>
                <a:latin typeface="Arial" charset="0"/>
              </a:rPr>
              <a:t>п</a:t>
            </a:r>
            <a:r>
              <a:rPr lang="en-US" sz="2800">
                <a:solidFill>
                  <a:srgbClr val="FFFF00"/>
                </a:solidFill>
                <a:latin typeface="Arial" charset="0"/>
              </a:rPr>
              <a:t>сорпцију,</a:t>
            </a:r>
            <a:r>
              <a:rPr lang="en-US" sz="2800">
                <a:latin typeface="Arial" charset="0"/>
              </a:rPr>
              <a:t> </a:t>
            </a:r>
            <a:r>
              <a:rPr lang="sr-Cyrl-CS" sz="2800">
                <a:solidFill>
                  <a:srgbClr val="FFFF00"/>
                </a:solidFill>
                <a:latin typeface="Arial" charset="0"/>
              </a:rPr>
              <a:t>т</a:t>
            </a:r>
            <a:r>
              <a:rPr lang="en-US" sz="2800">
                <a:solidFill>
                  <a:srgbClr val="FFFF00"/>
                </a:solidFill>
                <a:latin typeface="Arial" charset="0"/>
              </a:rPr>
              <a:t>ранспорт </a:t>
            </a:r>
            <a:r>
              <a:rPr lang="sr-Cyrl-CS" sz="2800">
                <a:solidFill>
                  <a:srgbClr val="FFFF00"/>
                </a:solidFill>
                <a:latin typeface="Arial" charset="0"/>
              </a:rPr>
              <a:t>и</a:t>
            </a:r>
            <a:r>
              <a:rPr lang="en-US" sz="2800">
                <a:solidFill>
                  <a:srgbClr val="FFFF00"/>
                </a:solidFill>
                <a:latin typeface="Arial" charset="0"/>
              </a:rPr>
              <a:t> солубилизацију </a:t>
            </a:r>
          </a:p>
          <a:p>
            <a:pPr marL="342900" indent="-342900"/>
            <a:r>
              <a:rPr lang="en-US" sz="2800">
                <a:solidFill>
                  <a:srgbClr val="FFFF00"/>
                </a:solidFill>
                <a:latin typeface="Arial" charset="0"/>
              </a:rPr>
              <a:t>липида у поларној средини (холестерола, TAG, </a:t>
            </a:r>
          </a:p>
          <a:p>
            <a:pPr marL="342900" indent="-342900"/>
            <a:r>
              <a:rPr lang="en-US" sz="2800">
                <a:solidFill>
                  <a:srgbClr val="FFFF00"/>
                </a:solidFill>
                <a:latin typeface="Arial" charset="0"/>
              </a:rPr>
              <a:t>липосолубилних витамина)</a:t>
            </a:r>
          </a:p>
          <a:p>
            <a:pPr marL="342900" indent="-342900"/>
            <a:endParaRPr lang="en-US" sz="2800">
              <a:solidFill>
                <a:srgbClr val="FFFF00"/>
              </a:solidFill>
              <a:latin typeface="Arial" charset="0"/>
            </a:endParaRPr>
          </a:p>
          <a:p>
            <a:pPr marL="342900" indent="-342900"/>
            <a:r>
              <a:rPr lang="en-US" sz="2800">
                <a:latin typeface="Arial" charset="0"/>
              </a:rPr>
              <a:t>3. </a:t>
            </a:r>
            <a:r>
              <a:rPr lang="en-US" sz="2800">
                <a:solidFill>
                  <a:srgbClr val="FFFF00"/>
                </a:solidFill>
                <a:latin typeface="Arial" charset="0"/>
              </a:rPr>
              <a:t>Елиминација</a:t>
            </a:r>
            <a:r>
              <a:rPr lang="en-US" sz="2800">
                <a:latin typeface="Arial" charset="0"/>
              </a:rPr>
              <a:t> суви</a:t>
            </a:r>
            <a:r>
              <a:rPr lang="sr-Cyrl-CS" sz="2800">
                <a:latin typeface="Arial" charset="0"/>
              </a:rPr>
              <a:t>ш</a:t>
            </a:r>
            <a:r>
              <a:rPr lang="en-US" sz="2800">
                <a:latin typeface="Arial" charset="0"/>
              </a:rPr>
              <a:t>ног </a:t>
            </a:r>
            <a:r>
              <a:rPr lang="en-US" sz="2800">
                <a:solidFill>
                  <a:srgbClr val="FFFF00"/>
                </a:solidFill>
                <a:latin typeface="Arial" charset="0"/>
              </a:rPr>
              <a:t>холестерола</a:t>
            </a:r>
          </a:p>
          <a:p>
            <a:pPr marL="342900" indent="-342900"/>
            <a:endParaRPr lang="en-US" sz="2800">
              <a:latin typeface="Arial" charset="0"/>
            </a:endParaRPr>
          </a:p>
          <a:p>
            <a:pPr marL="342900" indent="-342900"/>
            <a:r>
              <a:rPr lang="en-US" sz="2800">
                <a:latin typeface="Arial" charset="0"/>
              </a:rPr>
              <a:t>4. </a:t>
            </a:r>
            <a:r>
              <a:rPr lang="en-US" sz="2800">
                <a:solidFill>
                  <a:srgbClr val="FFFF00"/>
                </a:solidFill>
                <a:latin typeface="Arial" charset="0"/>
              </a:rPr>
              <a:t>Растварају холестерол у жучи</a:t>
            </a:r>
            <a:r>
              <a:rPr lang="en-US" sz="2800">
                <a:latin typeface="Arial" charset="0"/>
              </a:rPr>
              <a:t> </a:t>
            </a:r>
            <a:r>
              <a:rPr lang="sr-Cyrl-CS" sz="2800">
                <a:latin typeface="Arial" charset="0"/>
              </a:rPr>
              <a:t>и</a:t>
            </a:r>
            <a:r>
              <a:rPr lang="en-US" sz="2800">
                <a:latin typeface="Arial" charset="0"/>
              </a:rPr>
              <a:t> спречавају његову </a:t>
            </a:r>
          </a:p>
          <a:p>
            <a:pPr marL="342900" indent="-342900"/>
            <a:r>
              <a:rPr lang="en-US" sz="2800">
                <a:latin typeface="Arial" charset="0"/>
              </a:rPr>
              <a:t>акумулацију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684213" y="0"/>
            <a:ext cx="8229600" cy="1143000"/>
          </a:xfrm>
        </p:spPr>
        <p:txBody>
          <a:bodyPr/>
          <a:lstStyle/>
          <a:p>
            <a:pPr eaLnBrk="1" hangingPunct="1">
              <a:defRPr/>
            </a:pPr>
            <a:r>
              <a:rPr lang="sr-Cyrl-CS" sz="3200" dirty="0" smtClean="0">
                <a:solidFill>
                  <a:schemeClr val="tx1"/>
                </a:solidFill>
                <a:latin typeface="Arial" charset="0"/>
              </a:rPr>
              <a:t>Синтеза глицерофосфолипида</a:t>
            </a:r>
            <a:r>
              <a:rPr lang="en-US" sz="3200" dirty="0" smtClean="0"/>
              <a:t> </a:t>
            </a:r>
          </a:p>
        </p:txBody>
      </p:sp>
      <p:sp>
        <p:nvSpPr>
          <p:cNvPr id="542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6200" y="990600"/>
            <a:ext cx="8362950" cy="5068888"/>
          </a:xfrm>
        </p:spPr>
        <p:txBody>
          <a:bodyPr/>
          <a:lstStyle/>
          <a:p>
            <a:pPr eaLnBrk="1" hangingPunct="1">
              <a:defRPr/>
            </a:pPr>
            <a:r>
              <a:rPr lang="sr-Cyrl-CS" sz="2400" b="1" smtClean="0">
                <a:latin typeface="Arial" charset="0"/>
              </a:rPr>
              <a:t>Фосфолипиди су сложени липиди изграђени од </a:t>
            </a:r>
            <a:r>
              <a:rPr lang="sr-Cyrl-CS" sz="2400" b="1" smtClean="0">
                <a:solidFill>
                  <a:srgbClr val="FFFF00"/>
                </a:solidFill>
                <a:latin typeface="Arial" charset="0"/>
              </a:rPr>
              <a:t>алкохола, масне киселине, азотне базе и фосфорне киселине</a:t>
            </a:r>
            <a:r>
              <a:rPr lang="sr-Cyrl-CS" sz="2400" b="1" smtClean="0">
                <a:latin typeface="Arial" charset="0"/>
              </a:rPr>
              <a:t>.</a:t>
            </a:r>
            <a:r>
              <a:rPr lang="en-US" sz="2400" smtClean="0">
                <a:latin typeface="Comic Sans MS" pitchFamily="66" charset="0"/>
              </a:rPr>
              <a:t> </a:t>
            </a:r>
            <a:endParaRPr lang="sr-Latn-CS" sz="2400" smtClean="0">
              <a:latin typeface="Comic Sans MS" pitchFamily="66" charset="0"/>
            </a:endParaRPr>
          </a:p>
          <a:p>
            <a:pPr eaLnBrk="1" hangingPunct="1">
              <a:defRPr/>
            </a:pPr>
            <a:endParaRPr lang="sr-Latn-CS" sz="2400" smtClean="0"/>
          </a:p>
          <a:p>
            <a:pPr eaLnBrk="1" hangingPunct="1">
              <a:defRPr/>
            </a:pPr>
            <a:endParaRPr lang="sr-Latn-CS" sz="2400" smtClean="0"/>
          </a:p>
          <a:p>
            <a:pPr eaLnBrk="1" hangingPunct="1">
              <a:defRPr/>
            </a:pPr>
            <a:endParaRPr lang="sr-Latn-CS" sz="2400" smtClean="0"/>
          </a:p>
          <a:p>
            <a:pPr eaLnBrk="1" hangingPunct="1">
              <a:defRPr/>
            </a:pPr>
            <a:endParaRPr lang="sr-Latn-CS" sz="2400" smtClean="0"/>
          </a:p>
          <a:p>
            <a:pPr eaLnBrk="1" hangingPunct="1">
              <a:defRPr/>
            </a:pPr>
            <a:endParaRPr lang="sr-Latn-CS" sz="2400" smtClean="0"/>
          </a:p>
          <a:p>
            <a:pPr eaLnBrk="1" hangingPunct="1">
              <a:defRPr/>
            </a:pPr>
            <a:endParaRPr lang="sr-Latn-CS" sz="2400" smtClean="0"/>
          </a:p>
          <a:p>
            <a:pPr eaLnBrk="1" hangingPunct="1">
              <a:defRPr/>
            </a:pPr>
            <a:endParaRPr lang="sr-Latn-CS" sz="2400" smtClean="0"/>
          </a:p>
          <a:p>
            <a:pPr eaLnBrk="1" hangingPunct="1">
              <a:defRPr/>
            </a:pPr>
            <a:r>
              <a:rPr lang="sr-Latn-CS" sz="2400" smtClean="0">
                <a:latin typeface="Arial" charset="0"/>
              </a:rPr>
              <a:t>Ф</a:t>
            </a:r>
            <a:r>
              <a:rPr lang="sr-Cyrl-CS" sz="2400" smtClean="0">
                <a:latin typeface="Arial" charset="0"/>
              </a:rPr>
              <a:t>осфолипиди се деле на </a:t>
            </a:r>
            <a:endParaRPr lang="sr-Latn-CS" sz="2400" smtClean="0">
              <a:latin typeface="Arial" charset="0"/>
            </a:endParaRPr>
          </a:p>
          <a:p>
            <a:pPr lvl="1" eaLnBrk="1" hangingPunct="1">
              <a:defRPr/>
            </a:pPr>
            <a:r>
              <a:rPr lang="sr-Cyrl-CS" sz="2400" b="1" smtClean="0">
                <a:solidFill>
                  <a:srgbClr val="FFFF00"/>
                </a:solidFill>
                <a:latin typeface="Arial" charset="0"/>
              </a:rPr>
              <a:t>глицерофосфолипиде</a:t>
            </a:r>
            <a:r>
              <a:rPr lang="sr-Cyrl-CS" sz="2400" smtClean="0">
                <a:solidFill>
                  <a:srgbClr val="FFFF00"/>
                </a:solidFill>
                <a:latin typeface="Arial" charset="0"/>
              </a:rPr>
              <a:t> (садрже глицерол)</a:t>
            </a:r>
            <a:r>
              <a:rPr lang="sr-Cyrl-CS" sz="2400" b="1" smtClean="0">
                <a:solidFill>
                  <a:srgbClr val="FFFF00"/>
                </a:solidFill>
                <a:latin typeface="Arial" charset="0"/>
              </a:rPr>
              <a:t> </a:t>
            </a:r>
            <a:r>
              <a:rPr lang="sr-Cyrl-CS" sz="2400" smtClean="0">
                <a:solidFill>
                  <a:srgbClr val="FFFF00"/>
                </a:solidFill>
                <a:latin typeface="Arial" charset="0"/>
              </a:rPr>
              <a:t>и</a:t>
            </a:r>
            <a:r>
              <a:rPr lang="sr-Cyrl-CS" sz="2400" b="1" smtClean="0">
                <a:solidFill>
                  <a:srgbClr val="FFFF00"/>
                </a:solidFill>
                <a:latin typeface="Arial" charset="0"/>
              </a:rPr>
              <a:t> </a:t>
            </a:r>
            <a:endParaRPr lang="sr-Latn-CS" sz="2400" b="1" smtClean="0">
              <a:solidFill>
                <a:srgbClr val="FFFF00"/>
              </a:solidFill>
              <a:latin typeface="Arial" charset="0"/>
            </a:endParaRPr>
          </a:p>
          <a:p>
            <a:pPr lvl="1" eaLnBrk="1" hangingPunct="1">
              <a:defRPr/>
            </a:pPr>
            <a:r>
              <a:rPr lang="sr-Cyrl-CS" sz="2400" b="1" smtClean="0">
                <a:solidFill>
                  <a:srgbClr val="FFFF00"/>
                </a:solidFill>
                <a:latin typeface="Arial" charset="0"/>
              </a:rPr>
              <a:t>сфингофосфолипиде </a:t>
            </a:r>
            <a:r>
              <a:rPr lang="sr-Cyrl-CS" sz="2400" smtClean="0">
                <a:solidFill>
                  <a:srgbClr val="FFFF00"/>
                </a:solidFill>
                <a:latin typeface="Arial" charset="0"/>
              </a:rPr>
              <a:t>(садрже сфингозин)</a:t>
            </a:r>
            <a:r>
              <a:rPr lang="sr-Cyrl-CS" sz="2400" b="1" smtClean="0">
                <a:solidFill>
                  <a:srgbClr val="FFFF00"/>
                </a:solidFill>
                <a:latin typeface="Arial" charset="0"/>
              </a:rPr>
              <a:t>.</a:t>
            </a:r>
            <a:r>
              <a:rPr lang="sr-Cyrl-CS" sz="2400" smtClean="0">
                <a:latin typeface="Comic Sans MS" pitchFamily="66" charset="0"/>
              </a:rPr>
              <a:t> </a:t>
            </a:r>
            <a:endParaRPr lang="sr-Latn-CS" sz="2400" smtClean="0">
              <a:latin typeface="Comic Sans MS" pitchFamily="66" charset="0"/>
            </a:endParaRPr>
          </a:p>
          <a:p>
            <a:pPr eaLnBrk="1" hangingPunct="1">
              <a:defRPr/>
            </a:pPr>
            <a:endParaRPr lang="sr-Latn-CS" sz="2400" smtClean="0"/>
          </a:p>
        </p:txBody>
      </p:sp>
      <p:pic>
        <p:nvPicPr>
          <p:cNvPr id="33796" name="Picture 4" descr="b1-b-2a.gif (4678 bytes)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16013" y="2276475"/>
            <a:ext cx="6769100" cy="2881313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ChangeArrowheads="1"/>
          </p:cNvSpPr>
          <p:nvPr/>
        </p:nvSpPr>
        <p:spPr bwMode="auto">
          <a:xfrm>
            <a:off x="304800" y="549275"/>
            <a:ext cx="8839200" cy="155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sr-Cyrl-CS" sz="2400">
                <a:latin typeface="Arial" charset="0"/>
              </a:rPr>
              <a:t>Глицерофосфолипиди имају </a:t>
            </a:r>
            <a:r>
              <a:rPr lang="sr-Cyrl-CS" sz="2400">
                <a:solidFill>
                  <a:srgbClr val="FFFF00"/>
                </a:solidFill>
                <a:latin typeface="Arial" charset="0"/>
              </a:rPr>
              <a:t>"неполарни реп" (естри МК и алкохола)</a:t>
            </a:r>
            <a:r>
              <a:rPr lang="sr-Cyrl-CS" sz="2400">
                <a:latin typeface="Arial" charset="0"/>
              </a:rPr>
              <a:t> и </a:t>
            </a:r>
            <a:r>
              <a:rPr lang="sr-Cyrl-CS" sz="2400">
                <a:solidFill>
                  <a:srgbClr val="FFFF00"/>
                </a:solidFill>
                <a:latin typeface="Arial" charset="0"/>
              </a:rPr>
              <a:t>"поларну главу" (азотна база и фосфорил група)</a:t>
            </a:r>
            <a:r>
              <a:rPr lang="sr-Latn-CS" sz="2400">
                <a:solidFill>
                  <a:srgbClr val="FFFF00"/>
                </a:solidFill>
                <a:latin typeface="Arial" charset="0"/>
              </a:rPr>
              <a:t>,</a:t>
            </a:r>
            <a:r>
              <a:rPr lang="sr-Cyrl-CS">
                <a:latin typeface="Arial" charset="0"/>
              </a:rPr>
              <a:t> </a:t>
            </a:r>
            <a:r>
              <a:rPr lang="sr-Latn-CS">
                <a:solidFill>
                  <a:srgbClr val="FFFF00"/>
                </a:solidFill>
                <a:latin typeface="Arial" charset="0"/>
              </a:rPr>
              <a:t>,</a:t>
            </a:r>
            <a:r>
              <a:rPr lang="sr-Cyrl-CS">
                <a:latin typeface="Arial" charset="0"/>
              </a:rPr>
              <a:t> </a:t>
            </a:r>
            <a:r>
              <a:rPr lang="sr-Latn-CS" sz="2400">
                <a:latin typeface="Arial" charset="0"/>
              </a:rPr>
              <a:t>па к</a:t>
            </a:r>
            <a:r>
              <a:rPr lang="sr-Cyrl-CS" sz="2400">
                <a:latin typeface="Arial" charset="0"/>
              </a:rPr>
              <a:t>ажемо да имају </a:t>
            </a:r>
            <a:r>
              <a:rPr lang="sr-Cyrl-CS" sz="2400">
                <a:solidFill>
                  <a:srgbClr val="FFFF00"/>
                </a:solidFill>
                <a:latin typeface="Arial" charset="0"/>
              </a:rPr>
              <a:t>амфипатичну природу</a:t>
            </a:r>
            <a:r>
              <a:rPr lang="sr-Latn-CS" sz="2400">
                <a:latin typeface="Arial" charset="0"/>
              </a:rPr>
              <a:t>.</a:t>
            </a:r>
            <a:endParaRPr lang="en-US" sz="2400">
              <a:latin typeface="Arial" charset="0"/>
            </a:endParaRPr>
          </a:p>
          <a:p>
            <a:endParaRPr lang="sr-Cyrl-CS" sz="2400">
              <a:latin typeface="Arial" charset="0"/>
            </a:endParaRPr>
          </a:p>
        </p:txBody>
      </p:sp>
      <p:pic>
        <p:nvPicPr>
          <p:cNvPr id="34819" name="Picture 3" descr="daniels_2_25_d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87450" y="4365625"/>
            <a:ext cx="6553200" cy="2278063"/>
          </a:xfrm>
          <a:prstGeom prst="rect">
            <a:avLst/>
          </a:prstGeom>
          <a:solidFill>
            <a:schemeClr val="tx1"/>
          </a:solidFill>
          <a:ln w="38100">
            <a:noFill/>
            <a:miter lim="800000"/>
            <a:headEnd/>
            <a:tailEnd/>
          </a:ln>
        </p:spPr>
      </p:pic>
      <p:pic>
        <p:nvPicPr>
          <p:cNvPr id="34820" name="Picture 4" descr="b1-b-2a.gif (4678 bytes)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258888" y="2057400"/>
            <a:ext cx="6481762" cy="2092325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</p:pic>
      <p:sp>
        <p:nvSpPr>
          <p:cNvPr id="34821" name="Rectangle 5"/>
          <p:cNvSpPr>
            <a:spLocks noChangeArrowheads="1"/>
          </p:cNvSpPr>
          <p:nvPr/>
        </p:nvSpPr>
        <p:spPr bwMode="auto">
          <a:xfrm>
            <a:off x="1905000" y="4191000"/>
            <a:ext cx="3048000" cy="914400"/>
          </a:xfrm>
          <a:prstGeom prst="rect">
            <a:avLst/>
          </a:prstGeom>
          <a:noFill/>
          <a:ln w="57150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n-US" sz="2400">
              <a:solidFill>
                <a:srgbClr val="FF0000"/>
              </a:solidFill>
            </a:endParaRPr>
          </a:p>
        </p:txBody>
      </p:sp>
      <p:sp>
        <p:nvSpPr>
          <p:cNvPr id="34822" name="Rectangle 6"/>
          <p:cNvSpPr>
            <a:spLocks noChangeArrowheads="1"/>
          </p:cNvSpPr>
          <p:nvPr/>
        </p:nvSpPr>
        <p:spPr bwMode="auto">
          <a:xfrm>
            <a:off x="4953000" y="4191000"/>
            <a:ext cx="1981200" cy="1295400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4823" name="Text Box 7"/>
          <p:cNvSpPr txBox="1">
            <a:spLocks noChangeArrowheads="1"/>
          </p:cNvSpPr>
          <p:nvPr/>
        </p:nvSpPr>
        <p:spPr bwMode="auto">
          <a:xfrm>
            <a:off x="2503488" y="5195888"/>
            <a:ext cx="1624012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b="1">
                <a:solidFill>
                  <a:schemeClr val="bg2"/>
                </a:solidFill>
                <a:latin typeface="Comic Sans MS" pitchFamily="66" charset="0"/>
              </a:rPr>
              <a:t>NEPOLARNO</a:t>
            </a:r>
            <a:endParaRPr lang="en-US" sz="2400"/>
          </a:p>
        </p:txBody>
      </p:sp>
      <p:sp>
        <p:nvSpPr>
          <p:cNvPr id="34824" name="Text Box 8"/>
          <p:cNvSpPr txBox="1">
            <a:spLocks noChangeArrowheads="1"/>
          </p:cNvSpPr>
          <p:nvPr/>
        </p:nvSpPr>
        <p:spPr bwMode="auto">
          <a:xfrm>
            <a:off x="5616575" y="5530850"/>
            <a:ext cx="1173163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600" b="1">
                <a:solidFill>
                  <a:schemeClr val="bg2"/>
                </a:solidFill>
                <a:latin typeface="Comic Sans MS" pitchFamily="66" charset="0"/>
              </a:rPr>
              <a:t>POLARNO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250825" y="1052513"/>
            <a:ext cx="8763000" cy="6337300"/>
          </a:xfrm>
        </p:spPr>
        <p:txBody>
          <a:bodyPr/>
          <a:lstStyle/>
          <a:p>
            <a:pPr eaLnBrk="1" hangingPunct="1">
              <a:lnSpc>
                <a:spcPct val="90000"/>
              </a:lnSpc>
              <a:defRPr/>
            </a:pPr>
            <a:r>
              <a:rPr lang="sr-Cyrl-CS" sz="2400" smtClean="0">
                <a:solidFill>
                  <a:srgbClr val="FFFF00"/>
                </a:solidFill>
                <a:latin typeface="Arial" charset="0"/>
              </a:rPr>
              <a:t>Глицерофосфолипиди</a:t>
            </a:r>
            <a:r>
              <a:rPr lang="sr-Cyrl-CS" sz="2400" smtClean="0">
                <a:latin typeface="Arial" charset="0"/>
              </a:rPr>
              <a:t> се синтетишу из  </a:t>
            </a:r>
            <a:r>
              <a:rPr lang="sr-Cyrl-CS" sz="2400" b="1" u="sng" smtClean="0">
                <a:solidFill>
                  <a:srgbClr val="FFFF00"/>
                </a:solidFill>
                <a:latin typeface="Arial" charset="0"/>
              </a:rPr>
              <a:t>фосфатидичне киселине</a:t>
            </a:r>
            <a:r>
              <a:rPr lang="sr-Cyrl-CS" sz="2400" b="1" smtClean="0">
                <a:latin typeface="Arial" charset="0"/>
              </a:rPr>
              <a:t>,</a:t>
            </a:r>
            <a:r>
              <a:rPr lang="sr-Cyrl-CS" sz="2400" smtClean="0">
                <a:latin typeface="Arial" charset="0"/>
              </a:rPr>
              <a:t> у ко</a:t>
            </a:r>
            <a:r>
              <a:rPr lang="sr-Latn-CS" sz="2400" smtClean="0">
                <a:latin typeface="Arial" charset="0"/>
              </a:rPr>
              <a:t>јој</a:t>
            </a:r>
            <a:r>
              <a:rPr lang="sr-Cyrl-CS" sz="2400" smtClean="0">
                <a:latin typeface="Arial" charset="0"/>
              </a:rPr>
              <a:t> су </a:t>
            </a:r>
            <a:r>
              <a:rPr lang="sr-Cyrl-CS" sz="2400" smtClean="0">
                <a:solidFill>
                  <a:srgbClr val="FFFF00"/>
                </a:solidFill>
                <a:latin typeface="Arial" charset="0"/>
              </a:rPr>
              <a:t>прве две О</a:t>
            </a:r>
            <a:r>
              <a:rPr lang="sr-Latn-CS" sz="2400" smtClean="0">
                <a:solidFill>
                  <a:srgbClr val="FFFF00"/>
                </a:solidFill>
                <a:latin typeface="Arial" charset="0"/>
              </a:rPr>
              <a:t>H</a:t>
            </a:r>
            <a:r>
              <a:rPr lang="sr-Cyrl-CS" sz="2400" smtClean="0">
                <a:solidFill>
                  <a:srgbClr val="FFFF00"/>
                </a:solidFill>
                <a:latin typeface="Arial" charset="0"/>
              </a:rPr>
              <a:t> групе глицерола естерификоване масним киселинама,  а трећа О</a:t>
            </a:r>
            <a:r>
              <a:rPr lang="sr-Latn-CS" sz="2400" smtClean="0">
                <a:solidFill>
                  <a:srgbClr val="FFFF00"/>
                </a:solidFill>
                <a:latin typeface="Arial" charset="0"/>
              </a:rPr>
              <a:t>H</a:t>
            </a:r>
            <a:r>
              <a:rPr lang="sr-Cyrl-CS" sz="2400" smtClean="0">
                <a:solidFill>
                  <a:srgbClr val="FFFF00"/>
                </a:solidFill>
                <a:latin typeface="Arial" charset="0"/>
              </a:rPr>
              <a:t> група фосфорном киселином</a:t>
            </a:r>
            <a:r>
              <a:rPr lang="sr-Cyrl-CS" sz="2400" smtClean="0">
                <a:latin typeface="Arial" charset="0"/>
              </a:rPr>
              <a:t>.</a:t>
            </a:r>
            <a:endParaRPr lang="sr-Latn-CS" sz="2400" smtClean="0">
              <a:latin typeface="Arial" charset="0"/>
            </a:endParaRPr>
          </a:p>
          <a:p>
            <a:pPr eaLnBrk="1" hangingPunct="1">
              <a:lnSpc>
                <a:spcPct val="90000"/>
              </a:lnSpc>
              <a:defRPr/>
            </a:pPr>
            <a:endParaRPr lang="sr-Latn-CS" sz="2400" smtClean="0">
              <a:latin typeface="Arial" charset="0"/>
            </a:endParaRPr>
          </a:p>
          <a:p>
            <a:pPr eaLnBrk="1" hangingPunct="1">
              <a:lnSpc>
                <a:spcPct val="90000"/>
              </a:lnSpc>
              <a:defRPr/>
            </a:pPr>
            <a:endParaRPr lang="sr-Latn-CS" sz="2400" smtClean="0">
              <a:latin typeface="Comic Sans MS" pitchFamily="66" charset="0"/>
            </a:endParaRPr>
          </a:p>
          <a:p>
            <a:pPr eaLnBrk="1" hangingPunct="1">
              <a:lnSpc>
                <a:spcPct val="90000"/>
              </a:lnSpc>
              <a:defRPr/>
            </a:pPr>
            <a:endParaRPr lang="sr-Latn-CS" sz="2400" smtClean="0">
              <a:latin typeface="Comic Sans MS" pitchFamily="66" charset="0"/>
            </a:endParaRPr>
          </a:p>
          <a:p>
            <a:pPr eaLnBrk="1" hangingPunct="1">
              <a:lnSpc>
                <a:spcPct val="90000"/>
              </a:lnSpc>
              <a:defRPr/>
            </a:pPr>
            <a:endParaRPr lang="sr-Latn-CS" sz="2400" smtClean="0">
              <a:latin typeface="Arial" charset="0"/>
            </a:endParaRPr>
          </a:p>
          <a:p>
            <a:pPr eaLnBrk="1" hangingPunct="1">
              <a:lnSpc>
                <a:spcPct val="90000"/>
              </a:lnSpc>
              <a:defRPr/>
            </a:pPr>
            <a:r>
              <a:rPr lang="sr-Cyrl-CS" sz="2400" smtClean="0">
                <a:latin typeface="Arial" charset="0"/>
              </a:rPr>
              <a:t>Најзаступљенији глицеролфосфолипиди у хуманим ткивима су:</a:t>
            </a:r>
            <a:r>
              <a:rPr lang="sr-Cyrl-CS" sz="2400" b="1" smtClean="0">
                <a:latin typeface="Arial" charset="0"/>
              </a:rPr>
              <a:t> </a:t>
            </a:r>
            <a:r>
              <a:rPr lang="sr-Cyrl-CS" sz="2400" b="1" smtClean="0">
                <a:solidFill>
                  <a:srgbClr val="FFFF00"/>
                </a:solidFill>
                <a:latin typeface="Arial" charset="0"/>
              </a:rPr>
              <a:t>фосфатидил-холин (лецитин), фосфатидил-етаноламин (кефалин), фосфатидил серин и фосфатидил-инозитол, плазмалогени и кардиолипин.</a:t>
            </a:r>
            <a:r>
              <a:rPr lang="en-US" sz="2400" smtClean="0">
                <a:solidFill>
                  <a:srgbClr val="FFFF00"/>
                </a:solidFill>
                <a:latin typeface="Arial" charset="0"/>
              </a:rPr>
              <a:t> </a:t>
            </a:r>
            <a:endParaRPr lang="sr-Latn-CS" sz="2400" smtClean="0">
              <a:latin typeface="Arial" charset="0"/>
            </a:endParaRPr>
          </a:p>
          <a:p>
            <a:pPr eaLnBrk="1" hangingPunct="1">
              <a:lnSpc>
                <a:spcPct val="90000"/>
              </a:lnSpc>
              <a:defRPr/>
            </a:pPr>
            <a:r>
              <a:rPr lang="en-US" sz="2000" smtClean="0">
                <a:latin typeface="Arial" charset="0"/>
              </a:rPr>
              <a:t>Све ћелије организма могу да синтетишу глицеролфослолипиде сем зрелих еритроцита</a:t>
            </a:r>
            <a:r>
              <a:rPr lang="en-US" sz="2400" smtClean="0"/>
              <a:t> </a:t>
            </a:r>
          </a:p>
        </p:txBody>
      </p:sp>
      <p:pic>
        <p:nvPicPr>
          <p:cNvPr id="3584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00113" y="2549525"/>
            <a:ext cx="3527425" cy="1381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8372" name="Rectangle 4"/>
          <p:cNvSpPr>
            <a:spLocks noGrp="1" noRot="1" noChangeArrowheads="1"/>
          </p:cNvSpPr>
          <p:nvPr>
            <p:ph type="title"/>
          </p:nvPr>
        </p:nvSpPr>
        <p:spPr>
          <a:xfrm>
            <a:off x="684213" y="0"/>
            <a:ext cx="8229600" cy="1143000"/>
          </a:xfrm>
        </p:spPr>
        <p:txBody>
          <a:bodyPr/>
          <a:lstStyle/>
          <a:p>
            <a:pPr eaLnBrk="1" hangingPunct="1">
              <a:defRPr/>
            </a:pPr>
            <a:r>
              <a:rPr lang="sr-Cyrl-CS" sz="3200" smtClean="0">
                <a:solidFill>
                  <a:schemeClr val="tx1"/>
                </a:solidFill>
                <a:latin typeface="Arial" charset="0"/>
              </a:rPr>
              <a:t>Синтеза глицерофосфолипида</a:t>
            </a:r>
            <a:r>
              <a:rPr lang="en-US" smtClean="0"/>
              <a:t> </a:t>
            </a:r>
          </a:p>
        </p:txBody>
      </p:sp>
      <p:sp>
        <p:nvSpPr>
          <p:cNvPr id="35845" name="Text Box 5"/>
          <p:cNvSpPr txBox="1">
            <a:spLocks noChangeArrowheads="1"/>
          </p:cNvSpPr>
          <p:nvPr/>
        </p:nvSpPr>
        <p:spPr bwMode="auto">
          <a:xfrm>
            <a:off x="4572000" y="2997200"/>
            <a:ext cx="37147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400">
                <a:latin typeface="Comic Sans MS" pitchFamily="66" charset="0"/>
              </a:rPr>
              <a:t>Фосфатидична киселина</a:t>
            </a:r>
            <a:endParaRPr lang="en-US" sz="24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250825" y="1130300"/>
            <a:ext cx="8642350" cy="6337300"/>
          </a:xfrm>
        </p:spPr>
        <p:txBody>
          <a:bodyPr/>
          <a:lstStyle/>
          <a:p>
            <a:pPr eaLnBrk="1" hangingPunct="1">
              <a:defRPr/>
            </a:pPr>
            <a:endParaRPr lang="sr-Latn-CS" sz="2400" u="sng" smtClean="0">
              <a:solidFill>
                <a:srgbClr val="FFFF00"/>
              </a:solidFill>
              <a:latin typeface="Comic Sans MS" pitchFamily="66" charset="0"/>
            </a:endParaRPr>
          </a:p>
          <a:p>
            <a:pPr eaLnBrk="1" hangingPunct="1">
              <a:defRPr/>
            </a:pPr>
            <a:r>
              <a:rPr lang="sr-Cyrl-CS" sz="2400" u="sng" smtClean="0">
                <a:solidFill>
                  <a:srgbClr val="FFFF00"/>
                </a:solidFill>
                <a:latin typeface="Arial" charset="0"/>
              </a:rPr>
              <a:t>За синтезу фосфатидил холина</a:t>
            </a:r>
            <a:r>
              <a:rPr lang="sr-Cyrl-CS" sz="2400" smtClean="0">
                <a:latin typeface="Arial" charset="0"/>
              </a:rPr>
              <a:t> неопходан је активиран </a:t>
            </a:r>
            <a:r>
              <a:rPr lang="sr-Cyrl-CS" sz="2400" smtClean="0">
                <a:solidFill>
                  <a:srgbClr val="FFFF00"/>
                </a:solidFill>
                <a:latin typeface="Arial" charset="0"/>
              </a:rPr>
              <a:t>фосфатни естар холина</a:t>
            </a:r>
            <a:r>
              <a:rPr lang="sr-Latn-CS" sz="2400" smtClean="0">
                <a:latin typeface="Arial" charset="0"/>
              </a:rPr>
              <a:t> који</a:t>
            </a:r>
            <a:r>
              <a:rPr lang="sr-Cyrl-CS" sz="2400" smtClean="0">
                <a:latin typeface="Arial" charset="0"/>
              </a:rPr>
              <a:t> се добија фосфорилацијом холина (</a:t>
            </a:r>
            <a:r>
              <a:rPr lang="sr-Latn-CS" sz="2400" smtClean="0">
                <a:latin typeface="Arial" charset="0"/>
              </a:rPr>
              <a:t>ATP</a:t>
            </a:r>
            <a:r>
              <a:rPr lang="sr-Cyrl-CS" sz="2400" smtClean="0">
                <a:latin typeface="Arial" charset="0"/>
              </a:rPr>
              <a:t>)  у </a:t>
            </a:r>
            <a:r>
              <a:rPr lang="sr-Cyrl-CS" sz="2400" smtClean="0">
                <a:solidFill>
                  <a:srgbClr val="FFFF00"/>
                </a:solidFill>
                <a:latin typeface="Arial" charset="0"/>
              </a:rPr>
              <a:t>фосфо-холин</a:t>
            </a:r>
            <a:r>
              <a:rPr lang="sr-Cyrl-CS" sz="2400" smtClean="0">
                <a:latin typeface="Arial" charset="0"/>
              </a:rPr>
              <a:t> -  ензим </a:t>
            </a:r>
            <a:r>
              <a:rPr lang="sr-Cyrl-CS" sz="2400" b="1" u="sng" smtClean="0">
                <a:solidFill>
                  <a:srgbClr val="FFFF00"/>
                </a:solidFill>
                <a:latin typeface="Arial" charset="0"/>
              </a:rPr>
              <a:t>холин- киназе</a:t>
            </a:r>
            <a:r>
              <a:rPr lang="sr-Cyrl-CS" sz="2400" smtClean="0">
                <a:solidFill>
                  <a:srgbClr val="FFFF00"/>
                </a:solidFill>
                <a:latin typeface="Arial" charset="0"/>
              </a:rPr>
              <a:t>.</a:t>
            </a:r>
            <a:endParaRPr lang="sr-Latn-CS" sz="2400" smtClean="0">
              <a:solidFill>
                <a:srgbClr val="FFFF00"/>
              </a:solidFill>
              <a:latin typeface="Arial" charset="0"/>
            </a:endParaRPr>
          </a:p>
          <a:p>
            <a:pPr eaLnBrk="1" hangingPunct="1">
              <a:defRPr/>
            </a:pPr>
            <a:r>
              <a:rPr lang="en-US" sz="2400" smtClean="0">
                <a:latin typeface="Comic Sans MS" pitchFamily="66" charset="0"/>
              </a:rPr>
              <a:t> </a:t>
            </a:r>
            <a:endParaRPr lang="sr-Latn-CS" sz="2400" smtClean="0">
              <a:latin typeface="Comic Sans MS" pitchFamily="66" charset="0"/>
            </a:endParaRPr>
          </a:p>
          <a:p>
            <a:pPr eaLnBrk="1" hangingPunct="1">
              <a:defRPr/>
            </a:pPr>
            <a:endParaRPr lang="sr-Latn-CS" sz="2400" smtClean="0">
              <a:latin typeface="Comic Sans MS" pitchFamily="66" charset="0"/>
            </a:endParaRPr>
          </a:p>
          <a:p>
            <a:pPr eaLnBrk="1" hangingPunct="1">
              <a:defRPr/>
            </a:pPr>
            <a:endParaRPr lang="sr-Latn-CS" sz="2400" smtClean="0">
              <a:latin typeface="Comic Sans MS" pitchFamily="66" charset="0"/>
            </a:endParaRPr>
          </a:p>
          <a:p>
            <a:pPr eaLnBrk="1" hangingPunct="1">
              <a:defRPr/>
            </a:pPr>
            <a:r>
              <a:rPr lang="sr-Cyrl-CS" sz="2400" smtClean="0">
                <a:solidFill>
                  <a:srgbClr val="FFFF00"/>
                </a:solidFill>
                <a:latin typeface="Arial" charset="0"/>
              </a:rPr>
              <a:t>Фосфoхoлин</a:t>
            </a:r>
            <a:r>
              <a:rPr lang="sr-Cyrl-CS" sz="2400" smtClean="0">
                <a:latin typeface="Arial" charset="0"/>
              </a:rPr>
              <a:t> реагујe sa </a:t>
            </a:r>
            <a:r>
              <a:rPr lang="sr-Latn-CS" sz="2400" smtClean="0">
                <a:solidFill>
                  <a:srgbClr val="FFFF00"/>
                </a:solidFill>
                <a:latin typeface="Arial" charset="0"/>
              </a:rPr>
              <a:t>CTP</a:t>
            </a:r>
            <a:r>
              <a:rPr lang="sr-Cyrl-CS" sz="2400" smtClean="0">
                <a:solidFill>
                  <a:srgbClr val="FFFF00"/>
                </a:solidFill>
                <a:latin typeface="Arial" charset="0"/>
              </a:rPr>
              <a:t>-oм</a:t>
            </a:r>
            <a:r>
              <a:rPr lang="sr-Cyrl-CS" sz="2400" smtClean="0">
                <a:latin typeface="Arial" charset="0"/>
              </a:rPr>
              <a:t> u присуству ензима </a:t>
            </a:r>
            <a:r>
              <a:rPr lang="sr-Cyrl-CS" sz="2400" b="1" u="sng" smtClean="0">
                <a:solidFill>
                  <a:srgbClr val="FFFF00"/>
                </a:solidFill>
                <a:latin typeface="Arial" charset="0"/>
              </a:rPr>
              <a:t>холин цитидил трансферазе</a:t>
            </a:r>
            <a:r>
              <a:rPr lang="sr-Cyrl-CS" sz="2400" smtClean="0">
                <a:latin typeface="Arial" charset="0"/>
              </a:rPr>
              <a:t> па настаје </a:t>
            </a:r>
            <a:r>
              <a:rPr lang="sr-Latn-CS" sz="2400" smtClean="0">
                <a:solidFill>
                  <a:srgbClr val="FFFF00"/>
                </a:solidFill>
                <a:latin typeface="Arial" charset="0"/>
              </a:rPr>
              <a:t>CDP</a:t>
            </a:r>
            <a:r>
              <a:rPr lang="sr-Cyrl-CS" sz="2400" smtClean="0">
                <a:solidFill>
                  <a:srgbClr val="FFFF00"/>
                </a:solidFill>
                <a:latin typeface="Arial" charset="0"/>
              </a:rPr>
              <a:t>-Холин</a:t>
            </a:r>
            <a:r>
              <a:rPr lang="sr-Cyrl-CS" sz="2400" smtClean="0">
                <a:latin typeface="Arial" charset="0"/>
              </a:rPr>
              <a:t> уз ослобађање пирофосфата:</a:t>
            </a:r>
            <a:r>
              <a:rPr lang="en-US" sz="2400" smtClean="0">
                <a:latin typeface="Comic Sans MS" pitchFamily="66" charset="0"/>
              </a:rPr>
              <a:t> </a:t>
            </a:r>
          </a:p>
        </p:txBody>
      </p:sp>
      <p:pic>
        <p:nvPicPr>
          <p:cNvPr id="36867" name="Picture 3" descr="untitled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84213" y="3141663"/>
            <a:ext cx="7343775" cy="733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68" name="Picture 4" descr="untitled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85800" y="5486400"/>
            <a:ext cx="74168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869" name="Text Box 5"/>
          <p:cNvSpPr txBox="1">
            <a:spLocks noChangeArrowheads="1"/>
          </p:cNvSpPr>
          <p:nvPr/>
        </p:nvSpPr>
        <p:spPr bwMode="auto">
          <a:xfrm>
            <a:off x="323850" y="404813"/>
            <a:ext cx="5199063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3200">
                <a:latin typeface="Arial" charset="0"/>
              </a:rPr>
              <a:t>Синтеза фосфатидил холина</a:t>
            </a:r>
            <a:endParaRPr lang="en-US" sz="2400">
              <a:latin typeface="Arial" charset="0"/>
            </a:endParaRPr>
          </a:p>
        </p:txBody>
      </p:sp>
      <p:pic>
        <p:nvPicPr>
          <p:cNvPr id="36870" name="Picture 6" descr="image002 (2)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643438" y="292100"/>
            <a:ext cx="4352925" cy="1243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871" name="Text Box 7"/>
          <p:cNvSpPr txBox="1">
            <a:spLocks noChangeArrowheads="1"/>
          </p:cNvSpPr>
          <p:nvPr/>
        </p:nvSpPr>
        <p:spPr bwMode="auto">
          <a:xfrm>
            <a:off x="3517900" y="2971800"/>
            <a:ext cx="7493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400">
                <a:solidFill>
                  <a:schemeClr val="bg2"/>
                </a:solidFill>
              </a:rPr>
              <a:t>ATP</a:t>
            </a:r>
            <a:endParaRPr lang="en-US" sz="24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395288" y="908050"/>
            <a:ext cx="8523287" cy="2376488"/>
          </a:xfrm>
        </p:spPr>
        <p:txBody>
          <a:bodyPr/>
          <a:lstStyle/>
          <a:p>
            <a:pPr eaLnBrk="1" hangingPunct="1">
              <a:defRPr/>
            </a:pPr>
            <a:r>
              <a:rPr lang="sr-Cyrl-CS" sz="2400" smtClean="0">
                <a:solidFill>
                  <a:srgbClr val="FFFF00"/>
                </a:solidFill>
                <a:latin typeface="Arial" charset="0"/>
              </a:rPr>
              <a:t>Фосфо-холин</a:t>
            </a:r>
            <a:r>
              <a:rPr lang="sr-Cyrl-CS" sz="2400" smtClean="0">
                <a:latin typeface="Arial" charset="0"/>
              </a:rPr>
              <a:t> из </a:t>
            </a:r>
            <a:r>
              <a:rPr lang="sr-Latn-CS" sz="2400" smtClean="0">
                <a:latin typeface="Arial" charset="0"/>
              </a:rPr>
              <a:t>CDP</a:t>
            </a:r>
            <a:r>
              <a:rPr lang="sr-Cyrl-CS" sz="2400" smtClean="0">
                <a:latin typeface="Arial" charset="0"/>
              </a:rPr>
              <a:t>-холина се преноси на </a:t>
            </a:r>
            <a:r>
              <a:rPr lang="sr-Cyrl-CS" sz="2400" smtClean="0">
                <a:solidFill>
                  <a:srgbClr val="FFFF00"/>
                </a:solidFill>
                <a:latin typeface="Arial" charset="0"/>
              </a:rPr>
              <a:t>1,2 –диацилглицерол</a:t>
            </a:r>
            <a:r>
              <a:rPr lang="sr-Cyrl-CS" sz="2400" smtClean="0">
                <a:latin typeface="Arial" charset="0"/>
              </a:rPr>
              <a:t> при чему настаје </a:t>
            </a:r>
            <a:r>
              <a:rPr lang="sr-Cyrl-CS" sz="2400" smtClean="0">
                <a:solidFill>
                  <a:srgbClr val="FFFF00"/>
                </a:solidFill>
                <a:latin typeface="Arial" charset="0"/>
              </a:rPr>
              <a:t>фосфатидил-холин</a:t>
            </a:r>
            <a:r>
              <a:rPr lang="sr-Cyrl-CS" sz="2400" smtClean="0">
                <a:latin typeface="Arial" charset="0"/>
              </a:rPr>
              <a:t> уз ослобачање </a:t>
            </a:r>
            <a:r>
              <a:rPr lang="sr-Latn-CS" sz="2400" smtClean="0">
                <a:latin typeface="Arial" charset="0"/>
              </a:rPr>
              <a:t>CMP</a:t>
            </a:r>
            <a:r>
              <a:rPr lang="sr-Cyrl-CS" sz="2400" smtClean="0">
                <a:latin typeface="Arial" charset="0"/>
              </a:rPr>
              <a:t>-а. Ензим је </a:t>
            </a:r>
            <a:r>
              <a:rPr lang="sr-Cyrl-CS" sz="2400" b="1" u="sng" smtClean="0">
                <a:solidFill>
                  <a:srgbClr val="FFFF00"/>
                </a:solidFill>
                <a:latin typeface="Arial" charset="0"/>
              </a:rPr>
              <a:t>фосфохолин-диацилглицерол трансфераза</a:t>
            </a:r>
            <a:r>
              <a:rPr lang="sr-Cyrl-CS" sz="2400" smtClean="0">
                <a:solidFill>
                  <a:srgbClr val="FFFF00"/>
                </a:solidFill>
                <a:latin typeface="Arial" charset="0"/>
              </a:rPr>
              <a:t>:</a:t>
            </a:r>
            <a:r>
              <a:rPr lang="en-US" sz="2400" smtClean="0">
                <a:latin typeface="Arial" charset="0"/>
              </a:rPr>
              <a:t> </a:t>
            </a:r>
            <a:endParaRPr lang="sr-Cyrl-CS" sz="2400" smtClean="0">
              <a:latin typeface="Arial" charset="0"/>
            </a:endParaRPr>
          </a:p>
          <a:p>
            <a:pPr eaLnBrk="1" hangingPunct="1">
              <a:defRPr/>
            </a:pPr>
            <a:endParaRPr lang="en-US" sz="2400" smtClean="0">
              <a:latin typeface="Arial" charset="0"/>
            </a:endParaRPr>
          </a:p>
        </p:txBody>
      </p:sp>
      <p:pic>
        <p:nvPicPr>
          <p:cNvPr id="37891" name="Picture 3" descr="untitled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9750" y="2492375"/>
            <a:ext cx="7921625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7892" name="Text Box 4"/>
          <p:cNvSpPr txBox="1">
            <a:spLocks noChangeArrowheads="1"/>
          </p:cNvSpPr>
          <p:nvPr/>
        </p:nvSpPr>
        <p:spPr bwMode="auto">
          <a:xfrm>
            <a:off x="1835150" y="188913"/>
            <a:ext cx="5754688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3200">
                <a:latin typeface="Arial" charset="0"/>
              </a:rPr>
              <a:t>Синтеза фосфатидил холина</a:t>
            </a:r>
            <a:endParaRPr lang="en-US" sz="2400">
              <a:latin typeface="Arial" charset="0"/>
            </a:endParaRPr>
          </a:p>
        </p:txBody>
      </p:sp>
      <p:pic>
        <p:nvPicPr>
          <p:cNvPr id="37893" name="Picture 5" descr="ch12f58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38200" y="3200400"/>
            <a:ext cx="7467600" cy="365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835819" y="115048"/>
            <a:ext cx="7543800" cy="695489"/>
          </a:xfrm>
        </p:spPr>
        <p:txBody>
          <a:bodyPr/>
          <a:lstStyle/>
          <a:p>
            <a:pPr eaLnBrk="1" hangingPunct="1">
              <a:defRPr/>
            </a:pPr>
            <a:r>
              <a:rPr lang="sr-Cyrl-CS" sz="3200" dirty="0" smtClean="0">
                <a:solidFill>
                  <a:srgbClr val="FF6600"/>
                </a:solidFill>
                <a:latin typeface="Arial" charset="0"/>
              </a:rPr>
              <a:t>Синтеза фосфатидил-етаноламина</a:t>
            </a:r>
            <a:r>
              <a:rPr lang="sr-Cyrl-CS" dirty="0" smtClean="0"/>
              <a:t> </a:t>
            </a:r>
            <a:endParaRPr lang="en-US" dirty="0" smtClean="0"/>
          </a:p>
        </p:txBody>
      </p:sp>
      <p:sp>
        <p:nvSpPr>
          <p:cNvPr id="645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0823" y="4509120"/>
            <a:ext cx="8713788" cy="1655762"/>
          </a:xfrm>
        </p:spPr>
        <p:txBody>
          <a:bodyPr/>
          <a:lstStyle/>
          <a:p>
            <a:pPr eaLnBrk="1" hangingPunct="1">
              <a:defRPr/>
            </a:pPr>
            <a:r>
              <a:rPr lang="sr-Cyrl-CS" sz="2400" u="sng" dirty="0" smtClean="0">
                <a:solidFill>
                  <a:srgbClr val="FF6600"/>
                </a:solidFill>
                <a:latin typeface="Arial" charset="0"/>
              </a:rPr>
              <a:t>Синтеза фосфатидил-серина</a:t>
            </a:r>
            <a:r>
              <a:rPr lang="sr-Cyrl-CS" sz="2400" dirty="0" smtClean="0">
                <a:latin typeface="Arial" charset="0"/>
              </a:rPr>
              <a:t> врши се заменом базе етаноламина аминокиселином серином</a:t>
            </a:r>
            <a:r>
              <a:rPr lang="sr-Latn-CS" sz="2400" dirty="0" smtClean="0">
                <a:latin typeface="Arial" charset="0"/>
              </a:rPr>
              <a:t> под дејством</a:t>
            </a:r>
            <a:r>
              <a:rPr lang="sr-Cyrl-CS" sz="2400" dirty="0" smtClean="0">
                <a:latin typeface="Arial" charset="0"/>
              </a:rPr>
              <a:t> </a:t>
            </a:r>
            <a:r>
              <a:rPr lang="sr-Cyrl-CS" sz="2400" b="1" u="sng" dirty="0" smtClean="0">
                <a:latin typeface="Arial" charset="0"/>
              </a:rPr>
              <a:t>фосфатидил-етаноламин серин трансфераз</a:t>
            </a:r>
            <a:r>
              <a:rPr lang="sr-Latn-CS" sz="2400" b="1" u="sng" dirty="0" smtClean="0">
                <a:latin typeface="Arial" charset="0"/>
              </a:rPr>
              <a:t>е</a:t>
            </a:r>
            <a:r>
              <a:rPr lang="sr-Latn-CS" sz="2400" dirty="0" smtClean="0">
                <a:latin typeface="Arial" charset="0"/>
              </a:rPr>
              <a:t>.</a:t>
            </a:r>
            <a:endParaRPr lang="en-US" dirty="0" smtClean="0">
              <a:latin typeface="Arial" charset="0"/>
            </a:endParaRPr>
          </a:p>
        </p:txBody>
      </p:sp>
      <p:pic>
        <p:nvPicPr>
          <p:cNvPr id="38917" name="Picture 5" descr="untitled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8955" y="5829036"/>
            <a:ext cx="8137525" cy="1008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Rectangle 1"/>
          <p:cNvSpPr/>
          <p:nvPr/>
        </p:nvSpPr>
        <p:spPr>
          <a:xfrm>
            <a:off x="35718" y="211190"/>
            <a:ext cx="9144000" cy="39149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en-US" sz="2400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914400" indent="457200" algn="just">
              <a:lnSpc>
                <a:spcPct val="115000"/>
              </a:lnSpc>
              <a:spcAft>
                <a:spcPts val="0"/>
              </a:spcAft>
            </a:pPr>
            <a:r>
              <a:rPr lang="ru-RU" i="1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i="1" dirty="0" smtClean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</a:t>
            </a:r>
            <a:r>
              <a:rPr lang="ru-RU" i="1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етаноламин киназа</a:t>
            </a:r>
            <a:endParaRPr lang="en-US" sz="2400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en-US" dirty="0" err="1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Етаноламин</a:t>
            </a:r>
            <a:r>
              <a:rPr lang="ru-RU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+ </a:t>
            </a:r>
            <a:r>
              <a:rPr lang="en-US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ATP</a:t>
            </a:r>
            <a:r>
              <a:rPr lang="ru-RU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dirty="0" smtClean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---------------------------------</a:t>
            </a:r>
            <a:r>
              <a:rPr lang="en-US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  <a:sym typeface="Wingdings" panose="05000000000000000000" pitchFamily="2" charset="2"/>
              </a:rPr>
              <a:t></a:t>
            </a:r>
            <a:r>
              <a:rPr lang="en-US" dirty="0" smtClean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Фосфо-етаноламин</a:t>
            </a:r>
            <a:r>
              <a:rPr lang="en-US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+ </a:t>
            </a:r>
            <a:r>
              <a:rPr lang="en-US" dirty="0" smtClean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ADP</a:t>
            </a:r>
            <a:endParaRPr lang="en-US" sz="2400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828800" algn="just">
              <a:lnSpc>
                <a:spcPct val="115000"/>
              </a:lnSpc>
              <a:spcAft>
                <a:spcPts val="0"/>
              </a:spcAft>
            </a:pPr>
            <a:r>
              <a:rPr lang="ru-RU" i="1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i="1" dirty="0" smtClean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фосфоетаноламин </a:t>
            </a:r>
            <a:r>
              <a:rPr lang="ru-RU" i="1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цитидил </a:t>
            </a:r>
            <a:endParaRPr lang="en-US" sz="2400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828800" indent="457200" algn="just">
              <a:lnSpc>
                <a:spcPct val="115000"/>
              </a:lnSpc>
              <a:spcAft>
                <a:spcPts val="0"/>
              </a:spcAft>
            </a:pPr>
            <a:r>
              <a:rPr lang="ru-RU" i="1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ru-RU" i="1" dirty="0" smtClean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i="1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трансфераза</a:t>
            </a:r>
            <a:endParaRPr lang="en-US" sz="2400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Фосфо-етаноламин + </a:t>
            </a:r>
            <a:r>
              <a:rPr lang="en-US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CTP</a:t>
            </a:r>
            <a:r>
              <a:rPr lang="ru-RU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------------------</a:t>
            </a:r>
            <a:r>
              <a:rPr lang="en-US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  <a:sym typeface="Wingdings" panose="05000000000000000000" pitchFamily="2" charset="2"/>
              </a:rPr>
              <a:t></a:t>
            </a:r>
            <a:r>
              <a:rPr lang="en-US" dirty="0" smtClean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CDP</a:t>
            </a:r>
            <a:r>
              <a:rPr lang="ru-RU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етаноламин + </a:t>
            </a:r>
            <a:r>
              <a:rPr lang="en-US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ru-RU" baseline="-25000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ru-RU" baseline="-25000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ru-RU" baseline="-25000" dirty="0" smtClean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endParaRPr lang="en-US" sz="2400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828800" algn="just">
              <a:lnSpc>
                <a:spcPct val="115000"/>
              </a:lnSpc>
              <a:spcAft>
                <a:spcPts val="0"/>
              </a:spcAft>
            </a:pPr>
            <a:r>
              <a:rPr lang="ru-RU" i="1" dirty="0" smtClean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фосфоетаноламин </a:t>
            </a:r>
            <a:r>
              <a:rPr lang="ru-RU" i="1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диацилглицерол </a:t>
            </a:r>
            <a:endParaRPr lang="en-US" sz="2400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286000" indent="457200" algn="just">
              <a:lnSpc>
                <a:spcPct val="115000"/>
              </a:lnSpc>
              <a:spcAft>
                <a:spcPts val="0"/>
              </a:spcAft>
            </a:pPr>
            <a:r>
              <a:rPr lang="ru-RU" i="1" dirty="0" smtClean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трансфераза</a:t>
            </a:r>
            <a:endParaRPr lang="en-US" sz="2400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en-US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CDP</a:t>
            </a:r>
            <a:r>
              <a:rPr lang="ru-RU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-етаноламин + Диацил-глицерол </a:t>
            </a:r>
            <a:r>
              <a:rPr lang="ru-RU" dirty="0" smtClean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----------------</a:t>
            </a:r>
            <a:r>
              <a:rPr lang="en-US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  <a:sym typeface="Wingdings" panose="05000000000000000000" pitchFamily="2" charset="2"/>
              </a:rPr>
              <a:t></a:t>
            </a:r>
            <a:r>
              <a:rPr lang="ru-RU" dirty="0" smtClean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Фосфатидилетаноламин + </a:t>
            </a:r>
            <a:r>
              <a:rPr lang="en-US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CMP</a:t>
            </a:r>
            <a:endParaRPr lang="en-US" sz="24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457200" y="333375"/>
            <a:ext cx="8229600" cy="6264275"/>
          </a:xfrm>
        </p:spPr>
        <p:txBody>
          <a:bodyPr/>
          <a:lstStyle/>
          <a:p>
            <a:pPr eaLnBrk="1" hangingPunct="1">
              <a:defRPr/>
            </a:pPr>
            <a:r>
              <a:rPr lang="sr-Cyrl-CS" sz="2800" u="sng" smtClean="0">
                <a:solidFill>
                  <a:srgbClr val="FFFF00"/>
                </a:solidFill>
                <a:latin typeface="Arial" charset="0"/>
              </a:rPr>
              <a:t>Фосфатидил-холин</a:t>
            </a:r>
            <a:r>
              <a:rPr lang="sr-Cyrl-CS" sz="2800" smtClean="0">
                <a:latin typeface="Arial" charset="0"/>
              </a:rPr>
              <a:t> се  у великој количини налази у екстрацелуларној течности која облаже алвеоле плућа</a:t>
            </a:r>
            <a:r>
              <a:rPr lang="sr-Latn-CS" sz="2800" smtClean="0">
                <a:latin typeface="Arial" charset="0"/>
              </a:rPr>
              <a:t>.</a:t>
            </a:r>
          </a:p>
          <a:p>
            <a:pPr eaLnBrk="1" hangingPunct="1">
              <a:defRPr/>
            </a:pPr>
            <a:endParaRPr lang="sr-Cyrl-CS" sz="2800" smtClean="0">
              <a:latin typeface="Arial" charset="0"/>
            </a:endParaRPr>
          </a:p>
          <a:p>
            <a:pPr eaLnBrk="1" hangingPunct="1">
              <a:defRPr/>
            </a:pPr>
            <a:r>
              <a:rPr lang="sr-Cyrl-CS" sz="2800" smtClean="0">
                <a:latin typeface="Arial" charset="0"/>
              </a:rPr>
              <a:t>Садржи </a:t>
            </a:r>
            <a:r>
              <a:rPr lang="sr-Cyrl-CS" sz="2800" smtClean="0">
                <a:solidFill>
                  <a:srgbClr val="FFFF00"/>
                </a:solidFill>
                <a:latin typeface="Arial" charset="0"/>
              </a:rPr>
              <a:t>два молекула палмитинске киселине</a:t>
            </a:r>
            <a:r>
              <a:rPr lang="sr-Cyrl-CS" sz="2800" smtClean="0">
                <a:latin typeface="Arial" charset="0"/>
              </a:rPr>
              <a:t> (дипалмитил-лецитин или сурфактант). Синтеза овог сурф</a:t>
            </a:r>
            <a:r>
              <a:rPr lang="sr-Latn-CS" sz="2800" smtClean="0">
                <a:latin typeface="Arial" charset="0"/>
              </a:rPr>
              <a:t>a</a:t>
            </a:r>
            <a:r>
              <a:rPr lang="sr-Cyrl-CS" sz="2800" smtClean="0">
                <a:latin typeface="Arial" charset="0"/>
              </a:rPr>
              <a:t>ктанта започиње у гравидитету</a:t>
            </a:r>
            <a:r>
              <a:rPr lang="sr-Latn-CS" sz="2800" smtClean="0">
                <a:latin typeface="Arial" charset="0"/>
              </a:rPr>
              <a:t>.</a:t>
            </a:r>
          </a:p>
          <a:p>
            <a:pPr eaLnBrk="1" hangingPunct="1">
              <a:defRPr/>
            </a:pPr>
            <a:endParaRPr lang="sr-Cyrl-CS" sz="2800" smtClean="0">
              <a:latin typeface="Arial" charset="0"/>
            </a:endParaRPr>
          </a:p>
          <a:p>
            <a:pPr eaLnBrk="1" hangingPunct="1">
              <a:defRPr/>
            </a:pPr>
            <a:r>
              <a:rPr lang="sr-Cyrl-CS" sz="2800" smtClean="0">
                <a:solidFill>
                  <a:srgbClr val="FFFF00"/>
                </a:solidFill>
                <a:latin typeface="Arial" charset="0"/>
              </a:rPr>
              <a:t>Фосфатидил –инозитол и фосфатидил-холин</a:t>
            </a:r>
            <a:r>
              <a:rPr lang="sr-Cyrl-CS" sz="2800" smtClean="0">
                <a:latin typeface="Arial" charset="0"/>
              </a:rPr>
              <a:t> служе као даваоци </a:t>
            </a:r>
            <a:r>
              <a:rPr lang="sr-Cyrl-CS" sz="2800" smtClean="0">
                <a:solidFill>
                  <a:srgbClr val="FFFF00"/>
                </a:solidFill>
                <a:latin typeface="Arial" charset="0"/>
              </a:rPr>
              <a:t>арахидонске киселине</a:t>
            </a:r>
            <a:r>
              <a:rPr lang="sr-Cyrl-CS" sz="2800" smtClean="0">
                <a:latin typeface="Arial" charset="0"/>
              </a:rPr>
              <a:t> за синтезу </a:t>
            </a:r>
            <a:r>
              <a:rPr lang="sr-Cyrl-CS" sz="2800" smtClean="0">
                <a:solidFill>
                  <a:srgbClr val="FFFF00"/>
                </a:solidFill>
                <a:latin typeface="Arial" charset="0"/>
              </a:rPr>
              <a:t>простагландина, простациклина, леукотриена и тромбоксана</a:t>
            </a:r>
            <a:r>
              <a:rPr lang="sr-Cyrl-CS" sz="2800" smtClean="0">
                <a:latin typeface="Arial" charset="0"/>
              </a:rPr>
              <a:t>.</a:t>
            </a:r>
            <a:endParaRPr lang="en-US" sz="2800" smtClean="0"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endParaRPr lang="en-US" smtClean="0"/>
          </a:p>
        </p:txBody>
      </p:sp>
      <p:pic>
        <p:nvPicPr>
          <p:cNvPr id="40963" name="Picture 3" descr="image002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0" y="0"/>
            <a:ext cx="9144000" cy="6858000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ChangeArrowheads="1"/>
          </p:cNvSpPr>
          <p:nvPr/>
        </p:nvSpPr>
        <p:spPr bwMode="auto">
          <a:xfrm>
            <a:off x="468313" y="0"/>
            <a:ext cx="8459787" cy="3257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endParaRPr lang="sr-Cyrl-CS" sz="2400" u="sng">
              <a:solidFill>
                <a:srgbClr val="FFFF00"/>
              </a:solidFill>
              <a:latin typeface="Arial" charset="0"/>
            </a:endParaRPr>
          </a:p>
          <a:p>
            <a:r>
              <a:rPr lang="sr-Cyrl-CS" sz="2400" u="sng">
                <a:solidFill>
                  <a:srgbClr val="FFFF00"/>
                </a:solidFill>
                <a:latin typeface="Arial" charset="0"/>
              </a:rPr>
              <a:t>Фосфатидил-холин </a:t>
            </a:r>
            <a:r>
              <a:rPr lang="sr-Cyrl-CS" sz="2400">
                <a:latin typeface="Arial" charset="0"/>
              </a:rPr>
              <a:t> је кључни учесник у </a:t>
            </a:r>
            <a:r>
              <a:rPr lang="sr-Cyrl-CS" sz="2400">
                <a:solidFill>
                  <a:srgbClr val="FFFF00"/>
                </a:solidFill>
                <a:latin typeface="Arial" charset="0"/>
              </a:rPr>
              <a:t>естерификацији слободног холестерола </a:t>
            </a:r>
            <a:r>
              <a:rPr lang="sr-Cyrl-CS" sz="2400">
                <a:latin typeface="Arial" charset="0"/>
              </a:rPr>
              <a:t>у циркулацији под дејством</a:t>
            </a:r>
            <a:r>
              <a:rPr lang="sr-Cyrl-CS" sz="3200">
                <a:latin typeface="Arial" charset="0"/>
              </a:rPr>
              <a:t> </a:t>
            </a:r>
            <a:endParaRPr lang="sr-Cyrl-CS" sz="2400">
              <a:solidFill>
                <a:srgbClr val="FFFF00"/>
              </a:solidFill>
              <a:latin typeface="Arial" charset="0"/>
            </a:endParaRPr>
          </a:p>
          <a:p>
            <a:r>
              <a:rPr lang="sr-Cyrl-CS" sz="2400">
                <a:latin typeface="Arial" charset="0"/>
              </a:rPr>
              <a:t>ензима лецитин холестерол ацил трансферазе </a:t>
            </a:r>
            <a:r>
              <a:rPr lang="sr-Cyrl-CS" sz="2400">
                <a:solidFill>
                  <a:srgbClr val="FFFF00"/>
                </a:solidFill>
                <a:latin typeface="Arial" charset="0"/>
              </a:rPr>
              <a:t>(</a:t>
            </a:r>
            <a:r>
              <a:rPr lang="sr-Latn-CS" sz="2400">
                <a:solidFill>
                  <a:srgbClr val="FFFF00"/>
                </a:solidFill>
                <a:latin typeface="Arial" charset="0"/>
              </a:rPr>
              <a:t>LCAT</a:t>
            </a:r>
            <a:r>
              <a:rPr lang="sr-Cyrl-CS" sz="2400">
                <a:solidFill>
                  <a:srgbClr val="FFFF00"/>
                </a:solidFill>
                <a:latin typeface="Arial" charset="0"/>
              </a:rPr>
              <a:t>).</a:t>
            </a:r>
            <a:endParaRPr lang="sr-Cyrl-CS" sz="2400">
              <a:latin typeface="Arial" charset="0"/>
            </a:endParaRPr>
          </a:p>
          <a:p>
            <a:endParaRPr lang="sr-Cyrl-CS" sz="2400">
              <a:latin typeface="Arial" charset="0"/>
            </a:endParaRPr>
          </a:p>
          <a:p>
            <a:r>
              <a:rPr lang="en-US" sz="2400" u="sng">
                <a:solidFill>
                  <a:srgbClr val="FFFF00"/>
                </a:solidFill>
                <a:latin typeface="Arial" charset="0"/>
              </a:rPr>
              <a:t>Естерификовани холестерол </a:t>
            </a:r>
            <a:r>
              <a:rPr lang="en-US" sz="2400">
                <a:latin typeface="Arial" charset="0"/>
              </a:rPr>
              <a:t>се пакује у </a:t>
            </a:r>
            <a:r>
              <a:rPr lang="en-US" sz="2400">
                <a:solidFill>
                  <a:srgbClr val="FFFF00"/>
                </a:solidFill>
                <a:latin typeface="Arial" charset="0"/>
              </a:rPr>
              <a:t>HDL липопротеине</a:t>
            </a:r>
            <a:r>
              <a:rPr lang="en-US" sz="2400">
                <a:latin typeface="Arial" charset="0"/>
              </a:rPr>
              <a:t> </a:t>
            </a:r>
            <a:r>
              <a:rPr lang="sr-Cyrl-CS" sz="2400">
                <a:latin typeface="Arial" charset="0"/>
              </a:rPr>
              <a:t>и </a:t>
            </a:r>
            <a:r>
              <a:rPr lang="en-US" sz="2400">
                <a:latin typeface="Arial" charset="0"/>
              </a:rPr>
              <a:t>транспортује циркулацијом</a:t>
            </a:r>
            <a:r>
              <a:rPr lang="en-US" sz="3200">
                <a:latin typeface="Arial" charset="0"/>
              </a:rPr>
              <a:t> </a:t>
            </a:r>
            <a:r>
              <a:rPr lang="en-US" sz="2400">
                <a:latin typeface="Arial" charset="0"/>
              </a:rPr>
              <a:t>до јетре</a:t>
            </a:r>
            <a:r>
              <a:rPr lang="en-US" sz="3200">
                <a:latin typeface="Arial" charset="0"/>
              </a:rPr>
              <a:t> </a:t>
            </a:r>
            <a:endParaRPr lang="en-US" sz="2400">
              <a:latin typeface="Arial" charset="0"/>
            </a:endParaRPr>
          </a:p>
          <a:p>
            <a:r>
              <a:rPr lang="en-US" sz="2400">
                <a:latin typeface="Arial" charset="0"/>
              </a:rPr>
              <a:t>где се излучује путем жучи</a:t>
            </a:r>
            <a:r>
              <a:rPr lang="en-US" sz="2400">
                <a:latin typeface="Comic Sans MS" pitchFamily="66" charset="0"/>
              </a:rPr>
              <a:t>.</a:t>
            </a:r>
          </a:p>
        </p:txBody>
      </p:sp>
      <p:pic>
        <p:nvPicPr>
          <p:cNvPr id="4198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27088" y="3452813"/>
            <a:ext cx="7561262" cy="3308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-757238" y="-242888"/>
            <a:ext cx="7543801" cy="1431926"/>
          </a:xfrm>
        </p:spPr>
        <p:txBody>
          <a:bodyPr/>
          <a:lstStyle/>
          <a:p>
            <a:pPr eaLnBrk="1" hangingPunct="1"/>
            <a:r>
              <a:rPr lang="sr-Cyrl-CS" sz="3200" b="0" smtClean="0">
                <a:solidFill>
                  <a:srgbClr val="FFFF00"/>
                </a:solidFill>
                <a:effectLst/>
                <a:latin typeface="Arial" charset="0"/>
              </a:rPr>
              <a:t>ХОЛЕСТЕРОЛ</a:t>
            </a:r>
            <a:endParaRPr lang="en-US" sz="3200" b="0" smtClean="0">
              <a:solidFill>
                <a:srgbClr val="FFFF00"/>
              </a:solidFill>
              <a:effectLst/>
              <a:latin typeface="Arial" charset="0"/>
            </a:endParaRPr>
          </a:p>
        </p:txBody>
      </p:sp>
      <p:pic>
        <p:nvPicPr>
          <p:cNvPr id="6147" name="Picture 3" descr="ch11_cholesterol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79388" y="1196975"/>
            <a:ext cx="4176712" cy="5472113"/>
          </a:xfrm>
          <a:noFill/>
        </p:spPr>
      </p:pic>
      <p:pic>
        <p:nvPicPr>
          <p:cNvPr id="6148" name="Picture 4" descr="steroid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27538" y="3354388"/>
            <a:ext cx="4419600" cy="3314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9" name="Text Box 5"/>
          <p:cNvSpPr txBox="1">
            <a:spLocks noChangeArrowheads="1"/>
          </p:cNvSpPr>
          <p:nvPr/>
        </p:nvSpPr>
        <p:spPr bwMode="auto">
          <a:xfrm>
            <a:off x="4572000" y="981075"/>
            <a:ext cx="4572000" cy="3668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Tx/>
              <a:buChar char="-"/>
            </a:pPr>
            <a:r>
              <a:rPr lang="sr-Cyrl-CS">
                <a:solidFill>
                  <a:srgbClr val="FFFF00"/>
                </a:solidFill>
                <a:latin typeface="Arial" charset="0"/>
              </a:rPr>
              <a:t> 27</a:t>
            </a:r>
            <a:r>
              <a:rPr lang="sr-Latn-CS">
                <a:solidFill>
                  <a:srgbClr val="FFFF00"/>
                </a:solidFill>
                <a:latin typeface="Arial" charset="0"/>
              </a:rPr>
              <a:t>C</a:t>
            </a:r>
            <a:r>
              <a:rPr lang="sr-Cyrl-CS">
                <a:solidFill>
                  <a:srgbClr val="FFFF00"/>
                </a:solidFill>
                <a:latin typeface="Arial" charset="0"/>
              </a:rPr>
              <a:t> атома </a:t>
            </a:r>
          </a:p>
          <a:p>
            <a:pPr>
              <a:spcBef>
                <a:spcPct val="50000"/>
              </a:spcBef>
              <a:buFontTx/>
              <a:buChar char="-"/>
            </a:pPr>
            <a:r>
              <a:rPr lang="sr-Cyrl-CS">
                <a:solidFill>
                  <a:srgbClr val="FFFF00"/>
                </a:solidFill>
                <a:latin typeface="Arial" charset="0"/>
              </a:rPr>
              <a:t> на 3. </a:t>
            </a:r>
            <a:r>
              <a:rPr lang="sr-Latn-CS">
                <a:solidFill>
                  <a:srgbClr val="FFFF00"/>
                </a:solidFill>
                <a:latin typeface="Arial" charset="0"/>
              </a:rPr>
              <a:t>C</a:t>
            </a:r>
            <a:r>
              <a:rPr lang="sr-Cyrl-CS">
                <a:solidFill>
                  <a:srgbClr val="FFFF00"/>
                </a:solidFill>
                <a:latin typeface="Arial" charset="0"/>
              </a:rPr>
              <a:t> атому хидроксилна група</a:t>
            </a:r>
          </a:p>
          <a:p>
            <a:pPr>
              <a:spcBef>
                <a:spcPct val="50000"/>
              </a:spcBef>
              <a:buFontTx/>
              <a:buChar char="-"/>
            </a:pPr>
            <a:r>
              <a:rPr lang="sr-Cyrl-CS">
                <a:solidFill>
                  <a:srgbClr val="FFFF00"/>
                </a:solidFill>
                <a:latin typeface="Arial" charset="0"/>
              </a:rPr>
              <a:t> између 5. и 6. </a:t>
            </a:r>
            <a:r>
              <a:rPr lang="sr-Latn-CS">
                <a:solidFill>
                  <a:srgbClr val="FFFF00"/>
                </a:solidFill>
                <a:latin typeface="Arial" charset="0"/>
              </a:rPr>
              <a:t>C</a:t>
            </a:r>
            <a:r>
              <a:rPr lang="sr-Cyrl-CS">
                <a:solidFill>
                  <a:srgbClr val="FFFF00"/>
                </a:solidFill>
                <a:latin typeface="Arial" charset="0"/>
              </a:rPr>
              <a:t> атома двострука веза</a:t>
            </a:r>
          </a:p>
          <a:p>
            <a:pPr>
              <a:spcBef>
                <a:spcPct val="50000"/>
              </a:spcBef>
              <a:buFontTx/>
              <a:buChar char="-"/>
            </a:pPr>
            <a:r>
              <a:rPr lang="sr-Cyrl-CS">
                <a:solidFill>
                  <a:srgbClr val="FFFF00"/>
                </a:solidFill>
                <a:latin typeface="Arial" charset="0"/>
              </a:rPr>
              <a:t> на 10. и 13. </a:t>
            </a:r>
            <a:r>
              <a:rPr lang="en-US">
                <a:solidFill>
                  <a:srgbClr val="FFFF00"/>
                </a:solidFill>
                <a:latin typeface="Arial" charset="0"/>
              </a:rPr>
              <a:t>C</a:t>
            </a:r>
            <a:r>
              <a:rPr lang="sr-Cyrl-CS">
                <a:solidFill>
                  <a:srgbClr val="FFFF00"/>
                </a:solidFill>
                <a:latin typeface="Arial" charset="0"/>
              </a:rPr>
              <a:t> атому метил група </a:t>
            </a:r>
          </a:p>
          <a:p>
            <a:pPr>
              <a:spcBef>
                <a:spcPct val="50000"/>
              </a:spcBef>
            </a:pPr>
            <a:r>
              <a:rPr lang="sr-Cyrl-CS">
                <a:solidFill>
                  <a:srgbClr val="FFFF00"/>
                </a:solidFill>
                <a:latin typeface="Arial" charset="0"/>
              </a:rPr>
              <a:t>- на 17.</a:t>
            </a:r>
            <a:r>
              <a:rPr lang="sr-Latn-CS">
                <a:solidFill>
                  <a:srgbClr val="FFFF00"/>
                </a:solidFill>
                <a:latin typeface="Arial" charset="0"/>
              </a:rPr>
              <a:t>C </a:t>
            </a:r>
            <a:r>
              <a:rPr lang="sr-Cyrl-CS">
                <a:solidFill>
                  <a:srgbClr val="FFFF00"/>
                </a:solidFill>
                <a:latin typeface="Arial" charset="0"/>
              </a:rPr>
              <a:t>атому бочни ланац од 8 </a:t>
            </a:r>
            <a:r>
              <a:rPr lang="sr-Latn-CS">
                <a:solidFill>
                  <a:srgbClr val="FFFF00"/>
                </a:solidFill>
                <a:latin typeface="Arial" charset="0"/>
              </a:rPr>
              <a:t>C</a:t>
            </a:r>
            <a:endParaRPr lang="sr-Cyrl-CS">
              <a:solidFill>
                <a:srgbClr val="FFFF00"/>
              </a:solidFill>
              <a:latin typeface="Arial" charset="0"/>
            </a:endParaRPr>
          </a:p>
          <a:p>
            <a:pPr>
              <a:spcBef>
                <a:spcPct val="50000"/>
              </a:spcBef>
            </a:pPr>
            <a:endParaRPr lang="sr-Cyrl-CS">
              <a:latin typeface="Arial" charset="0"/>
            </a:endParaRPr>
          </a:p>
          <a:p>
            <a:pPr>
              <a:spcBef>
                <a:spcPct val="50000"/>
              </a:spcBef>
              <a:buFontTx/>
              <a:buChar char="-"/>
            </a:pPr>
            <a:endParaRPr lang="sr-Cyrl-CS" b="1">
              <a:latin typeface="Arial" charset="0"/>
            </a:endParaRPr>
          </a:p>
          <a:p>
            <a:pPr>
              <a:spcBef>
                <a:spcPct val="50000"/>
              </a:spcBef>
              <a:buFontTx/>
              <a:buChar char="-"/>
            </a:pPr>
            <a:endParaRPr lang="sr-Cyrl-CS" b="1">
              <a:latin typeface="Arial" charset="0"/>
            </a:endParaRPr>
          </a:p>
          <a:p>
            <a:pPr>
              <a:spcBef>
                <a:spcPct val="50000"/>
              </a:spcBef>
              <a:buFontTx/>
              <a:buChar char="-"/>
            </a:pPr>
            <a:endParaRPr lang="en-US" b="1">
              <a:latin typeface="Arial" charset="0"/>
            </a:endParaRPr>
          </a:p>
        </p:txBody>
      </p:sp>
      <p:sp>
        <p:nvSpPr>
          <p:cNvPr id="6150" name="Text Box 6"/>
          <p:cNvSpPr txBox="1">
            <a:spLocks noChangeArrowheads="1"/>
          </p:cNvSpPr>
          <p:nvPr/>
        </p:nvSpPr>
        <p:spPr bwMode="auto">
          <a:xfrm>
            <a:off x="962025" y="1404938"/>
            <a:ext cx="2655888" cy="793750"/>
          </a:xfrm>
          <a:prstGeom prst="rect">
            <a:avLst/>
          </a:prstGeom>
          <a:solidFill>
            <a:schemeClr val="bg1"/>
          </a:solidFill>
          <a:ln w="9525" algn="ctr">
            <a:noFill/>
            <a:miter lim="800000"/>
            <a:headEnd/>
            <a:tailEnd/>
          </a:ln>
          <a:effectLst>
            <a:outerShdw dist="117088" dir="2963922" algn="ctr" rotWithShape="0">
              <a:schemeClr val="tx1">
                <a:alpha val="50000"/>
              </a:schemeClr>
            </a:outerShdw>
          </a:effectLst>
        </p:spPr>
        <p:txBody>
          <a:bodyPr wrap="none">
            <a:spAutoFit/>
          </a:bodyPr>
          <a:lstStyle/>
          <a:p>
            <a:pPr algn="ctr"/>
            <a:r>
              <a:rPr lang="sr-Cyrl-CS" sz="2800" b="1">
                <a:latin typeface="Arial" charset="0"/>
              </a:rPr>
              <a:t>ХОЛЕСТЕРОЛ</a:t>
            </a:r>
          </a:p>
          <a:p>
            <a:pPr algn="ctr"/>
            <a:r>
              <a:rPr lang="sr-Cyrl-CS">
                <a:latin typeface="Arial" charset="0"/>
              </a:rPr>
              <a:t>не-естерификован</a:t>
            </a:r>
            <a:endParaRPr lang="sr-Latn-CS">
              <a:latin typeface="Arial" charset="0"/>
            </a:endParaRPr>
          </a:p>
        </p:txBody>
      </p:sp>
      <p:sp>
        <p:nvSpPr>
          <p:cNvPr id="6151" name="Text Box 7"/>
          <p:cNvSpPr txBox="1">
            <a:spLocks noChangeArrowheads="1"/>
          </p:cNvSpPr>
          <p:nvPr/>
        </p:nvSpPr>
        <p:spPr bwMode="auto">
          <a:xfrm>
            <a:off x="3419475" y="3068638"/>
            <a:ext cx="914400" cy="730250"/>
          </a:xfrm>
          <a:prstGeom prst="rect">
            <a:avLst/>
          </a:prstGeom>
          <a:solidFill>
            <a:schemeClr val="bg1"/>
          </a:solidFill>
          <a:ln w="9525" algn="ctr">
            <a:noFill/>
            <a:miter lim="800000"/>
            <a:headEnd/>
            <a:tailEnd/>
          </a:ln>
          <a:effectLst>
            <a:outerShdw dist="117088" dir="2963922" algn="ctr" rotWithShape="0">
              <a:schemeClr val="tx1">
                <a:alpha val="50000"/>
              </a:schemeClr>
            </a:outerShdw>
          </a:effectLst>
        </p:spPr>
        <p:txBody>
          <a:bodyPr>
            <a:spAutoFit/>
          </a:bodyPr>
          <a:lstStyle/>
          <a:p>
            <a:pPr algn="ctr"/>
            <a:r>
              <a:rPr lang="sr-Cyrl-CS" sz="1400" b="1">
                <a:latin typeface="Arial" charset="0"/>
              </a:rPr>
              <a:t>алкил</a:t>
            </a:r>
          </a:p>
          <a:p>
            <a:pPr algn="ctr"/>
            <a:r>
              <a:rPr lang="sr-Cyrl-CS" sz="1400" b="1">
                <a:latin typeface="Arial" charset="0"/>
              </a:rPr>
              <a:t>бочни</a:t>
            </a:r>
          </a:p>
          <a:p>
            <a:pPr algn="ctr"/>
            <a:r>
              <a:rPr lang="sr-Cyrl-CS" sz="1400" b="1">
                <a:latin typeface="Arial" charset="0"/>
              </a:rPr>
              <a:t>ланац</a:t>
            </a:r>
            <a:endParaRPr lang="sr-Latn-CS" sz="1400" b="1">
              <a:latin typeface="Arial" charset="0"/>
            </a:endParaRPr>
          </a:p>
        </p:txBody>
      </p:sp>
      <p:sp>
        <p:nvSpPr>
          <p:cNvPr id="6152" name="Text Box 8"/>
          <p:cNvSpPr txBox="1">
            <a:spLocks noChangeArrowheads="1"/>
          </p:cNvSpPr>
          <p:nvPr/>
        </p:nvSpPr>
        <p:spPr bwMode="auto">
          <a:xfrm>
            <a:off x="179388" y="5715000"/>
            <a:ext cx="730250" cy="739775"/>
          </a:xfrm>
          <a:prstGeom prst="rect">
            <a:avLst/>
          </a:prstGeom>
          <a:solidFill>
            <a:srgbClr val="FFCCCC"/>
          </a:solidFill>
          <a:ln w="9525" algn="ctr">
            <a:solidFill>
              <a:srgbClr val="FF00FF"/>
            </a:solidFill>
            <a:miter lim="800000"/>
            <a:headEnd/>
            <a:tailEnd/>
          </a:ln>
          <a:effectLst>
            <a:outerShdw dist="117088" dir="2963922" algn="ctr" rotWithShape="0">
              <a:schemeClr val="tx1">
                <a:alpha val="50000"/>
              </a:schemeClr>
            </a:outerShdw>
          </a:effectLst>
        </p:spPr>
        <p:txBody>
          <a:bodyPr>
            <a:spAutoFit/>
          </a:bodyPr>
          <a:lstStyle/>
          <a:p>
            <a:pPr algn="ctr"/>
            <a:r>
              <a:rPr lang="sr-Cyrl-CS" sz="1400" b="1">
                <a:solidFill>
                  <a:schemeClr val="bg2"/>
                </a:solidFill>
                <a:latin typeface="Comic Sans MS" pitchFamily="66" charset="0"/>
              </a:rPr>
              <a:t>поларна</a:t>
            </a:r>
          </a:p>
          <a:p>
            <a:pPr algn="ctr"/>
            <a:r>
              <a:rPr lang="sr-Cyrl-CS" sz="1400" b="1">
                <a:solidFill>
                  <a:schemeClr val="bg2"/>
                </a:solidFill>
                <a:latin typeface="Comic Sans MS" pitchFamily="66" charset="0"/>
              </a:rPr>
              <a:t>глава</a:t>
            </a:r>
            <a:endParaRPr lang="sr-Latn-CS" sz="1400" b="1">
              <a:solidFill>
                <a:schemeClr val="bg2"/>
              </a:solidFill>
              <a:latin typeface="Comic Sans MS" pitchFamily="66" charset="0"/>
            </a:endParaRPr>
          </a:p>
        </p:txBody>
      </p:sp>
      <p:sp>
        <p:nvSpPr>
          <p:cNvPr id="6153" name="Text Box 9"/>
          <p:cNvSpPr txBox="1">
            <a:spLocks noChangeArrowheads="1"/>
          </p:cNvSpPr>
          <p:nvPr/>
        </p:nvSpPr>
        <p:spPr bwMode="auto">
          <a:xfrm>
            <a:off x="2339975" y="5876925"/>
            <a:ext cx="1090613" cy="517525"/>
          </a:xfrm>
          <a:prstGeom prst="rect">
            <a:avLst/>
          </a:prstGeom>
          <a:solidFill>
            <a:srgbClr val="00FFFF"/>
          </a:solidFill>
          <a:ln w="9525" algn="ctr">
            <a:noFill/>
            <a:miter lim="800000"/>
            <a:headEnd/>
            <a:tailEnd/>
          </a:ln>
          <a:effectLst>
            <a:outerShdw dist="117088" dir="2963922" algn="ctr" rotWithShape="0">
              <a:schemeClr val="tx1">
                <a:alpha val="50000"/>
              </a:schemeClr>
            </a:outerShdw>
          </a:effectLst>
        </p:spPr>
        <p:txBody>
          <a:bodyPr wrap="none">
            <a:spAutoFit/>
          </a:bodyPr>
          <a:lstStyle/>
          <a:p>
            <a:pPr algn="ctr"/>
            <a:r>
              <a:rPr lang="sr-Cyrl-CS" sz="1400" b="1">
                <a:latin typeface="Comic Sans MS" pitchFamily="66" charset="0"/>
              </a:rPr>
              <a:t>стероидни</a:t>
            </a:r>
          </a:p>
          <a:p>
            <a:pPr algn="ctr"/>
            <a:r>
              <a:rPr lang="sr-Cyrl-CS" sz="1400" b="1">
                <a:latin typeface="Comic Sans MS" pitchFamily="66" charset="0"/>
              </a:rPr>
              <a:t>нуклеус</a:t>
            </a:r>
            <a:endParaRPr lang="sr-Latn-CS" sz="1400" b="1">
              <a:latin typeface="Comic Sans MS" pitchFamily="66" charset="0"/>
            </a:endParaRPr>
          </a:p>
        </p:txBody>
      </p:sp>
      <p:sp>
        <p:nvSpPr>
          <p:cNvPr id="6154" name="Text Box 10"/>
          <p:cNvSpPr txBox="1">
            <a:spLocks noChangeArrowheads="1"/>
          </p:cNvSpPr>
          <p:nvPr/>
        </p:nvSpPr>
        <p:spPr bwMode="auto">
          <a:xfrm>
            <a:off x="4859338" y="3644900"/>
            <a:ext cx="3330575" cy="336550"/>
          </a:xfrm>
          <a:prstGeom prst="rect">
            <a:avLst/>
          </a:prstGeom>
          <a:solidFill>
            <a:schemeClr val="bg1"/>
          </a:solidFill>
          <a:ln w="9525" algn="ctr">
            <a:noFill/>
            <a:miter lim="800000"/>
            <a:headEnd/>
            <a:tailEnd/>
          </a:ln>
          <a:effectLst>
            <a:outerShdw dist="117088" dir="2963922" algn="ctr" rotWithShape="0">
              <a:schemeClr val="tx1">
                <a:alpha val="50000"/>
              </a:schemeClr>
            </a:outerShdw>
          </a:effectLst>
        </p:spPr>
        <p:txBody>
          <a:bodyPr>
            <a:spAutoFit/>
          </a:bodyPr>
          <a:lstStyle/>
          <a:p>
            <a:pPr algn="ctr"/>
            <a:r>
              <a:rPr lang="sr-Cyrl-CS" sz="1600" b="1">
                <a:solidFill>
                  <a:srgbClr val="FFFF00"/>
                </a:solidFill>
                <a:latin typeface="Comic Sans MS" pitchFamily="66" charset="0"/>
              </a:rPr>
              <a:t>СТРУКТУРА СТЕРОИДА</a:t>
            </a:r>
            <a:endParaRPr lang="sr-Latn-CS" sz="1600" b="1">
              <a:solidFill>
                <a:srgbClr val="FFFF00"/>
              </a:solidFill>
              <a:latin typeface="Comic Sans MS" pitchFamily="66" charset="0"/>
            </a:endParaRPr>
          </a:p>
        </p:txBody>
      </p:sp>
      <p:sp>
        <p:nvSpPr>
          <p:cNvPr id="6155" name="Text Box 11"/>
          <p:cNvSpPr txBox="1">
            <a:spLocks noChangeArrowheads="1"/>
          </p:cNvSpPr>
          <p:nvPr/>
        </p:nvSpPr>
        <p:spPr bwMode="auto">
          <a:xfrm>
            <a:off x="4500563" y="5516563"/>
            <a:ext cx="909637" cy="517525"/>
          </a:xfrm>
          <a:prstGeom prst="rect">
            <a:avLst/>
          </a:prstGeom>
          <a:solidFill>
            <a:schemeClr val="bg1"/>
          </a:solidFill>
          <a:ln w="9525" algn="ctr">
            <a:noFill/>
            <a:miter lim="800000"/>
            <a:headEnd/>
            <a:tailEnd/>
          </a:ln>
          <a:effectLst>
            <a:outerShdw dist="117088" dir="2963922" algn="ctr" rotWithShape="0">
              <a:schemeClr val="tx1">
                <a:alpha val="50000"/>
              </a:schemeClr>
            </a:outerShdw>
          </a:effectLst>
        </p:spPr>
        <p:txBody>
          <a:bodyPr wrap="none">
            <a:spAutoFit/>
          </a:bodyPr>
          <a:lstStyle/>
          <a:p>
            <a:pPr algn="ctr"/>
            <a:r>
              <a:rPr lang="sr-Cyrl-CS" sz="1400" b="1">
                <a:latin typeface="Comic Sans MS" pitchFamily="66" charset="0"/>
              </a:rPr>
              <a:t>поларна</a:t>
            </a:r>
          </a:p>
          <a:p>
            <a:pPr algn="ctr"/>
            <a:r>
              <a:rPr lang="sr-Cyrl-CS" sz="1400" b="1">
                <a:latin typeface="Comic Sans MS" pitchFamily="66" charset="0"/>
              </a:rPr>
              <a:t>глава</a:t>
            </a:r>
            <a:endParaRPr lang="sr-Latn-CS" sz="1400" b="1">
              <a:latin typeface="Comic Sans MS" pitchFamily="66" charset="0"/>
            </a:endParaRPr>
          </a:p>
        </p:txBody>
      </p:sp>
      <p:sp>
        <p:nvSpPr>
          <p:cNvPr id="6156" name="Text Box 12"/>
          <p:cNvSpPr txBox="1">
            <a:spLocks noChangeArrowheads="1"/>
          </p:cNvSpPr>
          <p:nvPr/>
        </p:nvSpPr>
        <p:spPr bwMode="auto">
          <a:xfrm>
            <a:off x="6038850" y="5661025"/>
            <a:ext cx="2389188" cy="304800"/>
          </a:xfrm>
          <a:prstGeom prst="rect">
            <a:avLst/>
          </a:prstGeom>
          <a:solidFill>
            <a:schemeClr val="bg1"/>
          </a:solidFill>
          <a:ln w="9525" algn="ctr">
            <a:noFill/>
            <a:miter lim="800000"/>
            <a:headEnd/>
            <a:tailEnd/>
          </a:ln>
          <a:effectLst>
            <a:outerShdw dist="117088" dir="2963922" algn="ctr" rotWithShape="0">
              <a:schemeClr val="tx1">
                <a:alpha val="50000"/>
              </a:schemeClr>
            </a:outerShdw>
          </a:effectLst>
        </p:spPr>
        <p:txBody>
          <a:bodyPr wrap="none">
            <a:spAutoFit/>
          </a:bodyPr>
          <a:lstStyle/>
          <a:p>
            <a:pPr algn="ctr"/>
            <a:r>
              <a:rPr lang="sr-Cyrl-CS" sz="1400" b="1">
                <a:latin typeface="Comic Sans MS" pitchFamily="66" charset="0"/>
              </a:rPr>
              <a:t>4 кондензована прстена</a:t>
            </a:r>
            <a:endParaRPr lang="sr-Latn-CS" sz="1400" b="1">
              <a:latin typeface="Comic Sans MS" pitchFamily="66" charset="0"/>
            </a:endParaRPr>
          </a:p>
        </p:txBody>
      </p:sp>
      <p:sp>
        <p:nvSpPr>
          <p:cNvPr id="6157" name="Text Box 13"/>
          <p:cNvSpPr txBox="1">
            <a:spLocks noChangeArrowheads="1"/>
          </p:cNvSpPr>
          <p:nvPr/>
        </p:nvSpPr>
        <p:spPr bwMode="auto">
          <a:xfrm>
            <a:off x="7164388" y="4076700"/>
            <a:ext cx="1289050" cy="304800"/>
          </a:xfrm>
          <a:prstGeom prst="rect">
            <a:avLst/>
          </a:prstGeom>
          <a:solidFill>
            <a:schemeClr val="bg1"/>
          </a:solidFill>
          <a:ln w="9525" algn="ctr">
            <a:noFill/>
            <a:miter lim="800000"/>
            <a:headEnd/>
            <a:tailEnd/>
          </a:ln>
          <a:effectLst>
            <a:outerShdw dist="117088" dir="2963922" algn="ctr" rotWithShape="0">
              <a:schemeClr val="tx1">
                <a:alpha val="50000"/>
              </a:schemeClr>
            </a:outerShdw>
          </a:effectLst>
        </p:spPr>
        <p:txBody>
          <a:bodyPr wrap="none">
            <a:spAutoFit/>
          </a:bodyPr>
          <a:lstStyle/>
          <a:p>
            <a:pPr algn="ctr"/>
            <a:r>
              <a:rPr lang="sr-Cyrl-CS" sz="1400" b="1">
                <a:latin typeface="Comic Sans MS" pitchFamily="66" charset="0"/>
              </a:rPr>
              <a:t>бочни ланац</a:t>
            </a:r>
            <a:endParaRPr lang="sr-Latn-CS" sz="1400" b="1">
              <a:latin typeface="Comic Sans MS" pitchFamily="66" charset="0"/>
            </a:endParaRP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323850" y="1981200"/>
            <a:ext cx="8712200" cy="4114800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sr-Latn-CS" sz="4800" smtClean="0">
                <a:solidFill>
                  <a:srgbClr val="FFFF00"/>
                </a:solidFill>
                <a:latin typeface="Arial" charset="0"/>
              </a:rPr>
              <a:t> </a:t>
            </a:r>
            <a:r>
              <a:rPr lang="sr-Cyrl-CS" sz="4400" smtClean="0">
                <a:solidFill>
                  <a:srgbClr val="FFFF00"/>
                </a:solidFill>
                <a:latin typeface="Arial" charset="0"/>
              </a:rPr>
              <a:t>ТРАНСПОРТОВАЊЕ ЛИПИДА</a:t>
            </a:r>
            <a:r>
              <a:rPr lang="sr-Cyrl-CS" sz="4800" smtClean="0">
                <a:solidFill>
                  <a:srgbClr val="FFFF00"/>
                </a:solidFill>
                <a:latin typeface="Arial" charset="0"/>
              </a:rPr>
              <a:t>            ЛИПОПРОТЕИНИ</a:t>
            </a:r>
          </a:p>
          <a:p>
            <a:pPr eaLnBrk="1" hangingPunct="1">
              <a:buFont typeface="Wingdings" pitchFamily="2" charset="2"/>
              <a:buNone/>
              <a:defRPr/>
            </a:pPr>
            <a:endParaRPr lang="sr-Cyrl-CS" sz="4800" smtClean="0">
              <a:solidFill>
                <a:srgbClr val="FFFF00"/>
              </a:solidFill>
              <a:latin typeface="Arial" charset="0"/>
            </a:endParaRPr>
          </a:p>
          <a:p>
            <a:pPr eaLnBrk="1" hangingPunct="1">
              <a:buFont typeface="Wingdings" pitchFamily="2" charset="2"/>
              <a:buNone/>
              <a:defRPr/>
            </a:pPr>
            <a:endParaRPr lang="sr-Cyrl-CS" sz="2800" smtClean="0">
              <a:latin typeface="Arial" charset="0"/>
            </a:endParaRPr>
          </a:p>
          <a:p>
            <a:pPr eaLnBrk="1" hangingPunct="1">
              <a:buFont typeface="Wingdings" pitchFamily="2" charset="2"/>
              <a:buNone/>
              <a:defRPr/>
            </a:pPr>
            <a:endParaRPr lang="sr-Cyrl-CS" sz="2800" smtClean="0">
              <a:solidFill>
                <a:srgbClr val="00FFFF"/>
              </a:solidFill>
              <a:latin typeface="Arial" charset="0"/>
            </a:endParaRPr>
          </a:p>
          <a:p>
            <a:pPr eaLnBrk="1" hangingPunct="1">
              <a:buFont typeface="Wingdings" pitchFamily="2" charset="2"/>
              <a:buNone/>
              <a:defRPr/>
            </a:pPr>
            <a:endParaRPr lang="sr-Cyrl-CS" sz="4800" smtClean="0">
              <a:solidFill>
                <a:srgbClr val="00FFFF"/>
              </a:solidFill>
              <a:latin typeface="Arial" charset="0"/>
            </a:endParaRPr>
          </a:p>
          <a:p>
            <a:pPr eaLnBrk="1" hangingPunct="1">
              <a:buFont typeface="Wingdings" pitchFamily="2" charset="2"/>
              <a:buNone/>
              <a:defRPr/>
            </a:pPr>
            <a:endParaRPr lang="sr-Cyrl-CS" sz="4800" smtClean="0">
              <a:latin typeface="Arial" charset="0"/>
            </a:endParaRPr>
          </a:p>
          <a:p>
            <a:pPr eaLnBrk="1" hangingPunct="1">
              <a:buFont typeface="Wingdings" pitchFamily="2" charset="2"/>
              <a:buNone/>
              <a:defRPr/>
            </a:pPr>
            <a:endParaRPr lang="en-US" sz="4800" smtClean="0">
              <a:latin typeface="Arial" charset="0"/>
            </a:endParaRPr>
          </a:p>
        </p:txBody>
      </p:sp>
      <p:pic>
        <p:nvPicPr>
          <p:cNvPr id="43011" name="Picture 3" descr="LIPIDKUGLA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388100" y="3810000"/>
            <a:ext cx="2755900" cy="30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333375"/>
            <a:ext cx="9144000" cy="6524625"/>
          </a:xfrm>
        </p:spPr>
        <p:txBody>
          <a:bodyPr/>
          <a:lstStyle/>
          <a:p>
            <a:pPr eaLnBrk="1" hangingPunct="1">
              <a:lnSpc>
                <a:spcPct val="85000"/>
              </a:lnSpc>
              <a:defRPr/>
            </a:pPr>
            <a:r>
              <a:rPr lang="sr-Cyrl-CS" sz="1400" b="1" dirty="0" smtClean="0">
                <a:latin typeface="Arial" charset="0"/>
              </a:rPr>
              <a:t>Триацилглицероли (</a:t>
            </a:r>
            <a:r>
              <a:rPr lang="sr-Latn-CS" sz="1400" b="1" dirty="0" smtClean="0">
                <a:latin typeface="Arial" charset="0"/>
              </a:rPr>
              <a:t>TAG</a:t>
            </a:r>
            <a:r>
              <a:rPr lang="sr-Cyrl-CS" sz="1400" b="1" dirty="0" smtClean="0">
                <a:latin typeface="Arial" charset="0"/>
              </a:rPr>
              <a:t>) су главни извори масти у исхрани људи</a:t>
            </a:r>
            <a:endParaRPr lang="en-US" sz="1400" b="1" dirty="0" smtClean="0">
              <a:latin typeface="Arial" charset="0"/>
            </a:endParaRPr>
          </a:p>
          <a:p>
            <a:pPr eaLnBrk="1" hangingPunct="1">
              <a:lnSpc>
                <a:spcPct val="85000"/>
              </a:lnSpc>
              <a:buFont typeface="Wingdings" pitchFamily="2" charset="2"/>
              <a:buNone/>
              <a:defRPr/>
            </a:pPr>
            <a:endParaRPr lang="sr-Cyrl-CS" sz="1400" b="1" dirty="0" smtClean="0">
              <a:latin typeface="Arial" charset="0"/>
            </a:endParaRPr>
          </a:p>
          <a:p>
            <a:pPr eaLnBrk="1" hangingPunct="1">
              <a:lnSpc>
                <a:spcPct val="85000"/>
              </a:lnSpc>
              <a:defRPr/>
            </a:pPr>
            <a:r>
              <a:rPr lang="sr-Cyrl-CS" sz="1400" b="1" dirty="0" smtClean="0">
                <a:latin typeface="Arial" charset="0"/>
              </a:rPr>
              <a:t>Варење масти започињу</a:t>
            </a:r>
            <a:r>
              <a:rPr lang="sr-Cyrl-CS" sz="1400" b="1" dirty="0" smtClean="0">
                <a:solidFill>
                  <a:srgbClr val="FFCC00"/>
                </a:solidFill>
                <a:latin typeface="Arial" charset="0"/>
              </a:rPr>
              <a:t> </a:t>
            </a:r>
            <a:r>
              <a:rPr lang="sr-Cyrl-CS" sz="1400" b="1" dirty="0" smtClean="0">
                <a:solidFill>
                  <a:srgbClr val="FFFF00"/>
                </a:solidFill>
                <a:latin typeface="Arial" charset="0"/>
              </a:rPr>
              <a:t>лингвална и гастрична липаза</a:t>
            </a:r>
            <a:r>
              <a:rPr lang="sr-Cyrl-CS" sz="1400" b="1" dirty="0" smtClean="0">
                <a:solidFill>
                  <a:srgbClr val="FFCC00"/>
                </a:solidFill>
                <a:latin typeface="Arial" charset="0"/>
              </a:rPr>
              <a:t>, </a:t>
            </a:r>
            <a:r>
              <a:rPr lang="sr-Cyrl-CS" sz="1400" b="1" dirty="0" smtClean="0">
                <a:latin typeface="Arial" charset="0"/>
              </a:rPr>
              <a:t>али се главни део дигестије обавља у лумену танког црева под утицајем </a:t>
            </a:r>
            <a:r>
              <a:rPr lang="sr-Cyrl-CS" sz="1400" b="1" dirty="0" smtClean="0">
                <a:solidFill>
                  <a:srgbClr val="FFFF00"/>
                </a:solidFill>
                <a:latin typeface="Arial" charset="0"/>
              </a:rPr>
              <a:t>панкреасне липазе</a:t>
            </a:r>
            <a:endParaRPr lang="en-US" sz="1400" b="1" dirty="0" smtClean="0">
              <a:solidFill>
                <a:srgbClr val="FFFF00"/>
              </a:solidFill>
              <a:latin typeface="Arial" charset="0"/>
            </a:endParaRPr>
          </a:p>
          <a:p>
            <a:pPr eaLnBrk="1" hangingPunct="1">
              <a:lnSpc>
                <a:spcPct val="85000"/>
              </a:lnSpc>
              <a:buFont typeface="Wingdings" pitchFamily="2" charset="2"/>
              <a:buNone/>
              <a:defRPr/>
            </a:pPr>
            <a:endParaRPr lang="sr-Cyrl-CS" sz="1400" b="1" dirty="0" smtClean="0">
              <a:solidFill>
                <a:srgbClr val="FFFF00"/>
              </a:solidFill>
              <a:latin typeface="Arial" charset="0"/>
            </a:endParaRPr>
          </a:p>
          <a:p>
            <a:pPr eaLnBrk="1" hangingPunct="1">
              <a:lnSpc>
                <a:spcPct val="85000"/>
              </a:lnSpc>
              <a:defRPr/>
            </a:pPr>
            <a:r>
              <a:rPr lang="sr-Cyrl-CS" sz="1600" b="1" dirty="0" smtClean="0">
                <a:latin typeface="Arial" charset="0"/>
              </a:rPr>
              <a:t>Кад храна уђе у танко црево,  лучи се Х</a:t>
            </a:r>
            <a:r>
              <a:rPr lang="sr-Cyrl-CS" sz="1600" b="1" dirty="0" smtClean="0">
                <a:solidFill>
                  <a:srgbClr val="FFFF00"/>
                </a:solidFill>
                <a:latin typeface="Arial" charset="0"/>
              </a:rPr>
              <a:t>ОЛЕЦИСТОКИНИН</a:t>
            </a:r>
            <a:r>
              <a:rPr lang="sr-Cyrl-CS" sz="1600" b="1" dirty="0" smtClean="0">
                <a:latin typeface="Arial" charset="0"/>
              </a:rPr>
              <a:t>, што је сигнал за излучивање </a:t>
            </a:r>
            <a:r>
              <a:rPr lang="sr-Cyrl-CS" sz="1600" b="1" dirty="0" smtClean="0">
                <a:solidFill>
                  <a:srgbClr val="FFFF00"/>
                </a:solidFill>
                <a:latin typeface="Arial" charset="0"/>
              </a:rPr>
              <a:t>жучних киселина</a:t>
            </a:r>
            <a:r>
              <a:rPr lang="sr-Cyrl-CS" sz="1600" b="1" dirty="0" smtClean="0">
                <a:latin typeface="Arial" charset="0"/>
              </a:rPr>
              <a:t> из жучне кесице и </a:t>
            </a:r>
            <a:r>
              <a:rPr lang="sr-Cyrl-CS" sz="1600" b="1" dirty="0" smtClean="0">
                <a:solidFill>
                  <a:srgbClr val="FFFF00"/>
                </a:solidFill>
                <a:latin typeface="Arial" charset="0"/>
              </a:rPr>
              <a:t>дигестивних ензима из панкреаса</a:t>
            </a:r>
            <a:endParaRPr lang="en-US" sz="1600" b="1" dirty="0" smtClean="0">
              <a:solidFill>
                <a:srgbClr val="FFFF00"/>
              </a:solidFill>
              <a:latin typeface="Arial" charset="0"/>
            </a:endParaRPr>
          </a:p>
          <a:p>
            <a:pPr eaLnBrk="1" hangingPunct="1">
              <a:lnSpc>
                <a:spcPct val="85000"/>
              </a:lnSpc>
              <a:buFont typeface="Wingdings" pitchFamily="2" charset="2"/>
              <a:buNone/>
              <a:defRPr/>
            </a:pPr>
            <a:endParaRPr lang="sr-Cyrl-CS" sz="1600" b="1" dirty="0" smtClean="0">
              <a:latin typeface="Arial" charset="0"/>
            </a:endParaRPr>
          </a:p>
          <a:p>
            <a:pPr eaLnBrk="1" hangingPunct="1">
              <a:lnSpc>
                <a:spcPct val="85000"/>
              </a:lnSpc>
              <a:defRPr/>
            </a:pPr>
            <a:r>
              <a:rPr lang="sr-Cyrl-CS" sz="1600" b="1" dirty="0" smtClean="0">
                <a:solidFill>
                  <a:srgbClr val="FFFF00"/>
                </a:solidFill>
                <a:latin typeface="Arial" charset="0"/>
              </a:rPr>
              <a:t>Жучне киселине</a:t>
            </a:r>
            <a:r>
              <a:rPr lang="sr-Cyrl-CS" sz="1600" b="1" dirty="0" smtClean="0">
                <a:latin typeface="Arial" charset="0"/>
              </a:rPr>
              <a:t> имају функцију да изврше </a:t>
            </a:r>
            <a:r>
              <a:rPr lang="sr-Cyrl-CS" sz="1600" b="1" dirty="0" smtClean="0">
                <a:solidFill>
                  <a:srgbClr val="FFFF00"/>
                </a:solidFill>
                <a:latin typeface="Arial" charset="0"/>
              </a:rPr>
              <a:t>емулгацију масти</a:t>
            </a:r>
            <a:r>
              <a:rPr lang="sr-Cyrl-CS" sz="1600" b="1" dirty="0" smtClean="0">
                <a:latin typeface="Arial" charset="0"/>
              </a:rPr>
              <a:t> и тако олакшавају деловање панкреасне липазе и колипазе</a:t>
            </a:r>
          </a:p>
          <a:p>
            <a:pPr eaLnBrk="1" hangingPunct="1">
              <a:lnSpc>
                <a:spcPct val="85000"/>
              </a:lnSpc>
              <a:buFont typeface="Wingdings" pitchFamily="2" charset="2"/>
              <a:buNone/>
              <a:defRPr/>
            </a:pPr>
            <a:endParaRPr lang="sr-Cyrl-CS" sz="1600" b="1" dirty="0" smtClean="0">
              <a:latin typeface="Arial" charset="0"/>
            </a:endParaRPr>
          </a:p>
          <a:p>
            <a:pPr eaLnBrk="1" hangingPunct="1">
              <a:lnSpc>
                <a:spcPct val="85000"/>
              </a:lnSpc>
              <a:defRPr/>
            </a:pPr>
            <a:r>
              <a:rPr lang="sr-Cyrl-CS" sz="1600" b="1" dirty="0" smtClean="0">
                <a:solidFill>
                  <a:srgbClr val="FFFF00"/>
                </a:solidFill>
                <a:latin typeface="Arial" charset="0"/>
              </a:rPr>
              <a:t>Панкреасна липаза и колипаза разлажу </a:t>
            </a:r>
            <a:r>
              <a:rPr lang="sr-Latn-CS" sz="1600" b="1" dirty="0" smtClean="0">
                <a:solidFill>
                  <a:srgbClr val="FFFF00"/>
                </a:solidFill>
                <a:latin typeface="Arial" charset="0"/>
              </a:rPr>
              <a:t>TAG</a:t>
            </a:r>
            <a:r>
              <a:rPr lang="sr-Cyrl-CS" sz="1600" b="1" dirty="0" smtClean="0">
                <a:solidFill>
                  <a:srgbClr val="FFFF00"/>
                </a:solidFill>
                <a:latin typeface="Arial" charset="0"/>
              </a:rPr>
              <a:t> на слободне масне киселине (</a:t>
            </a:r>
            <a:r>
              <a:rPr lang="sr-Latn-CS" sz="1600" b="1" dirty="0" smtClean="0">
                <a:solidFill>
                  <a:srgbClr val="FFFF00"/>
                </a:solidFill>
                <a:latin typeface="Arial" charset="0"/>
              </a:rPr>
              <a:t>MK)</a:t>
            </a:r>
            <a:r>
              <a:rPr lang="sr-Cyrl-CS" sz="1600" b="1" dirty="0" smtClean="0">
                <a:solidFill>
                  <a:srgbClr val="FFFF00"/>
                </a:solidFill>
                <a:latin typeface="Arial" charset="0"/>
              </a:rPr>
              <a:t> и </a:t>
            </a:r>
            <a:endParaRPr lang="sr-Latn-CS" sz="1600" b="1" dirty="0" smtClean="0">
              <a:solidFill>
                <a:srgbClr val="FFFF00"/>
              </a:solidFill>
              <a:latin typeface="Arial" charset="0"/>
            </a:endParaRPr>
          </a:p>
          <a:p>
            <a:pPr eaLnBrk="1" hangingPunct="1">
              <a:lnSpc>
                <a:spcPct val="85000"/>
              </a:lnSpc>
              <a:buFont typeface="Wingdings" pitchFamily="2" charset="2"/>
              <a:buNone/>
              <a:defRPr/>
            </a:pPr>
            <a:r>
              <a:rPr lang="sr-Latn-CS" sz="1600" b="1" dirty="0" smtClean="0">
                <a:solidFill>
                  <a:srgbClr val="FFFF00"/>
                </a:solidFill>
                <a:latin typeface="Arial" charset="0"/>
              </a:rPr>
              <a:t>      </a:t>
            </a:r>
            <a:r>
              <a:rPr lang="sr-Cyrl-CS" sz="1600" b="1" dirty="0" smtClean="0">
                <a:solidFill>
                  <a:srgbClr val="FFFF00"/>
                </a:solidFill>
                <a:latin typeface="Arial" charset="0"/>
              </a:rPr>
              <a:t>2-моноглицерол</a:t>
            </a:r>
          </a:p>
          <a:p>
            <a:pPr eaLnBrk="1" hangingPunct="1">
              <a:lnSpc>
                <a:spcPct val="85000"/>
              </a:lnSpc>
              <a:buFont typeface="Wingdings" pitchFamily="2" charset="2"/>
              <a:buNone/>
              <a:defRPr/>
            </a:pPr>
            <a:endParaRPr lang="sr-Cyrl-CS" sz="1600" b="1" dirty="0" smtClean="0">
              <a:latin typeface="Arial" charset="0"/>
            </a:endParaRPr>
          </a:p>
          <a:p>
            <a:pPr eaLnBrk="1" hangingPunct="1">
              <a:lnSpc>
                <a:spcPct val="85000"/>
              </a:lnSpc>
              <a:defRPr/>
            </a:pPr>
            <a:r>
              <a:rPr lang="sr-Cyrl-CS" sz="1600" b="1" dirty="0" smtClean="0">
                <a:latin typeface="Arial" charset="0"/>
              </a:rPr>
              <a:t>Фосфолипаза А2 хидролитички разлаже фосфолипиде у танком цреву</a:t>
            </a:r>
          </a:p>
          <a:p>
            <a:pPr eaLnBrk="1" hangingPunct="1">
              <a:lnSpc>
                <a:spcPct val="85000"/>
              </a:lnSpc>
              <a:buFont typeface="Wingdings" pitchFamily="2" charset="2"/>
              <a:buNone/>
              <a:defRPr/>
            </a:pPr>
            <a:endParaRPr lang="sr-Cyrl-CS" sz="1600" b="1" dirty="0" smtClean="0">
              <a:solidFill>
                <a:srgbClr val="FFCC00"/>
              </a:solidFill>
              <a:latin typeface="Arial" charset="0"/>
            </a:endParaRPr>
          </a:p>
          <a:p>
            <a:pPr eaLnBrk="1" hangingPunct="1">
              <a:lnSpc>
                <a:spcPct val="85000"/>
              </a:lnSpc>
              <a:defRPr/>
            </a:pPr>
            <a:r>
              <a:rPr lang="sr-Cyrl-CS" sz="1600" b="1" dirty="0" smtClean="0">
                <a:latin typeface="Arial" charset="0"/>
              </a:rPr>
              <a:t>У лумену црева формирају се МИЦЕЛЕ, састоје се од жучних киселина и производа варења масти. Мицеле ступају у интеракцију са мембраном ентероцита – интестиналне епителне ћелије, при чему састојци који су липосолубилни дифундују кроз мембрану у ћелију</a:t>
            </a:r>
          </a:p>
          <a:p>
            <a:pPr eaLnBrk="1" hangingPunct="1">
              <a:lnSpc>
                <a:spcPct val="85000"/>
              </a:lnSpc>
              <a:buFont typeface="Wingdings" pitchFamily="2" charset="2"/>
              <a:buNone/>
              <a:defRPr/>
            </a:pPr>
            <a:endParaRPr lang="sr-Cyrl-CS" sz="1600" b="1" dirty="0" smtClean="0">
              <a:latin typeface="Arial" charset="0"/>
            </a:endParaRPr>
          </a:p>
          <a:p>
            <a:pPr eaLnBrk="1" hangingPunct="1">
              <a:lnSpc>
                <a:spcPct val="85000"/>
              </a:lnSpc>
              <a:defRPr/>
            </a:pPr>
            <a:r>
              <a:rPr lang="sr-Cyrl-CS" sz="1600" b="1" dirty="0" smtClean="0">
                <a:latin typeface="Arial" charset="0"/>
              </a:rPr>
              <a:t>Жучне киселине се ресорбују у нижим деловима интестиналног тракта и </a:t>
            </a:r>
            <a:r>
              <a:rPr lang="sr-Cyrl-CS" sz="1600" b="1" u="sng" dirty="0" smtClean="0">
                <a:latin typeface="Arial" charset="0"/>
              </a:rPr>
              <a:t>ентерохепатичком циркулацијом</a:t>
            </a:r>
            <a:r>
              <a:rPr lang="sr-Cyrl-CS" sz="1600" b="1" dirty="0" smtClean="0">
                <a:latin typeface="Arial" charset="0"/>
              </a:rPr>
              <a:t> се враћају у јетру</a:t>
            </a:r>
            <a:endParaRPr lang="en-US" sz="1600" b="1" dirty="0" smtClean="0"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0" y="476250"/>
            <a:ext cx="9144000" cy="6381750"/>
          </a:xfrm>
        </p:spPr>
        <p:txBody>
          <a:bodyPr/>
          <a:lstStyle/>
          <a:p>
            <a:pPr eaLnBrk="1" hangingPunct="1">
              <a:lnSpc>
                <a:spcPct val="85000"/>
              </a:lnSpc>
              <a:defRPr/>
            </a:pPr>
            <a:r>
              <a:rPr lang="sr-Cyrl-CS" sz="2000" dirty="0" smtClean="0">
                <a:latin typeface="Arial" charset="0"/>
              </a:rPr>
              <a:t>У ентероцитима </a:t>
            </a:r>
            <a:r>
              <a:rPr lang="sr-Latn-CS" sz="2000" dirty="0" smtClean="0">
                <a:latin typeface="Arial" charset="0"/>
              </a:rPr>
              <a:t>TAG</a:t>
            </a:r>
            <a:r>
              <a:rPr lang="sr-Cyrl-CS" sz="2000" dirty="0" smtClean="0">
                <a:latin typeface="Arial" charset="0"/>
              </a:rPr>
              <a:t> се ре-синтетишу и складиште у </a:t>
            </a:r>
            <a:r>
              <a:rPr lang="sr-Cyrl-CS" sz="2000" b="1" dirty="0" smtClean="0">
                <a:solidFill>
                  <a:srgbClr val="FFFF00"/>
                </a:solidFill>
                <a:latin typeface="Arial" charset="0"/>
              </a:rPr>
              <a:t>ХИЛОМИКРОНЕ</a:t>
            </a:r>
            <a:r>
              <a:rPr lang="sr-Cyrl-CS" sz="2000" dirty="0" smtClean="0">
                <a:solidFill>
                  <a:srgbClr val="FFFF00"/>
                </a:solidFill>
                <a:latin typeface="Arial" charset="0"/>
              </a:rPr>
              <a:t> </a:t>
            </a:r>
            <a:r>
              <a:rPr lang="sr-Cyrl-CS" sz="2000" dirty="0" smtClean="0">
                <a:latin typeface="Arial" charset="0"/>
              </a:rPr>
              <a:t>који се луче у лимфну циркулацију</a:t>
            </a:r>
          </a:p>
          <a:p>
            <a:pPr eaLnBrk="1" hangingPunct="1">
              <a:lnSpc>
                <a:spcPct val="85000"/>
              </a:lnSpc>
              <a:buFont typeface="Wingdings" pitchFamily="2" charset="2"/>
              <a:buNone/>
              <a:defRPr/>
            </a:pPr>
            <a:endParaRPr lang="sr-Cyrl-CS" sz="800" dirty="0" smtClean="0">
              <a:latin typeface="Arial" charset="0"/>
            </a:endParaRPr>
          </a:p>
          <a:p>
            <a:pPr eaLnBrk="1" hangingPunct="1">
              <a:lnSpc>
                <a:spcPct val="85000"/>
              </a:lnSpc>
              <a:defRPr/>
            </a:pPr>
            <a:r>
              <a:rPr lang="sr-Cyrl-CS" sz="2000" dirty="0" smtClean="0">
                <a:latin typeface="Arial" charset="0"/>
              </a:rPr>
              <a:t>У циркулацији</a:t>
            </a:r>
            <a:r>
              <a:rPr lang="sr-Cyrl-CS" sz="2000" dirty="0" smtClean="0">
                <a:solidFill>
                  <a:srgbClr val="FF9933"/>
                </a:solidFill>
                <a:latin typeface="Arial" charset="0"/>
              </a:rPr>
              <a:t> </a:t>
            </a:r>
            <a:r>
              <a:rPr lang="sr-Cyrl-CS" sz="2000" b="1" dirty="0" smtClean="0">
                <a:solidFill>
                  <a:srgbClr val="FFFF00"/>
                </a:solidFill>
                <a:latin typeface="Arial" charset="0"/>
              </a:rPr>
              <a:t>НАСЦЕНТНИ ХИЛОМИКРОНИ</a:t>
            </a:r>
            <a:r>
              <a:rPr lang="sr-Cyrl-CS" sz="2000" b="1" dirty="0" smtClean="0">
                <a:solidFill>
                  <a:srgbClr val="FF9933"/>
                </a:solidFill>
                <a:latin typeface="Arial" charset="0"/>
              </a:rPr>
              <a:t> </a:t>
            </a:r>
            <a:r>
              <a:rPr lang="sr-Cyrl-CS" sz="2000" dirty="0" smtClean="0">
                <a:latin typeface="Arial" charset="0"/>
              </a:rPr>
              <a:t>ступају у интеракцију са липопротеинима велике густине</a:t>
            </a:r>
            <a:r>
              <a:rPr lang="sr-Cyrl-CS" sz="2000" dirty="0" smtClean="0">
                <a:solidFill>
                  <a:srgbClr val="FF9933"/>
                </a:solidFill>
                <a:latin typeface="Arial" charset="0"/>
              </a:rPr>
              <a:t> </a:t>
            </a:r>
            <a:r>
              <a:rPr lang="sr-Cyrl-CS" sz="2000" dirty="0" smtClean="0">
                <a:latin typeface="Arial" charset="0"/>
              </a:rPr>
              <a:t>(</a:t>
            </a:r>
            <a:r>
              <a:rPr lang="sr-Latn-CS" sz="2000" b="1" dirty="0" smtClean="0">
                <a:solidFill>
                  <a:srgbClr val="FFFF00"/>
                </a:solidFill>
                <a:latin typeface="Arial" charset="0"/>
              </a:rPr>
              <a:t>HDL</a:t>
            </a:r>
            <a:r>
              <a:rPr lang="sr-Latn-CS" sz="2000" dirty="0" smtClean="0">
                <a:latin typeface="Arial" charset="0"/>
              </a:rPr>
              <a:t>)</a:t>
            </a:r>
            <a:r>
              <a:rPr lang="sr-Cyrl-CS" sz="2000" dirty="0" smtClean="0">
                <a:solidFill>
                  <a:srgbClr val="FF9933"/>
                </a:solidFill>
                <a:latin typeface="Arial" charset="0"/>
              </a:rPr>
              <a:t> </a:t>
            </a:r>
            <a:r>
              <a:rPr lang="sr-Cyrl-CS" sz="2000" dirty="0" smtClean="0">
                <a:latin typeface="Arial" charset="0"/>
              </a:rPr>
              <a:t>и при томе од њих примају две протеинске компоненте у своју структуру –</a:t>
            </a:r>
            <a:r>
              <a:rPr lang="sr-Cyrl-CS" sz="2000" dirty="0" smtClean="0">
                <a:solidFill>
                  <a:srgbClr val="FF9933"/>
                </a:solidFill>
                <a:latin typeface="Arial" charset="0"/>
              </a:rPr>
              <a:t> </a:t>
            </a:r>
            <a:r>
              <a:rPr lang="sr-Cyrl-CS" sz="2000" b="1" dirty="0" smtClean="0">
                <a:solidFill>
                  <a:srgbClr val="FFFF00"/>
                </a:solidFill>
                <a:latin typeface="Arial" charset="0"/>
              </a:rPr>
              <a:t>аполипопротеин </a:t>
            </a:r>
            <a:r>
              <a:rPr lang="sr-Latn-CS" sz="2000" b="1" dirty="0" smtClean="0">
                <a:solidFill>
                  <a:srgbClr val="FFFF00"/>
                </a:solidFill>
                <a:latin typeface="Arial" charset="0"/>
              </a:rPr>
              <a:t>C-II</a:t>
            </a:r>
            <a:r>
              <a:rPr lang="sr-Latn-CS" sz="2000" dirty="0" smtClean="0">
                <a:solidFill>
                  <a:srgbClr val="FFFF00"/>
                </a:solidFill>
                <a:latin typeface="Arial" charset="0"/>
              </a:rPr>
              <a:t> (</a:t>
            </a:r>
            <a:r>
              <a:rPr lang="sr-Latn-CS" sz="2000" b="1" dirty="0" smtClean="0">
                <a:solidFill>
                  <a:srgbClr val="FFFF00"/>
                </a:solidFill>
                <a:latin typeface="Arial" charset="0"/>
              </a:rPr>
              <a:t>apoC-II</a:t>
            </a:r>
            <a:r>
              <a:rPr lang="sr-Latn-CS" sz="2000" dirty="0" smtClean="0">
                <a:solidFill>
                  <a:srgbClr val="FFFF00"/>
                </a:solidFill>
                <a:latin typeface="Arial" charset="0"/>
              </a:rPr>
              <a:t>) </a:t>
            </a:r>
            <a:r>
              <a:rPr lang="sr-Cyrl-CS" sz="2000" dirty="0" smtClean="0">
                <a:latin typeface="Arial" charset="0"/>
              </a:rPr>
              <a:t>и</a:t>
            </a:r>
            <a:r>
              <a:rPr lang="sr-Latn-CS" sz="2000" dirty="0" smtClean="0">
                <a:solidFill>
                  <a:srgbClr val="FFFF00"/>
                </a:solidFill>
                <a:latin typeface="Arial" charset="0"/>
              </a:rPr>
              <a:t> </a:t>
            </a:r>
            <a:r>
              <a:rPr lang="sr-Latn-CS" sz="2000" b="1" dirty="0" smtClean="0">
                <a:solidFill>
                  <a:srgbClr val="FFFF00"/>
                </a:solidFill>
                <a:latin typeface="Arial" charset="0"/>
              </a:rPr>
              <a:t>E</a:t>
            </a:r>
            <a:r>
              <a:rPr lang="sr-Latn-CS" sz="2000" dirty="0" smtClean="0">
                <a:solidFill>
                  <a:srgbClr val="FFFF00"/>
                </a:solidFill>
                <a:latin typeface="Arial" charset="0"/>
              </a:rPr>
              <a:t> (</a:t>
            </a:r>
            <a:r>
              <a:rPr lang="sr-Latn-CS" sz="2000" b="1" dirty="0" smtClean="0">
                <a:solidFill>
                  <a:srgbClr val="FFFF00"/>
                </a:solidFill>
                <a:latin typeface="Arial" charset="0"/>
              </a:rPr>
              <a:t>apoE</a:t>
            </a:r>
            <a:r>
              <a:rPr lang="sr-Latn-CS" sz="2000" dirty="0" smtClean="0">
                <a:solidFill>
                  <a:srgbClr val="FFFF00"/>
                </a:solidFill>
                <a:latin typeface="Arial" charset="0"/>
              </a:rPr>
              <a:t>)</a:t>
            </a:r>
            <a:endParaRPr lang="sr-Cyrl-CS" sz="2000" dirty="0" smtClean="0">
              <a:solidFill>
                <a:srgbClr val="FFFF00"/>
              </a:solidFill>
              <a:latin typeface="Arial" charset="0"/>
            </a:endParaRPr>
          </a:p>
          <a:p>
            <a:pPr eaLnBrk="1" hangingPunct="1">
              <a:lnSpc>
                <a:spcPct val="85000"/>
              </a:lnSpc>
              <a:buFont typeface="Wingdings" pitchFamily="2" charset="2"/>
              <a:buNone/>
              <a:defRPr/>
            </a:pPr>
            <a:endParaRPr lang="sr-Cyrl-CS" sz="800" dirty="0" smtClean="0">
              <a:solidFill>
                <a:srgbClr val="FF9933"/>
              </a:solidFill>
              <a:latin typeface="Arial" charset="0"/>
            </a:endParaRPr>
          </a:p>
          <a:p>
            <a:pPr eaLnBrk="1" hangingPunct="1">
              <a:lnSpc>
                <a:spcPct val="85000"/>
              </a:lnSpc>
              <a:defRPr/>
            </a:pPr>
            <a:r>
              <a:rPr lang="sr-Cyrl-CS" sz="2000" dirty="0" smtClean="0">
                <a:solidFill>
                  <a:srgbClr val="FFFF00"/>
                </a:solidFill>
                <a:latin typeface="Arial" charset="0"/>
              </a:rPr>
              <a:t>А</a:t>
            </a:r>
            <a:r>
              <a:rPr lang="sr-Latn-CS" sz="2000" dirty="0" smtClean="0">
                <a:solidFill>
                  <a:srgbClr val="FFFF00"/>
                </a:solidFill>
                <a:latin typeface="Arial" charset="0"/>
              </a:rPr>
              <a:t>po C-II</a:t>
            </a:r>
            <a:r>
              <a:rPr lang="sr-Cyrl-CS" sz="2000" dirty="0" smtClean="0">
                <a:solidFill>
                  <a:srgbClr val="FF9933"/>
                </a:solidFill>
                <a:latin typeface="Arial" charset="0"/>
              </a:rPr>
              <a:t> </a:t>
            </a:r>
            <a:r>
              <a:rPr lang="sr-Cyrl-CS" sz="2000" dirty="0" smtClean="0">
                <a:latin typeface="Arial" charset="0"/>
              </a:rPr>
              <a:t>активира</a:t>
            </a:r>
            <a:r>
              <a:rPr lang="sr-Cyrl-CS" sz="2000" dirty="0" smtClean="0">
                <a:solidFill>
                  <a:srgbClr val="FF9933"/>
                </a:solidFill>
                <a:latin typeface="Arial" charset="0"/>
              </a:rPr>
              <a:t> </a:t>
            </a:r>
            <a:r>
              <a:rPr lang="sr-Cyrl-CS" sz="2000" dirty="0" smtClean="0">
                <a:solidFill>
                  <a:srgbClr val="FFFF00"/>
                </a:solidFill>
                <a:latin typeface="Arial" charset="0"/>
              </a:rPr>
              <a:t>липопротеинску липазу (</a:t>
            </a:r>
            <a:r>
              <a:rPr lang="sr-Latn-CS" sz="2000" dirty="0" smtClean="0">
                <a:solidFill>
                  <a:srgbClr val="FFFF00"/>
                </a:solidFill>
                <a:latin typeface="Arial" charset="0"/>
              </a:rPr>
              <a:t>LPL)</a:t>
            </a:r>
            <a:r>
              <a:rPr lang="sr-Cyrl-CS" sz="2000" dirty="0" smtClean="0">
                <a:solidFill>
                  <a:srgbClr val="FF9933"/>
                </a:solidFill>
                <a:latin typeface="Arial" charset="0"/>
              </a:rPr>
              <a:t> </a:t>
            </a:r>
            <a:r>
              <a:rPr lang="sr-Cyrl-CS" sz="2000" dirty="0" smtClean="0">
                <a:latin typeface="Arial" charset="0"/>
              </a:rPr>
              <a:t>у ендотелу капилара мишићног и адипозног ткива; њена ф-ја је разлагање </a:t>
            </a:r>
            <a:r>
              <a:rPr lang="sr-Latn-CS" sz="2000" dirty="0" smtClean="0">
                <a:latin typeface="Arial" charset="0"/>
              </a:rPr>
              <a:t>TAG</a:t>
            </a:r>
            <a:r>
              <a:rPr lang="sr-Cyrl-CS" sz="2000" dirty="0" smtClean="0">
                <a:latin typeface="Arial" charset="0"/>
              </a:rPr>
              <a:t> из хиломикрона. </a:t>
            </a:r>
            <a:endParaRPr lang="en-US" sz="2000" dirty="0" smtClean="0">
              <a:latin typeface="Arial" charset="0"/>
            </a:endParaRPr>
          </a:p>
          <a:p>
            <a:pPr lvl="1" eaLnBrk="1" hangingPunct="1">
              <a:lnSpc>
                <a:spcPct val="85000"/>
              </a:lnSpc>
              <a:defRPr/>
            </a:pPr>
            <a:r>
              <a:rPr lang="sr-Latn-CS" sz="1800" b="1" u="sng" dirty="0" smtClean="0">
                <a:solidFill>
                  <a:srgbClr val="FFFF00"/>
                </a:solidFill>
                <a:latin typeface="Arial" charset="0"/>
              </a:rPr>
              <a:t>MK</a:t>
            </a:r>
            <a:r>
              <a:rPr lang="sr-Cyrl-CS" sz="1800" dirty="0" smtClean="0">
                <a:latin typeface="Arial" charset="0"/>
              </a:rPr>
              <a:t> које се ослободе из хиломикрона прелазе у мишиће и служе као извор Е; у адипоцитима се складиште </a:t>
            </a:r>
            <a:endParaRPr lang="en-US" sz="1800" dirty="0" smtClean="0">
              <a:latin typeface="Arial" charset="0"/>
            </a:endParaRPr>
          </a:p>
          <a:p>
            <a:pPr lvl="1" eaLnBrk="1" hangingPunct="1">
              <a:lnSpc>
                <a:spcPct val="85000"/>
              </a:lnSpc>
              <a:defRPr/>
            </a:pPr>
            <a:r>
              <a:rPr lang="sr-Cyrl-CS" sz="1800" b="1" u="sng" dirty="0" smtClean="0">
                <a:solidFill>
                  <a:srgbClr val="FFFF00"/>
                </a:solidFill>
                <a:latin typeface="Arial" charset="0"/>
              </a:rPr>
              <a:t>глицерол</a:t>
            </a:r>
            <a:r>
              <a:rPr lang="sr-Cyrl-CS" sz="1800" dirty="0" smtClean="0">
                <a:latin typeface="Arial" charset="0"/>
              </a:rPr>
              <a:t> који се ослободи разлагањем </a:t>
            </a:r>
            <a:r>
              <a:rPr lang="sr-Latn-CS" sz="1800" dirty="0" smtClean="0">
                <a:latin typeface="Arial" charset="0"/>
              </a:rPr>
              <a:t>TAG</a:t>
            </a:r>
            <a:r>
              <a:rPr lang="sr-Cyrl-CS" sz="1800" dirty="0" smtClean="0">
                <a:latin typeface="Arial" charset="0"/>
              </a:rPr>
              <a:t> циркулацијом одлази у јетру</a:t>
            </a:r>
          </a:p>
          <a:p>
            <a:pPr eaLnBrk="1" hangingPunct="1">
              <a:lnSpc>
                <a:spcPct val="85000"/>
              </a:lnSpc>
              <a:buFont typeface="Wingdings" pitchFamily="2" charset="2"/>
              <a:buNone/>
              <a:defRPr/>
            </a:pPr>
            <a:endParaRPr lang="sr-Cyrl-CS" sz="800" dirty="0" smtClean="0">
              <a:latin typeface="Arial" charset="0"/>
            </a:endParaRPr>
          </a:p>
          <a:p>
            <a:pPr eaLnBrk="1" hangingPunct="1">
              <a:lnSpc>
                <a:spcPct val="85000"/>
              </a:lnSpc>
              <a:defRPr/>
            </a:pPr>
            <a:r>
              <a:rPr lang="sr-Cyrl-CS" sz="2000" dirty="0" smtClean="0">
                <a:latin typeface="Arial" charset="0"/>
              </a:rPr>
              <a:t>Кад хиломикрон остане без </a:t>
            </a:r>
            <a:r>
              <a:rPr lang="sr-Latn-CS" sz="2000" dirty="0" smtClean="0">
                <a:latin typeface="Arial" charset="0"/>
              </a:rPr>
              <a:t>TAG</a:t>
            </a:r>
            <a:r>
              <a:rPr lang="sr-Cyrl-CS" sz="2000" dirty="0" smtClean="0">
                <a:latin typeface="Arial" charset="0"/>
              </a:rPr>
              <a:t>, повећава се његова густина и настаје остатак хиломикрона –</a:t>
            </a:r>
            <a:r>
              <a:rPr lang="sr-Cyrl-CS" sz="2000" dirty="0" smtClean="0">
                <a:solidFill>
                  <a:srgbClr val="FF9933"/>
                </a:solidFill>
                <a:latin typeface="Arial" charset="0"/>
              </a:rPr>
              <a:t> </a:t>
            </a:r>
            <a:r>
              <a:rPr lang="sr-Cyrl-CS" sz="2000" b="1" dirty="0" smtClean="0">
                <a:solidFill>
                  <a:srgbClr val="FFFF00"/>
                </a:solidFill>
                <a:latin typeface="Arial" charset="0"/>
              </a:rPr>
              <a:t>ХИЛОМИКРОН РЕМНАНТ</a:t>
            </a:r>
            <a:r>
              <a:rPr lang="sr-Cyrl-CS" sz="2000" dirty="0" smtClean="0">
                <a:latin typeface="Arial" charset="0"/>
              </a:rPr>
              <a:t>. Уклања се из циркулације специфичним везивањем за рецепторе на мембранама хепатоцита преко</a:t>
            </a:r>
            <a:r>
              <a:rPr lang="sr-Cyrl-CS" sz="2000" dirty="0" smtClean="0">
                <a:solidFill>
                  <a:srgbClr val="FF9933"/>
                </a:solidFill>
                <a:latin typeface="Arial" charset="0"/>
              </a:rPr>
              <a:t> </a:t>
            </a:r>
            <a:r>
              <a:rPr lang="sr-Latn-CS" sz="2000" dirty="0" smtClean="0">
                <a:solidFill>
                  <a:srgbClr val="FFFF00"/>
                </a:solidFill>
                <a:latin typeface="Arial" charset="0"/>
              </a:rPr>
              <a:t>apoE</a:t>
            </a:r>
            <a:endParaRPr lang="sr-Cyrl-CS" sz="2000" dirty="0" smtClean="0">
              <a:solidFill>
                <a:srgbClr val="FFFF00"/>
              </a:solidFill>
              <a:latin typeface="Arial" charset="0"/>
            </a:endParaRPr>
          </a:p>
          <a:p>
            <a:pPr eaLnBrk="1" hangingPunct="1">
              <a:lnSpc>
                <a:spcPct val="85000"/>
              </a:lnSpc>
              <a:buFont typeface="Wingdings" pitchFamily="2" charset="2"/>
              <a:buNone/>
              <a:defRPr/>
            </a:pPr>
            <a:endParaRPr lang="sr-Cyrl-CS" sz="800" dirty="0" smtClean="0">
              <a:solidFill>
                <a:srgbClr val="FFFF00"/>
              </a:solidFill>
              <a:latin typeface="Arial" charset="0"/>
            </a:endParaRPr>
          </a:p>
          <a:p>
            <a:pPr eaLnBrk="1" hangingPunct="1">
              <a:lnSpc>
                <a:spcPct val="85000"/>
              </a:lnSpc>
              <a:defRPr/>
            </a:pPr>
            <a:r>
              <a:rPr lang="sr-Cyrl-CS" sz="2000" dirty="0" smtClean="0">
                <a:latin typeface="Arial" charset="0"/>
              </a:rPr>
              <a:t>Хепатоцити разграђују ремнантне честице хиломикрона</a:t>
            </a:r>
            <a:endParaRPr lang="en-US" sz="2000" b="1" dirty="0" smtClean="0"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900113" y="260350"/>
            <a:ext cx="7543800" cy="1431925"/>
          </a:xfrm>
        </p:spPr>
        <p:txBody>
          <a:bodyPr/>
          <a:lstStyle/>
          <a:p>
            <a:pPr eaLnBrk="1" hangingPunct="1">
              <a:defRPr/>
            </a:pPr>
            <a:r>
              <a:rPr lang="sr-Cyrl-CS" sz="3200" smtClean="0">
                <a:solidFill>
                  <a:srgbClr val="FFFF00"/>
                </a:solidFill>
                <a:latin typeface="Arial" charset="0"/>
              </a:rPr>
              <a:t>ЛИПИДИ-структурна подела</a:t>
            </a:r>
            <a:r>
              <a:rPr lang="sr-Cyrl-CS" sz="3200" smtClean="0">
                <a:solidFill>
                  <a:srgbClr val="00FFFF"/>
                </a:solidFill>
                <a:latin typeface="Arial" charset="0"/>
              </a:rPr>
              <a:t/>
            </a:r>
            <a:br>
              <a:rPr lang="sr-Cyrl-CS" sz="3200" smtClean="0">
                <a:solidFill>
                  <a:srgbClr val="00FFFF"/>
                </a:solidFill>
                <a:latin typeface="Arial" charset="0"/>
              </a:rPr>
            </a:br>
            <a:endParaRPr lang="en-US" sz="3200" smtClean="0">
              <a:solidFill>
                <a:srgbClr val="00FFFF"/>
              </a:solidFill>
              <a:latin typeface="Arial" charset="0"/>
            </a:endParaRPr>
          </a:p>
        </p:txBody>
      </p:sp>
      <p:pic>
        <p:nvPicPr>
          <p:cNvPr id="46083" name="Picture 3" descr="ch11_lipid-struct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79388" y="1625600"/>
            <a:ext cx="8785225" cy="5232400"/>
          </a:xfrm>
          <a:solidFill>
            <a:schemeClr val="bg1"/>
          </a:solidFill>
        </p:spPr>
      </p:pic>
      <p:sp>
        <p:nvSpPr>
          <p:cNvPr id="46084" name="Text Box 4"/>
          <p:cNvSpPr txBox="1">
            <a:spLocks noChangeArrowheads="1"/>
          </p:cNvSpPr>
          <p:nvPr/>
        </p:nvSpPr>
        <p:spPr bwMode="auto">
          <a:xfrm rot="-5400000">
            <a:off x="-275431" y="5468144"/>
            <a:ext cx="1646238" cy="304800"/>
          </a:xfrm>
          <a:prstGeom prst="rect">
            <a:avLst/>
          </a:prstGeom>
          <a:solidFill>
            <a:srgbClr val="FF99CC"/>
          </a:solidFill>
          <a:ln w="9525" algn="ctr">
            <a:noFill/>
            <a:miter lim="800000"/>
            <a:headEnd/>
            <a:tailEnd/>
          </a:ln>
          <a:effectLst>
            <a:outerShdw dist="117088" dir="2963922" algn="ctr" rotWithShape="0">
              <a:schemeClr val="tx1">
                <a:alpha val="50000"/>
              </a:schemeClr>
            </a:outerShdw>
          </a:effectLst>
        </p:spPr>
        <p:txBody>
          <a:bodyPr>
            <a:spAutoFit/>
          </a:bodyPr>
          <a:lstStyle/>
          <a:p>
            <a:pPr algn="ctr"/>
            <a:r>
              <a:rPr lang="sr-Cyrl-CS" sz="1400" b="1">
                <a:latin typeface="Comic Sans MS" pitchFamily="66" charset="0"/>
              </a:rPr>
              <a:t>ГЛИЦЕРОЛ</a:t>
            </a:r>
            <a:endParaRPr lang="sr-Latn-CS" sz="1400" b="1">
              <a:latin typeface="Comic Sans MS" pitchFamily="66" charset="0"/>
            </a:endParaRPr>
          </a:p>
        </p:txBody>
      </p:sp>
      <p:sp>
        <p:nvSpPr>
          <p:cNvPr id="46085" name="Text Box 5"/>
          <p:cNvSpPr txBox="1">
            <a:spLocks noChangeArrowheads="1"/>
          </p:cNvSpPr>
          <p:nvPr/>
        </p:nvSpPr>
        <p:spPr bwMode="auto">
          <a:xfrm rot="-5400000">
            <a:off x="1620838" y="5516563"/>
            <a:ext cx="1600200" cy="304800"/>
          </a:xfrm>
          <a:prstGeom prst="rect">
            <a:avLst/>
          </a:prstGeom>
          <a:solidFill>
            <a:srgbClr val="FF99CC"/>
          </a:solidFill>
          <a:ln w="9525" algn="ctr">
            <a:noFill/>
            <a:miter lim="800000"/>
            <a:headEnd/>
            <a:tailEnd/>
          </a:ln>
          <a:effectLst>
            <a:outerShdw dist="117088" dir="2963922" algn="ctr" rotWithShape="0">
              <a:schemeClr val="tx1">
                <a:alpha val="50000"/>
              </a:schemeClr>
            </a:outerShdw>
          </a:effectLst>
        </p:spPr>
        <p:txBody>
          <a:bodyPr>
            <a:spAutoFit/>
          </a:bodyPr>
          <a:lstStyle/>
          <a:p>
            <a:pPr algn="ctr"/>
            <a:r>
              <a:rPr lang="sr-Cyrl-CS" sz="1400" b="1">
                <a:latin typeface="Comic Sans MS" pitchFamily="66" charset="0"/>
              </a:rPr>
              <a:t>ГЛИЦЕРОЛ</a:t>
            </a:r>
            <a:endParaRPr lang="sr-Latn-CS" sz="1400" b="1">
              <a:latin typeface="Comic Sans MS" pitchFamily="66" charset="0"/>
            </a:endParaRPr>
          </a:p>
        </p:txBody>
      </p:sp>
      <p:sp>
        <p:nvSpPr>
          <p:cNvPr id="46086" name="Text Box 6"/>
          <p:cNvSpPr txBox="1">
            <a:spLocks noChangeArrowheads="1"/>
          </p:cNvSpPr>
          <p:nvPr/>
        </p:nvSpPr>
        <p:spPr bwMode="auto">
          <a:xfrm rot="-5400000">
            <a:off x="3941763" y="5426075"/>
            <a:ext cx="1708150" cy="304800"/>
          </a:xfrm>
          <a:prstGeom prst="rect">
            <a:avLst/>
          </a:prstGeom>
          <a:solidFill>
            <a:srgbClr val="FF99CC"/>
          </a:solidFill>
          <a:ln w="9525" algn="ctr">
            <a:noFill/>
            <a:miter lim="800000"/>
            <a:headEnd/>
            <a:tailEnd/>
          </a:ln>
          <a:effectLst>
            <a:outerShdw dist="117088" dir="2963922" algn="ctr" rotWithShape="0">
              <a:schemeClr val="tx1">
                <a:alpha val="50000"/>
              </a:schemeClr>
            </a:outerShdw>
          </a:effectLst>
        </p:spPr>
        <p:txBody>
          <a:bodyPr>
            <a:spAutoFit/>
          </a:bodyPr>
          <a:lstStyle/>
          <a:p>
            <a:pPr algn="ctr"/>
            <a:r>
              <a:rPr lang="sr-Cyrl-CS" sz="1400" b="1">
                <a:latin typeface="Comic Sans MS" pitchFamily="66" charset="0"/>
              </a:rPr>
              <a:t>СФИНГОЗИН</a:t>
            </a:r>
            <a:endParaRPr lang="sr-Latn-CS" sz="1400" b="1">
              <a:latin typeface="Comic Sans MS" pitchFamily="66" charset="0"/>
            </a:endParaRPr>
          </a:p>
        </p:txBody>
      </p:sp>
      <p:sp>
        <p:nvSpPr>
          <p:cNvPr id="46087" name="Text Box 7"/>
          <p:cNvSpPr txBox="1">
            <a:spLocks noChangeArrowheads="1"/>
          </p:cNvSpPr>
          <p:nvPr/>
        </p:nvSpPr>
        <p:spPr bwMode="auto">
          <a:xfrm rot="-5400000">
            <a:off x="6391275" y="5426075"/>
            <a:ext cx="1708150" cy="304800"/>
          </a:xfrm>
          <a:prstGeom prst="rect">
            <a:avLst/>
          </a:prstGeom>
          <a:solidFill>
            <a:srgbClr val="FF99CC"/>
          </a:solidFill>
          <a:ln w="9525" algn="ctr">
            <a:noFill/>
            <a:miter lim="800000"/>
            <a:headEnd/>
            <a:tailEnd/>
          </a:ln>
          <a:effectLst>
            <a:outerShdw dist="117088" dir="2963922" algn="ctr" rotWithShape="0">
              <a:schemeClr val="tx1">
                <a:alpha val="50000"/>
              </a:schemeClr>
            </a:outerShdw>
          </a:effectLst>
        </p:spPr>
        <p:txBody>
          <a:bodyPr>
            <a:spAutoFit/>
          </a:bodyPr>
          <a:lstStyle/>
          <a:p>
            <a:pPr algn="ctr"/>
            <a:r>
              <a:rPr lang="sr-Cyrl-CS" sz="1400" b="1">
                <a:latin typeface="Comic Sans MS" pitchFamily="66" charset="0"/>
              </a:rPr>
              <a:t>СФИНГОЗИН</a:t>
            </a:r>
            <a:endParaRPr lang="sr-Latn-CS" sz="1400" b="1">
              <a:latin typeface="Comic Sans MS" pitchFamily="66" charset="0"/>
            </a:endParaRPr>
          </a:p>
        </p:txBody>
      </p:sp>
      <p:sp>
        <p:nvSpPr>
          <p:cNvPr id="46088" name="Text Box 8"/>
          <p:cNvSpPr txBox="1">
            <a:spLocks noChangeArrowheads="1"/>
          </p:cNvSpPr>
          <p:nvPr/>
        </p:nvSpPr>
        <p:spPr bwMode="auto">
          <a:xfrm>
            <a:off x="250825" y="4221163"/>
            <a:ext cx="1858963" cy="304800"/>
          </a:xfrm>
          <a:prstGeom prst="rect">
            <a:avLst/>
          </a:prstGeom>
          <a:solidFill>
            <a:schemeClr val="bg1"/>
          </a:solidFill>
          <a:ln w="9525" algn="ctr">
            <a:noFill/>
            <a:miter lim="800000"/>
            <a:headEnd/>
            <a:tailEnd/>
          </a:ln>
          <a:effectLst>
            <a:outerShdw dist="117088" dir="2963922" algn="ctr" rotWithShape="0">
              <a:schemeClr val="tx1">
                <a:alpha val="50000"/>
              </a:schemeClr>
            </a:outerShdw>
          </a:effectLst>
        </p:spPr>
        <p:txBody>
          <a:bodyPr wrap="none">
            <a:spAutoFit/>
          </a:bodyPr>
          <a:lstStyle/>
          <a:p>
            <a:pPr algn="ctr"/>
            <a:r>
              <a:rPr lang="sr-Cyrl-CS" sz="1400" b="1">
                <a:latin typeface="Comic Sans MS" pitchFamily="66" charset="0"/>
              </a:rPr>
              <a:t>триацилглицероли</a:t>
            </a:r>
            <a:endParaRPr lang="sr-Latn-CS" sz="1400" b="1">
              <a:latin typeface="Comic Sans MS" pitchFamily="66" charset="0"/>
            </a:endParaRPr>
          </a:p>
        </p:txBody>
      </p:sp>
      <p:sp>
        <p:nvSpPr>
          <p:cNvPr id="46089" name="Text Box 9"/>
          <p:cNvSpPr txBox="1">
            <a:spLocks noChangeArrowheads="1"/>
          </p:cNvSpPr>
          <p:nvPr/>
        </p:nvSpPr>
        <p:spPr bwMode="auto">
          <a:xfrm>
            <a:off x="2268538" y="4292600"/>
            <a:ext cx="2166937" cy="304800"/>
          </a:xfrm>
          <a:prstGeom prst="rect">
            <a:avLst/>
          </a:prstGeom>
          <a:solidFill>
            <a:schemeClr val="bg1"/>
          </a:solidFill>
          <a:ln w="9525" algn="ctr">
            <a:noFill/>
            <a:miter lim="800000"/>
            <a:headEnd/>
            <a:tailEnd/>
          </a:ln>
          <a:effectLst>
            <a:outerShdw dist="117088" dir="2963922" algn="ctr" rotWithShape="0">
              <a:schemeClr val="tx1">
                <a:alpha val="50000"/>
              </a:schemeClr>
            </a:outerShdw>
          </a:effectLst>
        </p:spPr>
        <p:txBody>
          <a:bodyPr wrap="none">
            <a:spAutoFit/>
          </a:bodyPr>
          <a:lstStyle/>
          <a:p>
            <a:pPr algn="ctr"/>
            <a:r>
              <a:rPr lang="sr-Cyrl-CS" sz="1400" b="1">
                <a:latin typeface="Comic Sans MS" pitchFamily="66" charset="0"/>
              </a:rPr>
              <a:t>глицерофосфолипиди</a:t>
            </a:r>
            <a:endParaRPr lang="sr-Latn-CS" sz="1400" b="1">
              <a:latin typeface="Comic Sans MS" pitchFamily="66" charset="0"/>
            </a:endParaRPr>
          </a:p>
        </p:txBody>
      </p:sp>
      <p:sp>
        <p:nvSpPr>
          <p:cNvPr id="46090" name="Text Box 10"/>
          <p:cNvSpPr txBox="1">
            <a:spLocks noChangeArrowheads="1"/>
          </p:cNvSpPr>
          <p:nvPr/>
        </p:nvSpPr>
        <p:spPr bwMode="auto">
          <a:xfrm>
            <a:off x="4643438" y="4221163"/>
            <a:ext cx="2089150" cy="304800"/>
          </a:xfrm>
          <a:prstGeom prst="rect">
            <a:avLst/>
          </a:prstGeom>
          <a:solidFill>
            <a:schemeClr val="bg1"/>
          </a:solidFill>
          <a:ln w="9525" algn="ctr">
            <a:noFill/>
            <a:miter lim="800000"/>
            <a:headEnd/>
            <a:tailEnd/>
          </a:ln>
          <a:effectLst>
            <a:outerShdw dist="117088" dir="2963922" algn="ctr" rotWithShape="0">
              <a:schemeClr val="tx1">
                <a:alpha val="50000"/>
              </a:schemeClr>
            </a:outerShdw>
          </a:effectLst>
        </p:spPr>
        <p:txBody>
          <a:bodyPr>
            <a:spAutoFit/>
          </a:bodyPr>
          <a:lstStyle/>
          <a:p>
            <a:pPr algn="ctr"/>
            <a:r>
              <a:rPr lang="sr-Cyrl-CS" sz="1400" b="1">
                <a:latin typeface="Comic Sans MS" pitchFamily="66" charset="0"/>
              </a:rPr>
              <a:t>сфинголипиди</a:t>
            </a:r>
            <a:endParaRPr lang="sr-Latn-CS" sz="1400" b="1">
              <a:latin typeface="Comic Sans MS" pitchFamily="66" charset="0"/>
            </a:endParaRPr>
          </a:p>
        </p:txBody>
      </p:sp>
      <p:sp>
        <p:nvSpPr>
          <p:cNvPr id="46091" name="Text Box 11"/>
          <p:cNvSpPr txBox="1">
            <a:spLocks noChangeArrowheads="1"/>
          </p:cNvSpPr>
          <p:nvPr/>
        </p:nvSpPr>
        <p:spPr bwMode="auto">
          <a:xfrm>
            <a:off x="7380288" y="3644900"/>
            <a:ext cx="1358900" cy="304800"/>
          </a:xfrm>
          <a:prstGeom prst="rect">
            <a:avLst/>
          </a:prstGeom>
          <a:solidFill>
            <a:schemeClr val="bg1"/>
          </a:solidFill>
          <a:ln w="9525" algn="ctr">
            <a:noFill/>
            <a:miter lim="800000"/>
            <a:headEnd/>
            <a:tailEnd/>
          </a:ln>
          <a:effectLst>
            <a:outerShdw dist="117088" dir="2963922" algn="ctr" rotWithShape="0">
              <a:schemeClr val="tx1">
                <a:alpha val="50000"/>
              </a:schemeClr>
            </a:outerShdw>
          </a:effectLst>
        </p:spPr>
        <p:txBody>
          <a:bodyPr wrap="none">
            <a:spAutoFit/>
          </a:bodyPr>
          <a:lstStyle/>
          <a:p>
            <a:pPr algn="ctr"/>
            <a:r>
              <a:rPr lang="sr-Cyrl-CS" sz="1400" b="1">
                <a:latin typeface="Comic Sans MS" pitchFamily="66" charset="0"/>
              </a:rPr>
              <a:t>гликолипиди</a:t>
            </a:r>
            <a:endParaRPr lang="sr-Latn-CS" sz="1400" b="1">
              <a:latin typeface="Comic Sans MS" pitchFamily="66" charset="0"/>
            </a:endParaRPr>
          </a:p>
        </p:txBody>
      </p:sp>
      <p:sp>
        <p:nvSpPr>
          <p:cNvPr id="46092" name="Text Box 12"/>
          <p:cNvSpPr txBox="1">
            <a:spLocks noChangeArrowheads="1"/>
          </p:cNvSpPr>
          <p:nvPr/>
        </p:nvSpPr>
        <p:spPr bwMode="auto">
          <a:xfrm>
            <a:off x="7092950" y="4292600"/>
            <a:ext cx="1493838" cy="304800"/>
          </a:xfrm>
          <a:prstGeom prst="rect">
            <a:avLst/>
          </a:prstGeom>
          <a:solidFill>
            <a:schemeClr val="bg1"/>
          </a:solidFill>
          <a:ln w="9525" algn="ctr">
            <a:noFill/>
            <a:miter lim="800000"/>
            <a:headEnd/>
            <a:tailEnd/>
          </a:ln>
          <a:effectLst>
            <a:outerShdw dist="117088" dir="2963922" algn="ctr" rotWithShape="0">
              <a:schemeClr val="tx1">
                <a:alpha val="50000"/>
              </a:schemeClr>
            </a:outerShdw>
          </a:effectLst>
        </p:spPr>
        <p:txBody>
          <a:bodyPr wrap="none">
            <a:spAutoFit/>
          </a:bodyPr>
          <a:lstStyle/>
          <a:p>
            <a:pPr algn="ctr"/>
            <a:r>
              <a:rPr lang="sr-Cyrl-CS" sz="1400" b="1">
                <a:latin typeface="Comic Sans MS" pitchFamily="66" charset="0"/>
              </a:rPr>
              <a:t>сфинголипиди</a:t>
            </a:r>
            <a:endParaRPr lang="sr-Latn-CS" sz="1400" b="1">
              <a:latin typeface="Comic Sans MS" pitchFamily="66" charset="0"/>
            </a:endParaRPr>
          </a:p>
        </p:txBody>
      </p:sp>
      <p:sp>
        <p:nvSpPr>
          <p:cNvPr id="46093" name="Text Box 13"/>
          <p:cNvSpPr txBox="1">
            <a:spLocks noChangeArrowheads="1"/>
          </p:cNvSpPr>
          <p:nvPr/>
        </p:nvSpPr>
        <p:spPr bwMode="auto">
          <a:xfrm>
            <a:off x="684213" y="2636838"/>
            <a:ext cx="1309687" cy="730250"/>
          </a:xfrm>
          <a:prstGeom prst="rect">
            <a:avLst/>
          </a:prstGeom>
          <a:solidFill>
            <a:schemeClr val="bg1"/>
          </a:solidFill>
          <a:ln w="9525" algn="ctr">
            <a:noFill/>
            <a:miter lim="800000"/>
            <a:headEnd/>
            <a:tailEnd/>
          </a:ln>
          <a:effectLst>
            <a:outerShdw dist="117088" dir="2963922" algn="ctr" rotWithShape="0">
              <a:schemeClr val="tx1">
                <a:alpha val="50000"/>
              </a:schemeClr>
            </a:outerShdw>
          </a:effectLst>
        </p:spPr>
        <p:txBody>
          <a:bodyPr wrap="none">
            <a:spAutoFit/>
          </a:bodyPr>
          <a:lstStyle/>
          <a:p>
            <a:pPr algn="ctr"/>
            <a:r>
              <a:rPr lang="sr-Cyrl-CS" sz="1400" b="1">
                <a:latin typeface="Comic Sans MS" pitchFamily="66" charset="0"/>
              </a:rPr>
              <a:t>липиди који</a:t>
            </a:r>
          </a:p>
          <a:p>
            <a:pPr algn="ctr"/>
            <a:r>
              <a:rPr lang="sr-Cyrl-CS" sz="1400" b="1">
                <a:latin typeface="Comic Sans MS" pitchFamily="66" charset="0"/>
              </a:rPr>
              <a:t>се депонују</a:t>
            </a:r>
          </a:p>
          <a:p>
            <a:pPr algn="ctr"/>
            <a:r>
              <a:rPr lang="sr-Cyrl-CS" sz="1400" b="1">
                <a:latin typeface="Comic Sans MS" pitchFamily="66" charset="0"/>
              </a:rPr>
              <a:t>(неполарни)</a:t>
            </a:r>
            <a:endParaRPr lang="sr-Latn-CS" sz="1400" b="1">
              <a:latin typeface="Comic Sans MS" pitchFamily="66" charset="0"/>
            </a:endParaRPr>
          </a:p>
        </p:txBody>
      </p:sp>
      <p:sp>
        <p:nvSpPr>
          <p:cNvPr id="46094" name="Text Box 14"/>
          <p:cNvSpPr txBox="1">
            <a:spLocks noChangeArrowheads="1"/>
          </p:cNvSpPr>
          <p:nvPr/>
        </p:nvSpPr>
        <p:spPr bwMode="auto">
          <a:xfrm>
            <a:off x="4932363" y="2708275"/>
            <a:ext cx="2897187" cy="304800"/>
          </a:xfrm>
          <a:prstGeom prst="rect">
            <a:avLst/>
          </a:prstGeom>
          <a:solidFill>
            <a:schemeClr val="bg1"/>
          </a:solidFill>
          <a:ln w="9525" algn="ctr">
            <a:noFill/>
            <a:miter lim="800000"/>
            <a:headEnd/>
            <a:tailEnd/>
          </a:ln>
          <a:effectLst>
            <a:outerShdw dist="117088" dir="2963922" algn="ctr" rotWithShape="0">
              <a:schemeClr val="tx1">
                <a:alpha val="50000"/>
              </a:schemeClr>
            </a:outerShdw>
          </a:effectLst>
        </p:spPr>
        <p:txBody>
          <a:bodyPr wrap="none">
            <a:spAutoFit/>
          </a:bodyPr>
          <a:lstStyle/>
          <a:p>
            <a:pPr algn="ctr"/>
            <a:r>
              <a:rPr lang="sr-Cyrl-CS" sz="1400" b="1">
                <a:latin typeface="Arial" charset="0"/>
              </a:rPr>
              <a:t>мембрански липиди (поларни)</a:t>
            </a:r>
            <a:endParaRPr lang="sr-Latn-CS" sz="1400" b="1">
              <a:latin typeface="Arial" charset="0"/>
            </a:endParaRPr>
          </a:p>
        </p:txBody>
      </p:sp>
      <p:sp>
        <p:nvSpPr>
          <p:cNvPr id="46095" name="Text Box 15"/>
          <p:cNvSpPr txBox="1">
            <a:spLocks noChangeArrowheads="1"/>
          </p:cNvSpPr>
          <p:nvPr/>
        </p:nvSpPr>
        <p:spPr bwMode="auto">
          <a:xfrm>
            <a:off x="3492500" y="3644900"/>
            <a:ext cx="1446213" cy="304800"/>
          </a:xfrm>
          <a:prstGeom prst="rect">
            <a:avLst/>
          </a:prstGeom>
          <a:solidFill>
            <a:schemeClr val="bg1"/>
          </a:solidFill>
          <a:ln w="9525" algn="ctr">
            <a:noFill/>
            <a:miter lim="800000"/>
            <a:headEnd/>
            <a:tailEnd/>
          </a:ln>
          <a:effectLst>
            <a:outerShdw dist="117088" dir="2963922" algn="ctr" rotWithShape="0">
              <a:schemeClr val="tx1">
                <a:alpha val="50000"/>
              </a:schemeClr>
            </a:outerShdw>
          </a:effectLst>
        </p:spPr>
        <p:txBody>
          <a:bodyPr wrap="none">
            <a:spAutoFit/>
          </a:bodyPr>
          <a:lstStyle/>
          <a:p>
            <a:pPr algn="ctr"/>
            <a:r>
              <a:rPr lang="sr-Cyrl-CS" sz="1400" b="1">
                <a:latin typeface="Comic Sans MS" pitchFamily="66" charset="0"/>
              </a:rPr>
              <a:t>фосфолипиди</a:t>
            </a:r>
            <a:endParaRPr lang="sr-Latn-CS" sz="1400" b="1">
              <a:latin typeface="Comic Sans MS" pitchFamily="66" charset="0"/>
            </a:endParaRPr>
          </a:p>
        </p:txBody>
      </p:sp>
      <p:sp>
        <p:nvSpPr>
          <p:cNvPr id="46096" name="Text Box 16"/>
          <p:cNvSpPr txBox="1">
            <a:spLocks noChangeArrowheads="1"/>
          </p:cNvSpPr>
          <p:nvPr/>
        </p:nvSpPr>
        <p:spPr bwMode="auto">
          <a:xfrm>
            <a:off x="1692275" y="1557338"/>
            <a:ext cx="5943600" cy="946150"/>
          </a:xfrm>
          <a:prstGeom prst="rect">
            <a:avLst/>
          </a:prstGeom>
          <a:solidFill>
            <a:schemeClr val="bg1"/>
          </a:solidFill>
          <a:ln w="9525" algn="ctr">
            <a:noFill/>
            <a:miter lim="800000"/>
            <a:headEnd/>
            <a:tailEnd/>
          </a:ln>
          <a:effectLst>
            <a:outerShdw dist="117088" dir="2963922" algn="ctr" rotWithShape="0">
              <a:schemeClr val="tx1">
                <a:alpha val="50000"/>
              </a:schemeClr>
            </a:outerShdw>
          </a:effectLst>
        </p:spPr>
        <p:txBody>
          <a:bodyPr>
            <a:spAutoFit/>
          </a:bodyPr>
          <a:lstStyle/>
          <a:p>
            <a:pPr algn="ctr"/>
            <a:r>
              <a:rPr lang="sr-Cyrl-CS" sz="2800" b="1">
                <a:latin typeface="Comic Sans MS" pitchFamily="66" charset="0"/>
              </a:rPr>
              <a:t>СТРУКТУРА ЛИПИДА</a:t>
            </a:r>
          </a:p>
          <a:p>
            <a:pPr algn="ctr"/>
            <a:endParaRPr lang="sr-Latn-CS" sz="2800" b="1">
              <a:latin typeface="Comic Sans MS" pitchFamily="66" charset="0"/>
            </a:endParaRPr>
          </a:p>
        </p:txBody>
      </p:sp>
      <p:sp>
        <p:nvSpPr>
          <p:cNvPr id="46097" name="Text Box 17"/>
          <p:cNvSpPr txBox="1">
            <a:spLocks noChangeArrowheads="1"/>
          </p:cNvSpPr>
          <p:nvPr/>
        </p:nvSpPr>
        <p:spPr bwMode="auto">
          <a:xfrm>
            <a:off x="971550" y="4868863"/>
            <a:ext cx="1150938" cy="304800"/>
          </a:xfrm>
          <a:prstGeom prst="rect">
            <a:avLst/>
          </a:prstGeom>
          <a:solidFill>
            <a:srgbClr val="FFFF99"/>
          </a:solidFill>
          <a:ln w="9525" algn="ctr">
            <a:noFill/>
            <a:miter lim="800000"/>
            <a:headEnd/>
            <a:tailEnd/>
          </a:ln>
          <a:effectLst>
            <a:outerShdw dist="117088" dir="2963922" algn="ctr" rotWithShape="0">
              <a:schemeClr val="tx1">
                <a:alpha val="50000"/>
              </a:schemeClr>
            </a:outerShdw>
          </a:effectLst>
        </p:spPr>
        <p:txBody>
          <a:bodyPr wrap="none">
            <a:spAutoFit/>
          </a:bodyPr>
          <a:lstStyle/>
          <a:p>
            <a:pPr algn="ctr"/>
            <a:r>
              <a:rPr lang="sr-Cyrl-CS" sz="1400" b="1">
                <a:latin typeface="Comic Sans MS" pitchFamily="66" charset="0"/>
              </a:rPr>
              <a:t>масна кис.</a:t>
            </a:r>
            <a:endParaRPr lang="sr-Latn-CS" sz="1400" b="1">
              <a:latin typeface="Comic Sans MS" pitchFamily="66" charset="0"/>
            </a:endParaRPr>
          </a:p>
        </p:txBody>
      </p:sp>
      <p:sp>
        <p:nvSpPr>
          <p:cNvPr id="46098" name="Text Box 18"/>
          <p:cNvSpPr txBox="1">
            <a:spLocks noChangeArrowheads="1"/>
          </p:cNvSpPr>
          <p:nvPr/>
        </p:nvSpPr>
        <p:spPr bwMode="auto">
          <a:xfrm>
            <a:off x="971550" y="5516563"/>
            <a:ext cx="1150938" cy="304800"/>
          </a:xfrm>
          <a:prstGeom prst="rect">
            <a:avLst/>
          </a:prstGeom>
          <a:solidFill>
            <a:srgbClr val="FFFF99"/>
          </a:solidFill>
          <a:ln w="9525" algn="ctr">
            <a:noFill/>
            <a:miter lim="800000"/>
            <a:headEnd/>
            <a:tailEnd/>
          </a:ln>
          <a:effectLst>
            <a:outerShdw dist="117088" dir="2963922" algn="ctr" rotWithShape="0">
              <a:schemeClr val="tx1">
                <a:alpha val="50000"/>
              </a:schemeClr>
            </a:outerShdw>
          </a:effectLst>
        </p:spPr>
        <p:txBody>
          <a:bodyPr wrap="none">
            <a:spAutoFit/>
          </a:bodyPr>
          <a:lstStyle/>
          <a:p>
            <a:pPr algn="ctr"/>
            <a:r>
              <a:rPr lang="sr-Cyrl-CS" sz="1400" b="1">
                <a:latin typeface="Comic Sans MS" pitchFamily="66" charset="0"/>
              </a:rPr>
              <a:t>масна кис.</a:t>
            </a:r>
            <a:endParaRPr lang="sr-Latn-CS" sz="1400" b="1">
              <a:latin typeface="Comic Sans MS" pitchFamily="66" charset="0"/>
            </a:endParaRPr>
          </a:p>
        </p:txBody>
      </p:sp>
      <p:sp>
        <p:nvSpPr>
          <p:cNvPr id="46099" name="Text Box 19"/>
          <p:cNvSpPr txBox="1">
            <a:spLocks noChangeArrowheads="1"/>
          </p:cNvSpPr>
          <p:nvPr/>
        </p:nvSpPr>
        <p:spPr bwMode="auto">
          <a:xfrm>
            <a:off x="971550" y="6092825"/>
            <a:ext cx="1150938" cy="304800"/>
          </a:xfrm>
          <a:prstGeom prst="rect">
            <a:avLst/>
          </a:prstGeom>
          <a:solidFill>
            <a:srgbClr val="FFFF99"/>
          </a:solidFill>
          <a:ln w="9525" algn="ctr">
            <a:noFill/>
            <a:miter lim="800000"/>
            <a:headEnd/>
            <a:tailEnd/>
          </a:ln>
          <a:effectLst>
            <a:outerShdw dist="117088" dir="2963922" algn="ctr" rotWithShape="0">
              <a:schemeClr val="tx1">
                <a:alpha val="50000"/>
              </a:schemeClr>
            </a:outerShdw>
          </a:effectLst>
        </p:spPr>
        <p:txBody>
          <a:bodyPr wrap="none">
            <a:spAutoFit/>
          </a:bodyPr>
          <a:lstStyle/>
          <a:p>
            <a:pPr algn="ctr"/>
            <a:r>
              <a:rPr lang="sr-Cyrl-CS" sz="1400" b="1">
                <a:latin typeface="Comic Sans MS" pitchFamily="66" charset="0"/>
              </a:rPr>
              <a:t>масна кис.</a:t>
            </a:r>
            <a:endParaRPr lang="sr-Latn-CS" sz="1400" b="1">
              <a:latin typeface="Comic Sans MS" pitchFamily="66" charset="0"/>
            </a:endParaRPr>
          </a:p>
        </p:txBody>
      </p:sp>
      <p:sp>
        <p:nvSpPr>
          <p:cNvPr id="46100" name="Text Box 20"/>
          <p:cNvSpPr txBox="1">
            <a:spLocks noChangeArrowheads="1"/>
          </p:cNvSpPr>
          <p:nvPr/>
        </p:nvSpPr>
        <p:spPr bwMode="auto">
          <a:xfrm>
            <a:off x="2700338" y="4868863"/>
            <a:ext cx="1150937" cy="304800"/>
          </a:xfrm>
          <a:prstGeom prst="rect">
            <a:avLst/>
          </a:prstGeom>
          <a:solidFill>
            <a:srgbClr val="FFFF99"/>
          </a:solidFill>
          <a:ln w="9525" algn="ctr">
            <a:noFill/>
            <a:miter lim="800000"/>
            <a:headEnd/>
            <a:tailEnd/>
          </a:ln>
          <a:effectLst>
            <a:outerShdw dist="117088" dir="2963922" algn="ctr" rotWithShape="0">
              <a:schemeClr val="tx1">
                <a:alpha val="50000"/>
              </a:schemeClr>
            </a:outerShdw>
          </a:effectLst>
        </p:spPr>
        <p:txBody>
          <a:bodyPr wrap="none">
            <a:spAutoFit/>
          </a:bodyPr>
          <a:lstStyle/>
          <a:p>
            <a:pPr algn="ctr"/>
            <a:r>
              <a:rPr lang="sr-Cyrl-CS" sz="1400" b="1">
                <a:latin typeface="Comic Sans MS" pitchFamily="66" charset="0"/>
              </a:rPr>
              <a:t>масна кис.</a:t>
            </a:r>
            <a:endParaRPr lang="sr-Latn-CS" sz="1400" b="1">
              <a:latin typeface="Comic Sans MS" pitchFamily="66" charset="0"/>
            </a:endParaRPr>
          </a:p>
        </p:txBody>
      </p:sp>
      <p:sp>
        <p:nvSpPr>
          <p:cNvPr id="46101" name="Text Box 21"/>
          <p:cNvSpPr txBox="1">
            <a:spLocks noChangeArrowheads="1"/>
          </p:cNvSpPr>
          <p:nvPr/>
        </p:nvSpPr>
        <p:spPr bwMode="auto">
          <a:xfrm>
            <a:off x="2700338" y="5516563"/>
            <a:ext cx="1150937" cy="304800"/>
          </a:xfrm>
          <a:prstGeom prst="rect">
            <a:avLst/>
          </a:prstGeom>
          <a:solidFill>
            <a:srgbClr val="FFFF99"/>
          </a:solidFill>
          <a:ln w="9525" algn="ctr">
            <a:noFill/>
            <a:miter lim="800000"/>
            <a:headEnd/>
            <a:tailEnd/>
          </a:ln>
          <a:effectLst>
            <a:outerShdw dist="117088" dir="2963922" algn="ctr" rotWithShape="0">
              <a:schemeClr val="tx1">
                <a:alpha val="50000"/>
              </a:schemeClr>
            </a:outerShdw>
          </a:effectLst>
        </p:spPr>
        <p:txBody>
          <a:bodyPr wrap="none">
            <a:spAutoFit/>
          </a:bodyPr>
          <a:lstStyle/>
          <a:p>
            <a:pPr algn="ctr"/>
            <a:r>
              <a:rPr lang="sr-Cyrl-CS" sz="1400" b="1">
                <a:latin typeface="Comic Sans MS" pitchFamily="66" charset="0"/>
              </a:rPr>
              <a:t>масна кис.</a:t>
            </a:r>
            <a:endParaRPr lang="sr-Latn-CS" sz="1400" b="1">
              <a:latin typeface="Comic Sans MS" pitchFamily="66" charset="0"/>
            </a:endParaRPr>
          </a:p>
        </p:txBody>
      </p:sp>
      <p:sp>
        <p:nvSpPr>
          <p:cNvPr id="46102" name="Text Box 22"/>
          <p:cNvSpPr txBox="1">
            <a:spLocks noChangeArrowheads="1"/>
          </p:cNvSpPr>
          <p:nvPr/>
        </p:nvSpPr>
        <p:spPr bwMode="auto">
          <a:xfrm>
            <a:off x="5076825" y="5516563"/>
            <a:ext cx="1150938" cy="304800"/>
          </a:xfrm>
          <a:prstGeom prst="rect">
            <a:avLst/>
          </a:prstGeom>
          <a:solidFill>
            <a:srgbClr val="FFFF99"/>
          </a:solidFill>
          <a:ln w="9525" algn="ctr">
            <a:noFill/>
            <a:miter lim="800000"/>
            <a:headEnd/>
            <a:tailEnd/>
          </a:ln>
          <a:effectLst>
            <a:outerShdw dist="117088" dir="2963922" algn="ctr" rotWithShape="0">
              <a:schemeClr val="tx1">
                <a:alpha val="50000"/>
              </a:schemeClr>
            </a:outerShdw>
          </a:effectLst>
        </p:spPr>
        <p:txBody>
          <a:bodyPr wrap="none">
            <a:spAutoFit/>
          </a:bodyPr>
          <a:lstStyle/>
          <a:p>
            <a:pPr algn="ctr"/>
            <a:r>
              <a:rPr lang="sr-Cyrl-CS" sz="1400" b="1">
                <a:latin typeface="Comic Sans MS" pitchFamily="66" charset="0"/>
              </a:rPr>
              <a:t>масна кис.</a:t>
            </a:r>
            <a:endParaRPr lang="sr-Latn-CS" sz="1400" b="1">
              <a:latin typeface="Comic Sans MS" pitchFamily="66" charset="0"/>
            </a:endParaRPr>
          </a:p>
        </p:txBody>
      </p:sp>
      <p:sp>
        <p:nvSpPr>
          <p:cNvPr id="46103" name="Text Box 23"/>
          <p:cNvSpPr txBox="1">
            <a:spLocks noChangeArrowheads="1"/>
          </p:cNvSpPr>
          <p:nvPr/>
        </p:nvSpPr>
        <p:spPr bwMode="auto">
          <a:xfrm>
            <a:off x="7451725" y="5516563"/>
            <a:ext cx="1150938" cy="304800"/>
          </a:xfrm>
          <a:prstGeom prst="rect">
            <a:avLst/>
          </a:prstGeom>
          <a:solidFill>
            <a:srgbClr val="FFFF99"/>
          </a:solidFill>
          <a:ln w="9525" algn="ctr">
            <a:noFill/>
            <a:miter lim="800000"/>
            <a:headEnd/>
            <a:tailEnd/>
          </a:ln>
          <a:effectLst>
            <a:outerShdw dist="117088" dir="2963922" algn="ctr" rotWithShape="0">
              <a:schemeClr val="tx1">
                <a:alpha val="50000"/>
              </a:schemeClr>
            </a:outerShdw>
          </a:effectLst>
        </p:spPr>
        <p:txBody>
          <a:bodyPr wrap="none">
            <a:spAutoFit/>
          </a:bodyPr>
          <a:lstStyle/>
          <a:p>
            <a:pPr algn="ctr"/>
            <a:r>
              <a:rPr lang="sr-Cyrl-CS" sz="1400" b="1">
                <a:latin typeface="Comic Sans MS" pitchFamily="66" charset="0"/>
              </a:rPr>
              <a:t>масна кис.</a:t>
            </a:r>
            <a:endParaRPr lang="sr-Latn-CS" sz="1400" b="1">
              <a:latin typeface="Comic Sans MS" pitchFamily="66" charset="0"/>
            </a:endParaRPr>
          </a:p>
        </p:txBody>
      </p:sp>
      <p:sp>
        <p:nvSpPr>
          <p:cNvPr id="46104" name="Text Box 24"/>
          <p:cNvSpPr txBox="1">
            <a:spLocks noChangeArrowheads="1"/>
          </p:cNvSpPr>
          <p:nvPr/>
        </p:nvSpPr>
        <p:spPr bwMode="auto">
          <a:xfrm>
            <a:off x="2843213" y="6092825"/>
            <a:ext cx="642937" cy="304800"/>
          </a:xfrm>
          <a:prstGeom prst="rect">
            <a:avLst/>
          </a:prstGeom>
          <a:solidFill>
            <a:srgbClr val="CCFFFF"/>
          </a:solidFill>
          <a:ln w="9525" algn="ctr">
            <a:noFill/>
            <a:miter lim="800000"/>
            <a:headEnd/>
            <a:tailEnd/>
          </a:ln>
          <a:effectLst>
            <a:outerShdw dist="117088" dir="2963922" algn="ctr" rotWithShape="0">
              <a:schemeClr val="tx1">
                <a:alpha val="50000"/>
              </a:schemeClr>
            </a:outerShdw>
          </a:effectLst>
        </p:spPr>
        <p:txBody>
          <a:bodyPr>
            <a:spAutoFit/>
          </a:bodyPr>
          <a:lstStyle/>
          <a:p>
            <a:pPr algn="ctr"/>
            <a:r>
              <a:rPr lang="sr-Cyrl-CS" sz="1400" b="1">
                <a:latin typeface="Comic Sans MS" pitchFamily="66" charset="0"/>
              </a:rPr>
              <a:t>РО</a:t>
            </a:r>
            <a:r>
              <a:rPr lang="sr-Cyrl-CS" sz="1400" b="1" baseline="-25000">
                <a:latin typeface="Comic Sans MS" pitchFamily="66" charset="0"/>
              </a:rPr>
              <a:t>4</a:t>
            </a:r>
            <a:endParaRPr lang="sr-Latn-CS" sz="1400" b="1">
              <a:latin typeface="Comic Sans MS" pitchFamily="66" charset="0"/>
            </a:endParaRPr>
          </a:p>
        </p:txBody>
      </p:sp>
      <p:sp>
        <p:nvSpPr>
          <p:cNvPr id="46105" name="Text Box 25"/>
          <p:cNvSpPr txBox="1">
            <a:spLocks noChangeArrowheads="1"/>
          </p:cNvSpPr>
          <p:nvPr/>
        </p:nvSpPr>
        <p:spPr bwMode="auto">
          <a:xfrm>
            <a:off x="5148263" y="6092825"/>
            <a:ext cx="642937" cy="304800"/>
          </a:xfrm>
          <a:prstGeom prst="rect">
            <a:avLst/>
          </a:prstGeom>
          <a:solidFill>
            <a:srgbClr val="CCFFFF"/>
          </a:solidFill>
          <a:ln w="9525" algn="ctr">
            <a:noFill/>
            <a:miter lim="800000"/>
            <a:headEnd/>
            <a:tailEnd/>
          </a:ln>
          <a:effectLst>
            <a:outerShdw dist="117088" dir="2963922" algn="ctr" rotWithShape="0">
              <a:schemeClr val="tx1">
                <a:alpha val="50000"/>
              </a:schemeClr>
            </a:outerShdw>
          </a:effectLst>
        </p:spPr>
        <p:txBody>
          <a:bodyPr>
            <a:spAutoFit/>
          </a:bodyPr>
          <a:lstStyle/>
          <a:p>
            <a:pPr algn="ctr"/>
            <a:r>
              <a:rPr lang="sr-Cyrl-CS" sz="1400" b="1">
                <a:latin typeface="Comic Sans MS" pitchFamily="66" charset="0"/>
              </a:rPr>
              <a:t>РО</a:t>
            </a:r>
            <a:r>
              <a:rPr lang="sr-Cyrl-CS" sz="1400" b="1" baseline="-25000">
                <a:latin typeface="Comic Sans MS" pitchFamily="66" charset="0"/>
              </a:rPr>
              <a:t>4</a:t>
            </a:r>
            <a:endParaRPr lang="sr-Latn-CS" sz="1400" b="1">
              <a:latin typeface="Comic Sans MS" pitchFamily="66" charset="0"/>
            </a:endParaRPr>
          </a:p>
        </p:txBody>
      </p:sp>
      <p:sp>
        <p:nvSpPr>
          <p:cNvPr id="46106" name="Text Box 26"/>
          <p:cNvSpPr txBox="1">
            <a:spLocks noChangeArrowheads="1"/>
          </p:cNvSpPr>
          <p:nvPr/>
        </p:nvSpPr>
        <p:spPr bwMode="auto">
          <a:xfrm>
            <a:off x="5940425" y="6092825"/>
            <a:ext cx="990600" cy="304800"/>
          </a:xfrm>
          <a:prstGeom prst="rect">
            <a:avLst/>
          </a:prstGeom>
          <a:solidFill>
            <a:srgbClr val="CCFFFF"/>
          </a:solidFill>
          <a:ln w="9525" algn="ctr">
            <a:noFill/>
            <a:miter lim="800000"/>
            <a:headEnd/>
            <a:tailEnd/>
          </a:ln>
          <a:effectLst>
            <a:outerShdw dist="117088" dir="2963922" algn="ctr" rotWithShape="0">
              <a:schemeClr val="tx1">
                <a:alpha val="50000"/>
              </a:schemeClr>
            </a:outerShdw>
          </a:effectLst>
        </p:spPr>
        <p:txBody>
          <a:bodyPr>
            <a:spAutoFit/>
          </a:bodyPr>
          <a:lstStyle/>
          <a:p>
            <a:pPr algn="ctr"/>
            <a:r>
              <a:rPr lang="sr-Cyrl-CS" sz="1400" b="1">
                <a:latin typeface="Comic Sans MS" pitchFamily="66" charset="0"/>
              </a:rPr>
              <a:t>холин</a:t>
            </a:r>
            <a:endParaRPr lang="sr-Latn-CS" sz="1400" b="1">
              <a:latin typeface="Comic Sans MS" pitchFamily="66" charset="0"/>
            </a:endParaRPr>
          </a:p>
        </p:txBody>
      </p:sp>
      <p:sp>
        <p:nvSpPr>
          <p:cNvPr id="46107" name="Text Box 27"/>
          <p:cNvSpPr txBox="1">
            <a:spLocks noChangeArrowheads="1"/>
          </p:cNvSpPr>
          <p:nvPr/>
        </p:nvSpPr>
        <p:spPr bwMode="auto">
          <a:xfrm>
            <a:off x="7451725" y="5949950"/>
            <a:ext cx="1524000" cy="517525"/>
          </a:xfrm>
          <a:prstGeom prst="rect">
            <a:avLst/>
          </a:prstGeom>
          <a:solidFill>
            <a:srgbClr val="CCFFFF"/>
          </a:solidFill>
          <a:ln w="9525" algn="ctr">
            <a:noFill/>
            <a:miter lim="800000"/>
            <a:headEnd/>
            <a:tailEnd/>
          </a:ln>
          <a:effectLst>
            <a:outerShdw dist="117088" dir="2963922" algn="ctr" rotWithShape="0">
              <a:schemeClr val="tx1">
                <a:alpha val="50000"/>
              </a:schemeClr>
            </a:outerShdw>
          </a:effectLst>
        </p:spPr>
        <p:txBody>
          <a:bodyPr wrap="none">
            <a:spAutoFit/>
          </a:bodyPr>
          <a:lstStyle/>
          <a:p>
            <a:pPr algn="ctr"/>
            <a:r>
              <a:rPr lang="sr-Cyrl-CS" sz="1400" b="1">
                <a:latin typeface="Comic Sans MS" pitchFamily="66" charset="0"/>
              </a:rPr>
              <a:t>моно- или</a:t>
            </a:r>
          </a:p>
          <a:p>
            <a:pPr algn="ctr"/>
            <a:r>
              <a:rPr lang="sr-Cyrl-CS" sz="1400" b="1">
                <a:latin typeface="Comic Sans MS" pitchFamily="66" charset="0"/>
              </a:rPr>
              <a:t>олигосахариди</a:t>
            </a:r>
            <a:endParaRPr lang="sr-Latn-CS" sz="1400" b="1">
              <a:latin typeface="Comic Sans MS" pitchFamily="66" charset="0"/>
            </a:endParaRPr>
          </a:p>
        </p:txBody>
      </p:sp>
      <p:sp>
        <p:nvSpPr>
          <p:cNvPr id="46108" name="Text Box 28"/>
          <p:cNvSpPr txBox="1">
            <a:spLocks noChangeArrowheads="1"/>
          </p:cNvSpPr>
          <p:nvPr/>
        </p:nvSpPr>
        <p:spPr bwMode="auto">
          <a:xfrm>
            <a:off x="3492500" y="5867400"/>
            <a:ext cx="1008063" cy="942975"/>
          </a:xfrm>
          <a:prstGeom prst="rect">
            <a:avLst/>
          </a:prstGeom>
          <a:solidFill>
            <a:srgbClr val="CCFFFF"/>
          </a:solidFill>
          <a:ln w="9525" algn="ctr">
            <a:noFill/>
            <a:miter lim="800000"/>
            <a:headEnd/>
            <a:tailEnd/>
          </a:ln>
          <a:effectLst>
            <a:outerShdw dist="117088" dir="2963922" algn="ctr" rotWithShape="0">
              <a:schemeClr val="tx1">
                <a:alpha val="50000"/>
              </a:schemeClr>
            </a:outerShdw>
          </a:effectLst>
        </p:spPr>
        <p:txBody>
          <a:bodyPr>
            <a:spAutoFit/>
          </a:bodyPr>
          <a:lstStyle/>
          <a:p>
            <a:pPr algn="ctr"/>
            <a:r>
              <a:rPr lang="en-US" sz="1400" b="1">
                <a:latin typeface="Comic Sans MS" pitchFamily="66" charset="0"/>
              </a:rPr>
              <a:t>N-</a:t>
            </a:r>
            <a:r>
              <a:rPr lang="sr-Cyrl-CS" sz="1400" b="1">
                <a:latin typeface="Comic Sans MS" pitchFamily="66" charset="0"/>
              </a:rPr>
              <a:t>база;</a:t>
            </a:r>
          </a:p>
          <a:p>
            <a:pPr algn="ctr"/>
            <a:r>
              <a:rPr lang="sr-Cyrl-CS" sz="1400" b="1">
                <a:latin typeface="Comic Sans MS" pitchFamily="66" charset="0"/>
              </a:rPr>
              <a:t>АК, амино-алк.</a:t>
            </a:r>
            <a:endParaRPr lang="sr-Latn-CS" sz="1400" b="1">
              <a:latin typeface="Comic Sans MS" pitchFamily="66" charset="0"/>
            </a:endParaRPr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2484438" y="-242888"/>
            <a:ext cx="7543800" cy="1431926"/>
          </a:xfrm>
        </p:spPr>
        <p:txBody>
          <a:bodyPr/>
          <a:lstStyle/>
          <a:p>
            <a:pPr eaLnBrk="1" hangingPunct="1">
              <a:defRPr/>
            </a:pPr>
            <a:r>
              <a:rPr lang="sr-Cyrl-CS" sz="3200" smtClean="0">
                <a:solidFill>
                  <a:srgbClr val="FFFF00"/>
                </a:solidFill>
                <a:latin typeface="Arial" charset="0"/>
              </a:rPr>
              <a:t>МАСНЕ КИСЕЛИНЕ</a:t>
            </a:r>
            <a:endParaRPr lang="en-US" sz="3200" smtClean="0">
              <a:solidFill>
                <a:srgbClr val="FFFF00"/>
              </a:solidFill>
              <a:latin typeface="Arial" charset="0"/>
            </a:endParaRPr>
          </a:p>
        </p:txBody>
      </p:sp>
      <p:pic>
        <p:nvPicPr>
          <p:cNvPr id="47107" name="Picture 3" descr="MASNE KIS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1052513"/>
            <a:ext cx="3708400" cy="2782887"/>
          </a:xfrm>
          <a:noFill/>
        </p:spPr>
      </p:pic>
      <p:pic>
        <p:nvPicPr>
          <p:cNvPr id="47108" name="Picture 4" descr="fattyAcidsOnly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24300" y="2817813"/>
            <a:ext cx="5219700" cy="4040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7109" name="Text Box 5"/>
          <p:cNvSpPr txBox="1">
            <a:spLocks noChangeArrowheads="1"/>
          </p:cNvSpPr>
          <p:nvPr/>
        </p:nvSpPr>
        <p:spPr bwMode="auto">
          <a:xfrm>
            <a:off x="6227763" y="2133600"/>
            <a:ext cx="4751387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US"/>
          </a:p>
        </p:txBody>
      </p:sp>
      <p:sp>
        <p:nvSpPr>
          <p:cNvPr id="47110" name="Text Box 6"/>
          <p:cNvSpPr txBox="1">
            <a:spLocks noChangeArrowheads="1"/>
          </p:cNvSpPr>
          <p:nvPr/>
        </p:nvSpPr>
        <p:spPr bwMode="auto">
          <a:xfrm>
            <a:off x="3924300" y="1844675"/>
            <a:ext cx="52197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US">
              <a:latin typeface="Arial" charset="0"/>
            </a:endParaRPr>
          </a:p>
        </p:txBody>
      </p:sp>
      <p:sp>
        <p:nvSpPr>
          <p:cNvPr id="47111" name="Text Box 7"/>
          <p:cNvSpPr txBox="1">
            <a:spLocks noChangeArrowheads="1"/>
          </p:cNvSpPr>
          <p:nvPr/>
        </p:nvSpPr>
        <p:spPr bwMode="auto">
          <a:xfrm>
            <a:off x="3924300" y="1196975"/>
            <a:ext cx="4968875" cy="91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sr-Cyrl-CS">
                <a:latin typeface="Arial" charset="0"/>
              </a:rPr>
              <a:t>Масне киселине које улазе у састав хуманог организма су органске киселине са дугим угљеничним ланцима од</a:t>
            </a:r>
            <a:r>
              <a:rPr lang="sr-Cyrl-CS" b="1"/>
              <a:t> </a:t>
            </a:r>
            <a:r>
              <a:rPr lang="sr-Cyrl-CS">
                <a:latin typeface="Arial" charset="0"/>
              </a:rPr>
              <a:t>4-20 </a:t>
            </a:r>
            <a:r>
              <a:rPr lang="sr-Latn-CS">
                <a:latin typeface="Arial" charset="0"/>
              </a:rPr>
              <a:t>C </a:t>
            </a:r>
            <a:r>
              <a:rPr lang="sr-Cyrl-CS">
                <a:latin typeface="Arial" charset="0"/>
              </a:rPr>
              <a:t>атома </a:t>
            </a:r>
            <a:endParaRPr lang="en-US">
              <a:latin typeface="Arial" charset="0"/>
            </a:endParaRPr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-1692275" y="-171450"/>
            <a:ext cx="7543800" cy="1431925"/>
          </a:xfrm>
        </p:spPr>
        <p:txBody>
          <a:bodyPr/>
          <a:lstStyle/>
          <a:p>
            <a:pPr eaLnBrk="1" hangingPunct="1">
              <a:defRPr/>
            </a:pPr>
            <a:r>
              <a:rPr lang="sr-Cyrl-CS" sz="2800" smtClean="0">
                <a:solidFill>
                  <a:srgbClr val="FFFF00"/>
                </a:solidFill>
                <a:latin typeface="Arial" charset="0"/>
              </a:rPr>
              <a:t>МАСНЕ КИСЕЛИНЕ</a:t>
            </a:r>
            <a:endParaRPr lang="en-US" sz="2800" smtClean="0">
              <a:solidFill>
                <a:srgbClr val="FFFF00"/>
              </a:solidFill>
              <a:latin typeface="Arial" charset="0"/>
            </a:endParaRPr>
          </a:p>
        </p:txBody>
      </p:sp>
      <p:pic>
        <p:nvPicPr>
          <p:cNvPr id="48131" name="Picture 3" descr="ch11_fatty-acid-struct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79388" y="1052513"/>
            <a:ext cx="3671887" cy="5805487"/>
          </a:xfrm>
          <a:noFill/>
        </p:spPr>
      </p:pic>
      <p:pic>
        <p:nvPicPr>
          <p:cNvPr id="48132" name="Picture 4" descr="fatty%20acids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343400" y="457200"/>
            <a:ext cx="4572000" cy="259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8133" name="Picture 5" descr="alfa linolenska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67200" y="3276600"/>
            <a:ext cx="2514600" cy="2451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8134" name="Picture 6" descr="linolenic-acid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092950" y="3357563"/>
            <a:ext cx="1466850" cy="2305050"/>
          </a:xfrm>
          <a:prstGeom prst="rect">
            <a:avLst/>
          </a:prstGeom>
          <a:solidFill>
            <a:srgbClr val="CCFFFF"/>
          </a:solidFill>
          <a:ln w="9525">
            <a:noFill/>
            <a:miter lim="800000"/>
            <a:headEnd/>
            <a:tailEnd/>
          </a:ln>
        </p:spPr>
      </p:pic>
      <p:sp>
        <p:nvSpPr>
          <p:cNvPr id="48135" name="Text Box 7"/>
          <p:cNvSpPr txBox="1">
            <a:spLocks noChangeArrowheads="1"/>
          </p:cNvSpPr>
          <p:nvPr/>
        </p:nvSpPr>
        <p:spPr bwMode="auto">
          <a:xfrm>
            <a:off x="4356100" y="6021388"/>
            <a:ext cx="33845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US">
              <a:latin typeface="Arial" charset="0"/>
            </a:endParaRPr>
          </a:p>
        </p:txBody>
      </p:sp>
      <p:sp>
        <p:nvSpPr>
          <p:cNvPr id="48136" name="Text Box 8"/>
          <p:cNvSpPr txBox="1">
            <a:spLocks noChangeArrowheads="1"/>
          </p:cNvSpPr>
          <p:nvPr/>
        </p:nvSpPr>
        <p:spPr bwMode="auto">
          <a:xfrm>
            <a:off x="4284663" y="6092825"/>
            <a:ext cx="4319587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l-GR" b="1">
                <a:solidFill>
                  <a:srgbClr val="FFCC00"/>
                </a:solidFill>
                <a:latin typeface="Arial" charset="0"/>
              </a:rPr>
              <a:t>α</a:t>
            </a:r>
            <a:r>
              <a:rPr lang="sr-Cyrl-CS" b="1">
                <a:solidFill>
                  <a:srgbClr val="FFCC00"/>
                </a:solidFill>
                <a:latin typeface="Arial" charset="0"/>
              </a:rPr>
              <a:t>- линоленска киселина</a:t>
            </a:r>
            <a:endParaRPr lang="en-US" b="1">
              <a:solidFill>
                <a:srgbClr val="FFCC00"/>
              </a:solidFill>
              <a:latin typeface="Arial" charset="0"/>
            </a:endParaRPr>
          </a:p>
        </p:txBody>
      </p:sp>
      <p:sp>
        <p:nvSpPr>
          <p:cNvPr id="48137" name="Text Box 9"/>
          <p:cNvSpPr txBox="1">
            <a:spLocks noChangeArrowheads="1"/>
          </p:cNvSpPr>
          <p:nvPr/>
        </p:nvSpPr>
        <p:spPr bwMode="auto">
          <a:xfrm>
            <a:off x="107950" y="908050"/>
            <a:ext cx="3743325" cy="641350"/>
          </a:xfrm>
          <a:prstGeom prst="rect">
            <a:avLst/>
          </a:prstGeom>
          <a:solidFill>
            <a:schemeClr val="bg1"/>
          </a:solidFill>
          <a:ln w="9525" algn="ctr">
            <a:noFill/>
            <a:miter lim="800000"/>
            <a:headEnd/>
            <a:tailEnd/>
          </a:ln>
          <a:effectLst>
            <a:outerShdw dist="117088" dir="2963922" algn="ctr" rotWithShape="0">
              <a:schemeClr val="tx1">
                <a:alpha val="50000"/>
              </a:schemeClr>
            </a:outerShdw>
          </a:effectLst>
        </p:spPr>
        <p:txBody>
          <a:bodyPr>
            <a:spAutoFit/>
          </a:bodyPr>
          <a:lstStyle/>
          <a:p>
            <a:pPr algn="ctr"/>
            <a:r>
              <a:rPr lang="sr-Cyrl-CS">
                <a:latin typeface="Arial" charset="0"/>
              </a:rPr>
              <a:t>СТРУКТУРА МАСНИХ КИСЕЛИНА</a:t>
            </a:r>
            <a:endParaRPr lang="sr-Latn-CS">
              <a:latin typeface="Arial" charset="0"/>
            </a:endParaRPr>
          </a:p>
        </p:txBody>
      </p:sp>
      <p:sp>
        <p:nvSpPr>
          <p:cNvPr id="48138" name="Text Box 10"/>
          <p:cNvSpPr txBox="1">
            <a:spLocks noChangeArrowheads="1"/>
          </p:cNvSpPr>
          <p:nvPr/>
        </p:nvSpPr>
        <p:spPr bwMode="auto">
          <a:xfrm>
            <a:off x="5935663" y="1443038"/>
            <a:ext cx="1354137" cy="336550"/>
          </a:xfrm>
          <a:prstGeom prst="rect">
            <a:avLst/>
          </a:prstGeom>
          <a:solidFill>
            <a:schemeClr val="bg1"/>
          </a:solidFill>
          <a:ln w="9525" algn="ctr">
            <a:noFill/>
            <a:miter lim="800000"/>
            <a:headEnd/>
            <a:tailEnd/>
          </a:ln>
          <a:effectLst>
            <a:outerShdw dist="117088" dir="2963922" algn="ctr" rotWithShape="0">
              <a:schemeClr val="tx1">
                <a:alpha val="50000"/>
              </a:schemeClr>
            </a:outerShdw>
          </a:effectLst>
        </p:spPr>
        <p:txBody>
          <a:bodyPr wrap="none">
            <a:spAutoFit/>
          </a:bodyPr>
          <a:lstStyle/>
          <a:p>
            <a:pPr algn="ctr"/>
            <a:r>
              <a:rPr lang="sr-Cyrl-CS" sz="1600" b="1">
                <a:latin typeface="Arial" charset="0"/>
              </a:rPr>
              <a:t>ЗАСИЋЕНА</a:t>
            </a:r>
            <a:endParaRPr lang="sr-Latn-CS" sz="1600" b="1">
              <a:latin typeface="Arial" charset="0"/>
            </a:endParaRPr>
          </a:p>
        </p:txBody>
      </p:sp>
      <p:sp>
        <p:nvSpPr>
          <p:cNvPr id="48139" name="Text Box 11"/>
          <p:cNvSpPr txBox="1">
            <a:spLocks noChangeArrowheads="1"/>
          </p:cNvSpPr>
          <p:nvPr/>
        </p:nvSpPr>
        <p:spPr bwMode="auto">
          <a:xfrm>
            <a:off x="5783263" y="2586038"/>
            <a:ext cx="1635125" cy="336550"/>
          </a:xfrm>
          <a:prstGeom prst="rect">
            <a:avLst/>
          </a:prstGeom>
          <a:solidFill>
            <a:schemeClr val="bg1"/>
          </a:solidFill>
          <a:ln w="9525" algn="ctr">
            <a:noFill/>
            <a:miter lim="800000"/>
            <a:headEnd/>
            <a:tailEnd/>
          </a:ln>
          <a:effectLst>
            <a:outerShdw dist="117088" dir="2963922" algn="ctr" rotWithShape="0">
              <a:schemeClr val="tx1">
                <a:alpha val="50000"/>
              </a:schemeClr>
            </a:outerShdw>
          </a:effectLst>
        </p:spPr>
        <p:txBody>
          <a:bodyPr wrap="none">
            <a:spAutoFit/>
          </a:bodyPr>
          <a:lstStyle/>
          <a:p>
            <a:pPr algn="ctr"/>
            <a:r>
              <a:rPr lang="sr-Cyrl-CS" sz="1600" b="1">
                <a:latin typeface="Arial" charset="0"/>
              </a:rPr>
              <a:t>НЕЗАСИЋЕНА</a:t>
            </a:r>
            <a:endParaRPr lang="sr-Latn-CS" sz="1600" b="1">
              <a:latin typeface="Arial" charset="0"/>
            </a:endParaRPr>
          </a:p>
        </p:txBody>
      </p:sp>
      <p:sp>
        <p:nvSpPr>
          <p:cNvPr id="48140" name="Text Box 12"/>
          <p:cNvSpPr txBox="1">
            <a:spLocks noChangeArrowheads="1"/>
          </p:cNvSpPr>
          <p:nvPr/>
        </p:nvSpPr>
        <p:spPr bwMode="auto">
          <a:xfrm>
            <a:off x="-15875" y="1520825"/>
            <a:ext cx="989013" cy="549275"/>
          </a:xfrm>
          <a:prstGeom prst="rect">
            <a:avLst/>
          </a:prstGeom>
          <a:solidFill>
            <a:schemeClr val="bg1"/>
          </a:solidFill>
          <a:ln w="9525" algn="ctr">
            <a:noFill/>
            <a:miter lim="800000"/>
            <a:headEnd/>
            <a:tailEnd/>
          </a:ln>
          <a:effectLst>
            <a:outerShdw dist="117088" dir="2963922" algn="ctr" rotWithShape="0">
              <a:schemeClr val="tx1">
                <a:alpha val="50000"/>
              </a:schemeClr>
            </a:outerShdw>
          </a:effectLst>
        </p:spPr>
        <p:txBody>
          <a:bodyPr wrap="none">
            <a:spAutoFit/>
          </a:bodyPr>
          <a:lstStyle/>
          <a:p>
            <a:pPr algn="ctr"/>
            <a:r>
              <a:rPr lang="sr-Cyrl-CS" sz="1000" b="1">
                <a:latin typeface="Arial" charset="0"/>
              </a:rPr>
              <a:t>карбоксилна</a:t>
            </a:r>
          </a:p>
          <a:p>
            <a:pPr algn="ctr"/>
            <a:r>
              <a:rPr lang="sr-Cyrl-CS" sz="1000" b="1">
                <a:latin typeface="Arial" charset="0"/>
              </a:rPr>
              <a:t>група – </a:t>
            </a:r>
          </a:p>
          <a:p>
            <a:pPr algn="ctr"/>
            <a:r>
              <a:rPr lang="sr-Cyrl-CS" sz="1000" b="1">
                <a:latin typeface="Arial" charset="0"/>
              </a:rPr>
              <a:t>ПОЛАРНА</a:t>
            </a:r>
            <a:endParaRPr lang="sr-Latn-CS" sz="1000" b="1">
              <a:latin typeface="Arial" charset="0"/>
            </a:endParaRPr>
          </a:p>
        </p:txBody>
      </p:sp>
      <p:sp>
        <p:nvSpPr>
          <p:cNvPr id="48141" name="Text Box 13"/>
          <p:cNvSpPr txBox="1">
            <a:spLocks noChangeArrowheads="1"/>
          </p:cNvSpPr>
          <p:nvPr/>
        </p:nvSpPr>
        <p:spPr bwMode="auto">
          <a:xfrm>
            <a:off x="7938" y="2994025"/>
            <a:ext cx="1073150" cy="549275"/>
          </a:xfrm>
          <a:prstGeom prst="rect">
            <a:avLst/>
          </a:prstGeom>
          <a:solidFill>
            <a:schemeClr val="bg1"/>
          </a:solidFill>
          <a:ln w="9525" algn="ctr">
            <a:noFill/>
            <a:miter lim="800000"/>
            <a:headEnd/>
            <a:tailEnd/>
          </a:ln>
          <a:effectLst>
            <a:outerShdw dist="117088" dir="2963922" algn="ctr" rotWithShape="0">
              <a:schemeClr val="tx1">
                <a:alpha val="50000"/>
              </a:schemeClr>
            </a:outerShdw>
          </a:effectLst>
        </p:spPr>
        <p:txBody>
          <a:bodyPr wrap="none">
            <a:spAutoFit/>
          </a:bodyPr>
          <a:lstStyle/>
          <a:p>
            <a:pPr algn="ctr"/>
            <a:r>
              <a:rPr lang="sr-Cyrl-CS" sz="1000" b="1">
                <a:latin typeface="Arial" charset="0"/>
              </a:rPr>
              <a:t>угљенохидра-</a:t>
            </a:r>
          </a:p>
          <a:p>
            <a:pPr algn="ctr"/>
            <a:r>
              <a:rPr lang="sr-Cyrl-CS" sz="1000" b="1">
                <a:latin typeface="Arial" charset="0"/>
              </a:rPr>
              <a:t>тни ланац – </a:t>
            </a:r>
          </a:p>
          <a:p>
            <a:pPr algn="ctr"/>
            <a:r>
              <a:rPr lang="sr-Cyrl-CS" sz="1000" b="1">
                <a:latin typeface="Arial" charset="0"/>
              </a:rPr>
              <a:t>НЕПОЛАРАН</a:t>
            </a:r>
            <a:endParaRPr lang="sr-Latn-CS" sz="1000" b="1">
              <a:latin typeface="Arial" charset="0"/>
            </a:endParaRPr>
          </a:p>
        </p:txBody>
      </p:sp>
      <p:sp>
        <p:nvSpPr>
          <p:cNvPr id="48142" name="Text Box 14"/>
          <p:cNvSpPr txBox="1">
            <a:spLocks noChangeArrowheads="1"/>
          </p:cNvSpPr>
          <p:nvPr/>
        </p:nvSpPr>
        <p:spPr bwMode="auto">
          <a:xfrm>
            <a:off x="234950" y="6245225"/>
            <a:ext cx="977900" cy="244475"/>
          </a:xfrm>
          <a:prstGeom prst="rect">
            <a:avLst/>
          </a:prstGeom>
          <a:solidFill>
            <a:schemeClr val="bg1"/>
          </a:solidFill>
          <a:ln w="9525" algn="ctr">
            <a:noFill/>
            <a:miter lim="800000"/>
            <a:headEnd/>
            <a:tailEnd/>
          </a:ln>
          <a:effectLst>
            <a:outerShdw dist="117088" dir="2963922" algn="ctr" rotWithShape="0">
              <a:schemeClr val="tx1">
                <a:alpha val="50000"/>
              </a:schemeClr>
            </a:outerShdw>
          </a:effectLst>
        </p:spPr>
        <p:txBody>
          <a:bodyPr wrap="none">
            <a:spAutoFit/>
          </a:bodyPr>
          <a:lstStyle/>
          <a:p>
            <a:pPr algn="ctr"/>
            <a:r>
              <a:rPr lang="sr-Cyrl-CS" sz="1000" b="1">
                <a:latin typeface="Arial" charset="0"/>
              </a:rPr>
              <a:t>засићене МК</a:t>
            </a:r>
            <a:endParaRPr lang="sr-Latn-CS" sz="1000" b="1">
              <a:latin typeface="Arial" charset="0"/>
            </a:endParaRPr>
          </a:p>
        </p:txBody>
      </p:sp>
      <p:sp>
        <p:nvSpPr>
          <p:cNvPr id="48143" name="Text Box 15"/>
          <p:cNvSpPr txBox="1">
            <a:spLocks noChangeArrowheads="1"/>
          </p:cNvSpPr>
          <p:nvPr/>
        </p:nvSpPr>
        <p:spPr bwMode="auto">
          <a:xfrm>
            <a:off x="1357313" y="6234113"/>
            <a:ext cx="2278062" cy="396875"/>
          </a:xfrm>
          <a:prstGeom prst="rect">
            <a:avLst/>
          </a:prstGeom>
          <a:solidFill>
            <a:schemeClr val="bg1"/>
          </a:solidFill>
          <a:ln w="9525" algn="ctr">
            <a:noFill/>
            <a:miter lim="800000"/>
            <a:headEnd/>
            <a:tailEnd/>
          </a:ln>
          <a:effectLst>
            <a:outerShdw dist="117088" dir="2963922" algn="ctr" rotWithShape="0">
              <a:schemeClr val="tx1">
                <a:alpha val="50000"/>
              </a:schemeClr>
            </a:outerShdw>
          </a:effectLst>
        </p:spPr>
        <p:txBody>
          <a:bodyPr wrap="none">
            <a:spAutoFit/>
          </a:bodyPr>
          <a:lstStyle/>
          <a:p>
            <a:pPr algn="ctr"/>
            <a:r>
              <a:rPr lang="sr-Cyrl-CS" sz="1000" b="1">
                <a:latin typeface="Arial" charset="0"/>
              </a:rPr>
              <a:t>мешавина засићених и незасиће-</a:t>
            </a:r>
          </a:p>
          <a:p>
            <a:pPr algn="ctr"/>
            <a:r>
              <a:rPr lang="sr-Cyrl-CS" sz="1000" b="1">
                <a:latin typeface="Arial" charset="0"/>
              </a:rPr>
              <a:t>них МК</a:t>
            </a:r>
            <a:endParaRPr lang="sr-Latn-CS" sz="1000" b="1">
              <a:latin typeface="Arial" charset="0"/>
            </a:endParaRPr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755650" y="-100013"/>
            <a:ext cx="7543800" cy="1431926"/>
          </a:xfrm>
        </p:spPr>
        <p:txBody>
          <a:bodyPr/>
          <a:lstStyle/>
          <a:p>
            <a:pPr eaLnBrk="1" hangingPunct="1">
              <a:defRPr/>
            </a:pPr>
            <a:r>
              <a:rPr lang="sr-Cyrl-CS" sz="2800" smtClean="0">
                <a:solidFill>
                  <a:schemeClr val="tx1"/>
                </a:solidFill>
                <a:latin typeface="Arial" charset="0"/>
              </a:rPr>
              <a:t>МАСНЕ КИСЕЛИНЕ</a:t>
            </a:r>
            <a:endParaRPr lang="en-US" sz="2800" smtClean="0">
              <a:solidFill>
                <a:schemeClr val="tx1"/>
              </a:solidFill>
              <a:latin typeface="Arial" charset="0"/>
            </a:endParaRPr>
          </a:p>
        </p:txBody>
      </p:sp>
      <p:graphicFrame>
        <p:nvGraphicFramePr>
          <p:cNvPr id="78851" name="Group 3"/>
          <p:cNvGraphicFramePr>
            <a:graphicFrameLocks noGrp="1"/>
          </p:cNvGraphicFramePr>
          <p:nvPr>
            <p:ph idx="1"/>
          </p:nvPr>
        </p:nvGraphicFramePr>
        <p:xfrm>
          <a:off x="539750" y="1268413"/>
          <a:ext cx="8280400" cy="5184775"/>
        </p:xfrm>
        <a:graphic>
          <a:graphicData uri="http://schemas.openxmlformats.org/drawingml/2006/table">
            <a:tbl>
              <a:tblPr/>
              <a:tblGrid>
                <a:gridCol w="2760663"/>
                <a:gridCol w="2759075"/>
                <a:gridCol w="2760662"/>
              </a:tblGrid>
              <a:tr h="4587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sr-Cyrl-C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CC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Arial" charset="0"/>
                        </a:rPr>
                        <a:t>име</a:t>
                      </a:r>
                      <a:endParaRPr kumimoji="0" lang="sr-Latn-C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C0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rgbClr val="FFCC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CC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CC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CC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sr-Cyrl-C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CC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Arial" charset="0"/>
                        </a:rPr>
                        <a:t>број С атома</a:t>
                      </a:r>
                      <a:endParaRPr kumimoji="0" lang="sr-Latn-CS" sz="1600" b="1" i="0" u="none" strike="noStrike" cap="none" normalizeH="0" baseline="0" smtClean="0">
                        <a:ln>
                          <a:noFill/>
                        </a:ln>
                        <a:solidFill>
                          <a:srgbClr val="FFCC0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rgbClr val="FFCC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CC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CC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CC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sr-Cyrl-C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CC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Arial" charset="0"/>
                        </a:rPr>
                        <a:t>формула</a:t>
                      </a:r>
                      <a:endParaRPr kumimoji="0" lang="sr-Latn-CS" sz="1600" b="1" i="0" u="none" strike="noStrike" cap="none" normalizeH="0" baseline="0" smtClean="0">
                        <a:ln>
                          <a:noFill/>
                        </a:ln>
                        <a:solidFill>
                          <a:srgbClr val="FFCC0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rgbClr val="FFCC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CC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CC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CC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38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sr-Cyrl-C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CC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Arial" charset="0"/>
                        </a:rPr>
                        <a:t>палмитинска</a:t>
                      </a:r>
                      <a:endParaRPr kumimoji="0" lang="sr-Latn-CS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C0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rgbClr val="FFCC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CC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CC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CC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sr-Cyrl-C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CC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Arial" charset="0"/>
                        </a:rPr>
                        <a:t>16</a:t>
                      </a:r>
                      <a:endParaRPr kumimoji="0" lang="sr-Latn-CS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C0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rgbClr val="FFCC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CC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CC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CC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sr-Cyrl-C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CC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Arial" charset="0"/>
                        </a:rPr>
                        <a:t>С</a:t>
                      </a:r>
                      <a:r>
                        <a:rPr kumimoji="0" lang="sr-Cyrl-CS" sz="16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rgbClr val="FFCC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Arial" charset="0"/>
                        </a:rPr>
                        <a:t>15</a:t>
                      </a:r>
                      <a:r>
                        <a:rPr kumimoji="0" lang="sr-Cyrl-C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CC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Arial" charset="0"/>
                        </a:rPr>
                        <a:t>Н</a:t>
                      </a:r>
                      <a:r>
                        <a:rPr kumimoji="0" lang="sr-Cyrl-CS" sz="16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rgbClr val="FFCC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Arial" charset="0"/>
                        </a:rPr>
                        <a:t>31</a:t>
                      </a:r>
                      <a:r>
                        <a:rPr kumimoji="0" lang="sr-Cyrl-C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CC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Arial" charset="0"/>
                        </a:rPr>
                        <a:t>СООН</a:t>
                      </a:r>
                      <a:endParaRPr kumimoji="0" lang="sr-Latn-CS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C0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rgbClr val="FFCC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CC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CC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CC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06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sr-Cyrl-C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CC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Arial" charset="0"/>
                        </a:rPr>
                        <a:t>сте</a:t>
                      </a: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CC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Arial" charset="0"/>
                        </a:rPr>
                        <a:t>a</a:t>
                      </a:r>
                      <a:r>
                        <a:rPr kumimoji="0" lang="sr-Cyrl-C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CC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Arial" charset="0"/>
                        </a:rPr>
                        <a:t>ринска</a:t>
                      </a:r>
                      <a:endParaRPr kumimoji="0" lang="sr-Latn-CS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C0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rgbClr val="FFCC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CC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CC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CC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sr-Cyrl-C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CC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Arial" charset="0"/>
                        </a:rPr>
                        <a:t>18</a:t>
                      </a:r>
                      <a:endParaRPr kumimoji="0" lang="sr-Latn-CS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C0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rgbClr val="FFCC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CC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CC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CC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sr-Cyrl-C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CC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Arial" charset="0"/>
                        </a:rPr>
                        <a:t>С</a:t>
                      </a:r>
                      <a:r>
                        <a:rPr kumimoji="0" lang="sr-Cyrl-CS" sz="16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rgbClr val="FFCC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Arial" charset="0"/>
                        </a:rPr>
                        <a:t>17</a:t>
                      </a:r>
                      <a:r>
                        <a:rPr kumimoji="0" lang="sr-Cyrl-C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CC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Arial" charset="0"/>
                        </a:rPr>
                        <a:t>Н</a:t>
                      </a:r>
                      <a:r>
                        <a:rPr kumimoji="0" lang="sr-Cyrl-CS" sz="16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rgbClr val="FFCC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Arial" charset="0"/>
                        </a:rPr>
                        <a:t>35</a:t>
                      </a:r>
                      <a:r>
                        <a:rPr kumimoji="0" lang="sr-Cyrl-C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CC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Arial" charset="0"/>
                        </a:rPr>
                        <a:t>СООН</a:t>
                      </a:r>
                      <a:endParaRPr kumimoji="0" lang="sr-Latn-CS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C0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rgbClr val="FFCC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CC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CC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CC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08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sr-Cyrl-C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CC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Arial" charset="0"/>
                        </a:rPr>
                        <a:t>арахинска</a:t>
                      </a:r>
                      <a:endParaRPr kumimoji="0" lang="sr-Latn-CS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C0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rgbClr val="FFCC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CC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CC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CC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sr-Cyrl-C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CC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Arial" charset="0"/>
                        </a:rPr>
                        <a:t>20</a:t>
                      </a:r>
                      <a:endParaRPr kumimoji="0" lang="sr-Latn-CS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C0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rgbClr val="FFCC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CC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CC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CC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sr-Cyrl-C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CC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Arial" charset="0"/>
                        </a:rPr>
                        <a:t>С</a:t>
                      </a:r>
                      <a:r>
                        <a:rPr kumimoji="0" lang="sr-Cyrl-CS" sz="16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rgbClr val="FFCC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Arial" charset="0"/>
                        </a:rPr>
                        <a:t>19</a:t>
                      </a:r>
                      <a:r>
                        <a:rPr kumimoji="0" lang="sr-Cyrl-C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CC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Arial" charset="0"/>
                        </a:rPr>
                        <a:t>Н</a:t>
                      </a:r>
                      <a:r>
                        <a:rPr kumimoji="0" lang="sr-Cyrl-CS" sz="16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rgbClr val="FFCC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Arial" charset="0"/>
                        </a:rPr>
                        <a:t>39</a:t>
                      </a:r>
                      <a:r>
                        <a:rPr kumimoji="0" lang="sr-Cyrl-C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CC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Arial" charset="0"/>
                        </a:rPr>
                        <a:t>СООН</a:t>
                      </a:r>
                      <a:endParaRPr kumimoji="0" lang="sr-Latn-CS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C0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rgbClr val="FFCC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CC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CC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CC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635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sr-Cyrl-C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Arial" charset="0"/>
                        </a:rPr>
                        <a:t>једна двостр. веза</a:t>
                      </a:r>
                      <a:endParaRPr kumimoji="0" lang="sr-Latn-C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rgbClr val="FFCC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CC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CC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CC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C0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rgbClr val="FFCC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CC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CC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CC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C0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rgbClr val="FFCC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CC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CC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CC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22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sr-Cyrl-C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CC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Arial" charset="0"/>
                        </a:rPr>
                        <a:t>олеинска</a:t>
                      </a:r>
                      <a:endParaRPr kumimoji="0" lang="sr-Latn-CS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C0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rgbClr val="FFCC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CC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CC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CC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sr-Cyrl-C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CC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Arial" charset="0"/>
                        </a:rPr>
                        <a:t>18</a:t>
                      </a:r>
                      <a:endParaRPr kumimoji="0" lang="sr-Latn-CS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C0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rgbClr val="FFCC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CC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CC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CC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sr-Cyrl-C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CC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Arial" charset="0"/>
                        </a:rPr>
                        <a:t>С</a:t>
                      </a:r>
                      <a:r>
                        <a:rPr kumimoji="0" lang="sr-Cyrl-CS" sz="16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rgbClr val="FFCC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Arial" charset="0"/>
                        </a:rPr>
                        <a:t>17</a:t>
                      </a:r>
                      <a:r>
                        <a:rPr kumimoji="0" lang="sr-Cyrl-C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CC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Arial" charset="0"/>
                        </a:rPr>
                        <a:t>Н</a:t>
                      </a:r>
                      <a:r>
                        <a:rPr kumimoji="0" lang="sr-Cyrl-CS" sz="16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rgbClr val="FFCC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Arial" charset="0"/>
                        </a:rPr>
                        <a:t>33</a:t>
                      </a:r>
                      <a:r>
                        <a:rPr kumimoji="0" lang="sr-Cyrl-C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CC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Arial" charset="0"/>
                        </a:rPr>
                        <a:t>СООН</a:t>
                      </a:r>
                      <a:endParaRPr kumimoji="0" lang="sr-Latn-CS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C0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rgbClr val="FFCC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CC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CC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CC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06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sr-Cyrl-C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Arial" charset="0"/>
                        </a:rPr>
                        <a:t>две двостр. везе</a:t>
                      </a:r>
                      <a:endParaRPr kumimoji="0" lang="sr-Latn-C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rgbClr val="FFCC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CC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CC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CC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C0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rgbClr val="FFCC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CC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CC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CC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C0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rgbClr val="FFCC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CC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CC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CC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06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sr-Cyrl-C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CC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Arial" charset="0"/>
                        </a:rPr>
                        <a:t>линолна</a:t>
                      </a:r>
                      <a:endParaRPr kumimoji="0" lang="sr-Latn-CS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C0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rgbClr val="FFCC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CC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CC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CC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sr-Cyrl-C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CC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Arial" charset="0"/>
                        </a:rPr>
                        <a:t>18</a:t>
                      </a:r>
                      <a:endParaRPr kumimoji="0" lang="sr-Latn-CS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C0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rgbClr val="FFCC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CC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CC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CC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sr-Cyrl-C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CC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Arial" charset="0"/>
                        </a:rPr>
                        <a:t>С</a:t>
                      </a:r>
                      <a:r>
                        <a:rPr kumimoji="0" lang="sr-Cyrl-CS" sz="16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rgbClr val="FFCC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Arial" charset="0"/>
                        </a:rPr>
                        <a:t>17</a:t>
                      </a:r>
                      <a:r>
                        <a:rPr kumimoji="0" lang="sr-Cyrl-C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CC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Arial" charset="0"/>
                        </a:rPr>
                        <a:t>Н</a:t>
                      </a:r>
                      <a:r>
                        <a:rPr kumimoji="0" lang="sr-Cyrl-CS" sz="16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rgbClr val="FFCC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Arial" charset="0"/>
                        </a:rPr>
                        <a:t>31</a:t>
                      </a:r>
                      <a:r>
                        <a:rPr kumimoji="0" lang="sr-Cyrl-C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CC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Arial" charset="0"/>
                        </a:rPr>
                        <a:t>СООН</a:t>
                      </a:r>
                      <a:endParaRPr kumimoji="0" lang="sr-Latn-CS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C0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rgbClr val="FFCC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CC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CC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CC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22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sr-Cyrl-C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Arial" charset="0"/>
                        </a:rPr>
                        <a:t>три двостр. везе</a:t>
                      </a:r>
                      <a:endParaRPr kumimoji="0" lang="sr-Latn-C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rgbClr val="FFCC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CC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CC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CC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C0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rgbClr val="FFCC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CC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CC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CC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C0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rgbClr val="FFCC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CC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CC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CC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06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sr-Cyrl-C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CC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Arial" charset="0"/>
                        </a:rPr>
                        <a:t>линоленска</a:t>
                      </a:r>
                      <a:endParaRPr kumimoji="0" lang="sr-Latn-CS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C0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rgbClr val="FFCC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CC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CC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CC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sr-Cyrl-C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CC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Arial" charset="0"/>
                        </a:rPr>
                        <a:t>18</a:t>
                      </a:r>
                      <a:endParaRPr kumimoji="0" lang="sr-Latn-CS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C0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rgbClr val="FFCC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CC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CC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CC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sr-Cyrl-C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CC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Arial" charset="0"/>
                        </a:rPr>
                        <a:t>С</a:t>
                      </a:r>
                      <a:r>
                        <a:rPr kumimoji="0" lang="sr-Cyrl-CS" sz="16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rgbClr val="FFCC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Arial" charset="0"/>
                        </a:rPr>
                        <a:t>17</a:t>
                      </a:r>
                      <a:r>
                        <a:rPr kumimoji="0" lang="sr-Cyrl-C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CC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Arial" charset="0"/>
                        </a:rPr>
                        <a:t>Н</a:t>
                      </a:r>
                      <a:r>
                        <a:rPr kumimoji="0" lang="sr-Cyrl-CS" sz="16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rgbClr val="FFCC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Arial" charset="0"/>
                        </a:rPr>
                        <a:t>29</a:t>
                      </a:r>
                      <a:r>
                        <a:rPr kumimoji="0" lang="sr-Cyrl-C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CC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Arial" charset="0"/>
                        </a:rPr>
                        <a:t>СООН</a:t>
                      </a:r>
                      <a:endParaRPr kumimoji="0" lang="sr-Latn-CS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C0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rgbClr val="FFCC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CC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CC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CC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97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sr-Cyrl-C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Arial" charset="0"/>
                        </a:rPr>
                        <a:t>четири двостр. везе</a:t>
                      </a:r>
                      <a:endParaRPr kumimoji="0" lang="sr-Latn-C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rgbClr val="FFCC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CC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CC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CC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C0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rgbClr val="FFCC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CC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CC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CC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C0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rgbClr val="FFCC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CC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CC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CC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06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sr-Cyrl-C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CC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Arial" charset="0"/>
                        </a:rPr>
                        <a:t>арахидонска</a:t>
                      </a:r>
                      <a:endParaRPr kumimoji="0" lang="sr-Latn-CS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C0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rgbClr val="FFCC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CC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CC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CC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sr-Cyrl-C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CC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Arial" charset="0"/>
                        </a:rPr>
                        <a:t>20</a:t>
                      </a:r>
                      <a:endParaRPr kumimoji="0" lang="sr-Latn-CS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C0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rgbClr val="FFCC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CC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CC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CC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sr-Cyrl-C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CC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Arial" charset="0"/>
                        </a:rPr>
                        <a:t>С</a:t>
                      </a:r>
                      <a:r>
                        <a:rPr kumimoji="0" lang="sr-Cyrl-CS" sz="16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rgbClr val="FFCC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Arial" charset="0"/>
                        </a:rPr>
                        <a:t>19</a:t>
                      </a:r>
                      <a:r>
                        <a:rPr kumimoji="0" lang="sr-Cyrl-C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CC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Arial" charset="0"/>
                        </a:rPr>
                        <a:t>Н</a:t>
                      </a:r>
                      <a:r>
                        <a:rPr kumimoji="0" lang="sr-Cyrl-CS" sz="16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rgbClr val="FFCC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Arial" charset="0"/>
                        </a:rPr>
                        <a:t>31</a:t>
                      </a:r>
                      <a:r>
                        <a:rPr kumimoji="0" lang="sr-Cyrl-C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CC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Arial" charset="0"/>
                        </a:rPr>
                        <a:t>СООН</a:t>
                      </a:r>
                      <a:endParaRPr kumimoji="0" lang="sr-Latn-CS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C0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rgbClr val="FFCC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CC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CC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CC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179388" y="-171450"/>
            <a:ext cx="7543800" cy="1431925"/>
          </a:xfrm>
        </p:spPr>
        <p:txBody>
          <a:bodyPr/>
          <a:lstStyle/>
          <a:p>
            <a:pPr eaLnBrk="1" hangingPunct="1">
              <a:defRPr/>
            </a:pPr>
            <a:r>
              <a:rPr lang="sr-Cyrl-CS" sz="3200" smtClean="0">
                <a:solidFill>
                  <a:schemeClr val="tx1"/>
                </a:solidFill>
                <a:latin typeface="Arial" charset="0"/>
              </a:rPr>
              <a:t>ТРИАЦИЛГЛИЦЕРОЛИ</a:t>
            </a:r>
            <a:endParaRPr lang="en-US" sz="3200" smtClean="0">
              <a:solidFill>
                <a:schemeClr val="tx1"/>
              </a:solidFill>
              <a:latin typeface="Arial" charset="0"/>
            </a:endParaRPr>
          </a:p>
        </p:txBody>
      </p:sp>
      <p:pic>
        <p:nvPicPr>
          <p:cNvPr id="50179" name="Picture 3" descr="triglyceride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755650" y="1052513"/>
            <a:ext cx="3048000" cy="2286000"/>
          </a:xfrm>
          <a:noFill/>
        </p:spPr>
      </p:pic>
      <p:pic>
        <p:nvPicPr>
          <p:cNvPr id="50180" name="Picture 4" descr="Lipids TA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8600" y="3505200"/>
            <a:ext cx="4257675" cy="3197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0181" name="Picture 5" descr="fatmolecules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716463" y="3500438"/>
            <a:ext cx="4191000" cy="318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0182" name="Picture 6" descr="fat struktura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029200" y="1143000"/>
            <a:ext cx="3733800" cy="2282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0183" name="Text Box 7"/>
          <p:cNvSpPr txBox="1">
            <a:spLocks noChangeArrowheads="1"/>
          </p:cNvSpPr>
          <p:nvPr/>
        </p:nvSpPr>
        <p:spPr bwMode="auto">
          <a:xfrm>
            <a:off x="1460500" y="2919413"/>
            <a:ext cx="1847850" cy="336550"/>
          </a:xfrm>
          <a:prstGeom prst="rect">
            <a:avLst/>
          </a:prstGeom>
          <a:solidFill>
            <a:schemeClr val="bg1"/>
          </a:solidFill>
          <a:ln w="9525" algn="ctr">
            <a:noFill/>
            <a:miter lim="800000"/>
            <a:headEnd/>
            <a:tailEnd/>
          </a:ln>
          <a:effectLst>
            <a:outerShdw dist="117088" dir="2963922" algn="ctr" rotWithShape="0">
              <a:schemeClr val="tx1">
                <a:alpha val="50000"/>
              </a:schemeClr>
            </a:outerShdw>
          </a:effectLst>
        </p:spPr>
        <p:txBody>
          <a:bodyPr wrap="none">
            <a:spAutoFit/>
          </a:bodyPr>
          <a:lstStyle/>
          <a:p>
            <a:pPr algn="ctr"/>
            <a:r>
              <a:rPr lang="sr-Cyrl-CS" sz="1600">
                <a:solidFill>
                  <a:schemeClr val="accent2"/>
                </a:solidFill>
                <a:latin typeface="Arial" charset="0"/>
              </a:rPr>
              <a:t>триацилглицерол</a:t>
            </a:r>
            <a:endParaRPr lang="sr-Latn-CS" sz="1600">
              <a:solidFill>
                <a:schemeClr val="accent2"/>
              </a:solidFill>
              <a:latin typeface="Arial" charset="0"/>
            </a:endParaRPr>
          </a:p>
        </p:txBody>
      </p:sp>
      <p:sp>
        <p:nvSpPr>
          <p:cNvPr id="50184" name="Text Box 8"/>
          <p:cNvSpPr txBox="1">
            <a:spLocks noChangeArrowheads="1"/>
          </p:cNvSpPr>
          <p:nvPr/>
        </p:nvSpPr>
        <p:spPr bwMode="auto">
          <a:xfrm>
            <a:off x="250825" y="3505200"/>
            <a:ext cx="4249738" cy="581025"/>
          </a:xfrm>
          <a:prstGeom prst="rect">
            <a:avLst/>
          </a:prstGeom>
          <a:solidFill>
            <a:schemeClr val="tx1"/>
          </a:solidFill>
          <a:ln w="9525" algn="ctr">
            <a:noFill/>
            <a:miter lim="800000"/>
            <a:headEnd/>
            <a:tailEnd/>
          </a:ln>
          <a:effectLst>
            <a:outerShdw dist="117088" dir="2963922" algn="ctr" rotWithShape="0">
              <a:schemeClr val="tx1">
                <a:alpha val="50000"/>
              </a:schemeClr>
            </a:outerShdw>
          </a:effectLst>
        </p:spPr>
        <p:txBody>
          <a:bodyPr>
            <a:spAutoFit/>
          </a:bodyPr>
          <a:lstStyle/>
          <a:p>
            <a:pPr algn="ctr"/>
            <a:r>
              <a:rPr lang="sr-Cyrl-CS" sz="1600" b="1">
                <a:solidFill>
                  <a:srgbClr val="FFCC00"/>
                </a:solidFill>
                <a:latin typeface="Comic Sans MS" pitchFamily="66" charset="0"/>
              </a:rPr>
              <a:t>естарска веза триацилглицерола</a:t>
            </a:r>
          </a:p>
          <a:p>
            <a:pPr algn="ctr"/>
            <a:endParaRPr lang="sr-Latn-CS" sz="1600" b="1">
              <a:solidFill>
                <a:srgbClr val="FFCC00"/>
              </a:solidFill>
              <a:latin typeface="Comic Sans MS" pitchFamily="66" charset="0"/>
            </a:endParaRPr>
          </a:p>
        </p:txBody>
      </p:sp>
      <p:sp>
        <p:nvSpPr>
          <p:cNvPr id="79881" name="Text Box 9"/>
          <p:cNvSpPr txBox="1">
            <a:spLocks noChangeArrowheads="1"/>
          </p:cNvSpPr>
          <p:nvPr/>
        </p:nvSpPr>
        <p:spPr bwMode="auto">
          <a:xfrm>
            <a:off x="5076825" y="692150"/>
            <a:ext cx="1292225" cy="336550"/>
          </a:xfrm>
          <a:prstGeom prst="rect">
            <a:avLst/>
          </a:prstGeom>
          <a:noFill/>
          <a:ln>
            <a:noFill/>
          </a:ln>
          <a:effectLst>
            <a:outerShdw dist="117088" dir="2963922" algn="ctr" rotWithShape="0">
              <a:schemeClr val="tx1">
                <a:alpha val="5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defRPr/>
            </a:pPr>
            <a:r>
              <a:rPr lang="sr-Cyrl-CS" sz="1600" b="1">
                <a:solidFill>
                  <a:srgbClr val="FFCC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глицерол</a:t>
            </a:r>
            <a:endParaRPr lang="sr-Latn-CS" sz="1600" b="1">
              <a:solidFill>
                <a:srgbClr val="FFCC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</p:txBody>
      </p:sp>
      <p:sp>
        <p:nvSpPr>
          <p:cNvPr id="50186" name="Text Box 10"/>
          <p:cNvSpPr txBox="1">
            <a:spLocks noChangeArrowheads="1"/>
          </p:cNvSpPr>
          <p:nvPr/>
        </p:nvSpPr>
        <p:spPr bwMode="auto">
          <a:xfrm>
            <a:off x="6483350" y="681038"/>
            <a:ext cx="1793875" cy="3365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117088" dir="2963922" algn="ctr" rotWithShape="0">
              <a:schemeClr val="tx1">
                <a:alpha val="50000"/>
              </a:schemeClr>
            </a:outerShdw>
          </a:effectLst>
        </p:spPr>
        <p:txBody>
          <a:bodyPr wrap="none">
            <a:spAutoFit/>
          </a:bodyPr>
          <a:lstStyle/>
          <a:p>
            <a:pPr algn="ctr"/>
            <a:r>
              <a:rPr lang="sr-Cyrl-CS" sz="1600" b="1">
                <a:solidFill>
                  <a:srgbClr val="FFCC00"/>
                </a:solidFill>
                <a:latin typeface="Arial" charset="0"/>
              </a:rPr>
              <a:t>масне киселине</a:t>
            </a:r>
            <a:endParaRPr lang="sr-Latn-CS" sz="1600" b="1">
              <a:solidFill>
                <a:srgbClr val="FFCC00"/>
              </a:solidFill>
              <a:latin typeface="Arial" charset="0"/>
            </a:endParaRPr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179388" y="404813"/>
            <a:ext cx="8856662" cy="1431925"/>
          </a:xfrm>
        </p:spPr>
        <p:txBody>
          <a:bodyPr/>
          <a:lstStyle/>
          <a:p>
            <a:pPr eaLnBrk="1" hangingPunct="1">
              <a:defRPr/>
            </a:pPr>
            <a:r>
              <a:rPr lang="sr-Cyrl-CS" sz="2800" smtClean="0">
                <a:solidFill>
                  <a:schemeClr val="tx1"/>
                </a:solidFill>
                <a:latin typeface="Arial" charset="0"/>
              </a:rPr>
              <a:t>ТРИАЦИЛГЛИЦЕРОЛИ- функција у организму</a:t>
            </a:r>
            <a:endParaRPr lang="en-US" sz="2800" smtClean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808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23850" y="1981200"/>
            <a:ext cx="8640763" cy="4114800"/>
          </a:xfrm>
        </p:spPr>
        <p:txBody>
          <a:bodyPr/>
          <a:lstStyle/>
          <a:p>
            <a:pPr marL="609600" indent="-609600" eaLnBrk="1" hangingPunct="1">
              <a:buFontTx/>
              <a:buChar char="•"/>
              <a:defRPr/>
            </a:pPr>
            <a:r>
              <a:rPr lang="sr-Cyrl-CS" sz="2000" b="1" smtClean="0">
                <a:solidFill>
                  <a:srgbClr val="FFFF00"/>
                </a:solidFill>
                <a:latin typeface="Arial" charset="0"/>
                <a:cs typeface="Tahoma" pitchFamily="34" charset="0"/>
              </a:rPr>
              <a:t>депои и преносиоци</a:t>
            </a:r>
            <a:r>
              <a:rPr lang="sr-Cyrl-CS" sz="2000" smtClean="0">
                <a:solidFill>
                  <a:srgbClr val="FFFF00"/>
                </a:solidFill>
                <a:latin typeface="Arial" charset="0"/>
                <a:cs typeface="Tahoma" pitchFamily="34" charset="0"/>
              </a:rPr>
              <a:t> </a:t>
            </a:r>
            <a:r>
              <a:rPr lang="sr-Cyrl-CS" sz="2000" b="1" smtClean="0">
                <a:solidFill>
                  <a:srgbClr val="FFFF00"/>
                </a:solidFill>
                <a:latin typeface="Arial" charset="0"/>
                <a:cs typeface="Tahoma" pitchFamily="34" charset="0"/>
              </a:rPr>
              <a:t>масних киселина у организму</a:t>
            </a:r>
          </a:p>
          <a:p>
            <a:pPr marL="609600" indent="-609600" eaLnBrk="1" hangingPunct="1">
              <a:buFontTx/>
              <a:buNone/>
              <a:defRPr/>
            </a:pPr>
            <a:endParaRPr lang="sr-Cyrl-CS" sz="2000" b="1" smtClean="0">
              <a:solidFill>
                <a:srgbClr val="FFFF00"/>
              </a:solidFill>
              <a:latin typeface="Arial" charset="0"/>
              <a:cs typeface="Tahoma" pitchFamily="34" charset="0"/>
            </a:endParaRPr>
          </a:p>
          <a:p>
            <a:pPr marL="609600" indent="-609600" eaLnBrk="1" hangingPunct="1">
              <a:buFontTx/>
              <a:buChar char="•"/>
              <a:defRPr/>
            </a:pPr>
            <a:r>
              <a:rPr lang="sr-Cyrl-CS" sz="2000" b="1" smtClean="0">
                <a:solidFill>
                  <a:srgbClr val="FFFF00"/>
                </a:solidFill>
                <a:latin typeface="Arial" charset="0"/>
                <a:cs typeface="Tahoma" pitchFamily="34" charset="0"/>
              </a:rPr>
              <a:t>ефикаснији облик чувања енергије од гликогена </a:t>
            </a:r>
          </a:p>
          <a:p>
            <a:pPr marL="609600" indent="-609600" eaLnBrk="1" hangingPunct="1">
              <a:buFontTx/>
              <a:buChar char="•"/>
              <a:defRPr/>
            </a:pPr>
            <a:endParaRPr lang="sr-Cyrl-CS" sz="2000" b="1" smtClean="0">
              <a:solidFill>
                <a:srgbClr val="FFFF00"/>
              </a:solidFill>
              <a:latin typeface="Arial" charset="0"/>
              <a:cs typeface="Tahoma" pitchFamily="34" charset="0"/>
            </a:endParaRPr>
          </a:p>
          <a:p>
            <a:pPr marL="609600" indent="-609600" eaLnBrk="1" hangingPunct="1">
              <a:buFontTx/>
              <a:buChar char="•"/>
              <a:defRPr/>
            </a:pPr>
            <a:r>
              <a:rPr lang="sr-Cyrl-CS" sz="2000" b="1" smtClean="0">
                <a:solidFill>
                  <a:srgbClr val="FFFF00"/>
                </a:solidFill>
                <a:latin typeface="Arial" charset="0"/>
                <a:cs typeface="Tahoma" pitchFamily="34" charset="0"/>
              </a:rPr>
              <a:t>триацилглицероли носе енергију од 9,3 </a:t>
            </a:r>
            <a:r>
              <a:rPr lang="en-US" sz="2000" b="1" smtClean="0">
                <a:solidFill>
                  <a:srgbClr val="FFFF00"/>
                </a:solidFill>
                <a:latin typeface="Arial" charset="0"/>
                <a:cs typeface="Tahoma" pitchFamily="34" charset="0"/>
              </a:rPr>
              <a:t>kc</a:t>
            </a:r>
            <a:r>
              <a:rPr lang="sr-Cyrl-CS" sz="2000" b="1" smtClean="0">
                <a:solidFill>
                  <a:srgbClr val="FFFF00"/>
                </a:solidFill>
                <a:latin typeface="Arial" charset="0"/>
                <a:cs typeface="Tahoma" pitchFamily="34" charset="0"/>
              </a:rPr>
              <a:t>al</a:t>
            </a:r>
            <a:r>
              <a:rPr lang="en-US" sz="2000" b="1" smtClean="0">
                <a:solidFill>
                  <a:srgbClr val="FFFF00"/>
                </a:solidFill>
                <a:latin typeface="Arial" charset="0"/>
                <a:cs typeface="Tahoma" pitchFamily="34" charset="0"/>
              </a:rPr>
              <a:t>/</a:t>
            </a:r>
            <a:r>
              <a:rPr lang="sr-Cyrl-CS" sz="2000" b="1" smtClean="0">
                <a:solidFill>
                  <a:srgbClr val="FFFF00"/>
                </a:solidFill>
                <a:latin typeface="Arial" charset="0"/>
                <a:cs typeface="Tahoma" pitchFamily="34" charset="0"/>
              </a:rPr>
              <a:t>g</a:t>
            </a:r>
          </a:p>
          <a:p>
            <a:pPr marL="609600" indent="-609600" eaLnBrk="1" hangingPunct="1">
              <a:buFontTx/>
              <a:buChar char="•"/>
              <a:defRPr/>
            </a:pPr>
            <a:endParaRPr lang="sr-Cyrl-CS" sz="2000" b="1" smtClean="0">
              <a:solidFill>
                <a:srgbClr val="FFFF00"/>
              </a:solidFill>
              <a:latin typeface="Arial" charset="0"/>
              <a:cs typeface="Tahoma" pitchFamily="34" charset="0"/>
            </a:endParaRPr>
          </a:p>
          <a:p>
            <a:pPr marL="609600" indent="-609600" eaLnBrk="1" hangingPunct="1">
              <a:buFontTx/>
              <a:buChar char="•"/>
              <a:defRPr/>
            </a:pPr>
            <a:r>
              <a:rPr lang="sr-Cyrl-CS" sz="2000" b="1" smtClean="0">
                <a:solidFill>
                  <a:srgbClr val="FFFF00"/>
                </a:solidFill>
                <a:latin typeface="Arial" charset="0"/>
                <a:cs typeface="Tahoma" pitchFamily="34" charset="0"/>
              </a:rPr>
              <a:t>лош су проводник топлоте – служе у одбрани од ниских Т</a:t>
            </a:r>
          </a:p>
          <a:p>
            <a:pPr marL="609600" indent="-609600" eaLnBrk="1" hangingPunct="1">
              <a:buFontTx/>
              <a:buChar char="•"/>
              <a:defRPr/>
            </a:pPr>
            <a:endParaRPr lang="en-US" sz="1800" b="1" smtClean="0">
              <a:solidFill>
                <a:srgbClr val="FFFF00"/>
              </a:solidFill>
              <a:latin typeface="Arial" charset="0"/>
              <a:cs typeface="Tahoma" pitchFamily="34" charset="0"/>
            </a:endParaRPr>
          </a:p>
          <a:p>
            <a:pPr marL="609600" indent="-609600" eaLnBrk="1" hangingPunct="1">
              <a:buFontTx/>
              <a:buChar char="•"/>
              <a:defRPr/>
            </a:pPr>
            <a:endParaRPr lang="en-US" sz="1800" b="1" smtClean="0">
              <a:solidFill>
                <a:srgbClr val="FFFF00"/>
              </a:solidFill>
              <a:latin typeface="Arial" charset="0"/>
              <a:cs typeface="Tahoma" pitchFamily="34" charset="0"/>
            </a:endParaRPr>
          </a:p>
          <a:p>
            <a:pPr marL="609600" indent="-609600" eaLnBrk="1" hangingPunct="1">
              <a:buFontTx/>
              <a:buChar char="•"/>
              <a:defRPr/>
            </a:pPr>
            <a:endParaRPr lang="sr-Cyrl-CS" sz="1800" b="1" smtClean="0">
              <a:solidFill>
                <a:srgbClr val="FFFF00"/>
              </a:solidFill>
              <a:latin typeface="Arial" charset="0"/>
              <a:cs typeface="Tahoma" pitchFamily="34" charset="0"/>
            </a:endParaRPr>
          </a:p>
          <a:p>
            <a:pPr marL="609600" indent="-609600" eaLnBrk="1" hangingPunct="1">
              <a:buFontTx/>
              <a:buNone/>
              <a:defRPr/>
            </a:pPr>
            <a:r>
              <a:rPr lang="sr-Cyrl-CS" sz="2800" b="1" smtClean="0">
                <a:solidFill>
                  <a:srgbClr val="FFFF00"/>
                </a:solidFill>
                <a:latin typeface="Arial" charset="0"/>
                <a:cs typeface="Tahoma" pitchFamily="34" charset="0"/>
              </a:rPr>
              <a:t> </a:t>
            </a:r>
            <a:endParaRPr lang="en-US" sz="2800" b="1" smtClean="0">
              <a:solidFill>
                <a:srgbClr val="FFFF00"/>
              </a:solidFill>
              <a:latin typeface="Arial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-1549400" y="333375"/>
            <a:ext cx="7543800" cy="1431925"/>
          </a:xfrm>
        </p:spPr>
        <p:txBody>
          <a:bodyPr/>
          <a:lstStyle/>
          <a:p>
            <a:pPr eaLnBrk="1" hangingPunct="1">
              <a:defRPr/>
            </a:pPr>
            <a:r>
              <a:rPr lang="sr-Cyrl-CS" sz="3200" smtClean="0">
                <a:solidFill>
                  <a:srgbClr val="00FFFF"/>
                </a:solidFill>
                <a:latin typeface="Arial" charset="0"/>
              </a:rPr>
              <a:t>   </a:t>
            </a:r>
            <a:r>
              <a:rPr lang="sr-Cyrl-CS" sz="3200" smtClean="0">
                <a:solidFill>
                  <a:srgbClr val="FFFF00"/>
                </a:solidFill>
                <a:latin typeface="Arial" charset="0"/>
              </a:rPr>
              <a:t>ФОСФОЛИПИДИ</a:t>
            </a:r>
            <a:endParaRPr lang="en-US" sz="3200" smtClean="0">
              <a:solidFill>
                <a:srgbClr val="FFFF00"/>
              </a:solidFill>
              <a:latin typeface="Arial" charset="0"/>
            </a:endParaRPr>
          </a:p>
        </p:txBody>
      </p:sp>
      <p:pic>
        <p:nvPicPr>
          <p:cNvPr id="52227" name="Picture 3" descr="ch11_phospholipids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4859338" y="0"/>
            <a:ext cx="4284662" cy="6858000"/>
          </a:xfrm>
          <a:noFill/>
        </p:spPr>
      </p:pic>
      <p:pic>
        <p:nvPicPr>
          <p:cNvPr id="52228" name="Picture 4" descr="phospholipid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5288" y="2349500"/>
            <a:ext cx="4394200" cy="3295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2229" name="Text Box 5"/>
          <p:cNvSpPr txBox="1">
            <a:spLocks noChangeArrowheads="1"/>
          </p:cNvSpPr>
          <p:nvPr/>
        </p:nvSpPr>
        <p:spPr bwMode="auto">
          <a:xfrm>
            <a:off x="5076825" y="260350"/>
            <a:ext cx="3810000" cy="396875"/>
          </a:xfrm>
          <a:prstGeom prst="rect">
            <a:avLst/>
          </a:prstGeom>
          <a:solidFill>
            <a:schemeClr val="bg1"/>
          </a:solidFill>
          <a:ln w="9525" algn="ctr">
            <a:noFill/>
            <a:miter lim="800000"/>
            <a:headEnd/>
            <a:tailEnd/>
          </a:ln>
          <a:effectLst>
            <a:outerShdw dist="117088" dir="2963922" algn="ctr" rotWithShape="0">
              <a:schemeClr val="tx1">
                <a:alpha val="50000"/>
              </a:schemeClr>
            </a:outerShdw>
          </a:effectLst>
        </p:spPr>
        <p:txBody>
          <a:bodyPr>
            <a:spAutoFit/>
          </a:bodyPr>
          <a:lstStyle/>
          <a:p>
            <a:pPr algn="ctr"/>
            <a:r>
              <a:rPr lang="sr-Cyrl-CS" sz="2000" b="1">
                <a:latin typeface="Arial" charset="0"/>
              </a:rPr>
              <a:t>ГЛИЦЕРОФОСФОЛИПИДИ</a:t>
            </a:r>
            <a:endParaRPr lang="sr-Latn-CS" sz="2000" b="1">
              <a:latin typeface="Arial" charset="0"/>
            </a:endParaRPr>
          </a:p>
        </p:txBody>
      </p:sp>
      <p:sp>
        <p:nvSpPr>
          <p:cNvPr id="52230" name="Text Box 6"/>
          <p:cNvSpPr txBox="1">
            <a:spLocks noChangeArrowheads="1"/>
          </p:cNvSpPr>
          <p:nvPr/>
        </p:nvSpPr>
        <p:spPr bwMode="auto">
          <a:xfrm>
            <a:off x="7740650" y="685800"/>
            <a:ext cx="1152525" cy="517525"/>
          </a:xfrm>
          <a:prstGeom prst="rect">
            <a:avLst/>
          </a:prstGeom>
          <a:solidFill>
            <a:schemeClr val="bg1"/>
          </a:solidFill>
          <a:ln w="9525" algn="ctr">
            <a:noFill/>
            <a:miter lim="800000"/>
            <a:headEnd/>
            <a:tailEnd/>
          </a:ln>
          <a:effectLst>
            <a:outerShdw dist="117088" dir="2963922" algn="ctr" rotWithShape="0">
              <a:schemeClr val="tx1">
                <a:alpha val="50000"/>
              </a:schemeClr>
            </a:outerShdw>
          </a:effectLst>
        </p:spPr>
        <p:txBody>
          <a:bodyPr>
            <a:spAutoFit/>
          </a:bodyPr>
          <a:lstStyle/>
          <a:p>
            <a:pPr algn="ctr"/>
            <a:r>
              <a:rPr lang="sr-Cyrl-CS" sz="1400" b="1">
                <a:latin typeface="Comic Sans MS" pitchFamily="66" charset="0"/>
              </a:rPr>
              <a:t>засићена МК</a:t>
            </a:r>
            <a:endParaRPr lang="sr-Latn-CS" sz="1400" b="1">
              <a:latin typeface="Comic Sans MS" pitchFamily="66" charset="0"/>
            </a:endParaRPr>
          </a:p>
        </p:txBody>
      </p:sp>
      <p:sp>
        <p:nvSpPr>
          <p:cNvPr id="52231" name="Text Box 7"/>
          <p:cNvSpPr txBox="1">
            <a:spLocks noChangeArrowheads="1"/>
          </p:cNvSpPr>
          <p:nvPr/>
        </p:nvSpPr>
        <p:spPr bwMode="auto">
          <a:xfrm>
            <a:off x="7629525" y="1219200"/>
            <a:ext cx="1514475" cy="304800"/>
          </a:xfrm>
          <a:prstGeom prst="rect">
            <a:avLst/>
          </a:prstGeom>
          <a:solidFill>
            <a:schemeClr val="bg1"/>
          </a:solidFill>
          <a:ln w="9525" algn="ctr">
            <a:noFill/>
            <a:miter lim="800000"/>
            <a:headEnd/>
            <a:tailEnd/>
          </a:ln>
          <a:effectLst>
            <a:outerShdw dist="117088" dir="2963922" algn="ctr" rotWithShape="0">
              <a:schemeClr val="tx1">
                <a:alpha val="50000"/>
              </a:schemeClr>
            </a:outerShdw>
          </a:effectLst>
        </p:spPr>
        <p:txBody>
          <a:bodyPr wrap="none">
            <a:spAutoFit/>
          </a:bodyPr>
          <a:lstStyle/>
          <a:p>
            <a:pPr algn="ctr"/>
            <a:r>
              <a:rPr lang="sr-Cyrl-CS" sz="1400" b="1">
                <a:latin typeface="Comic Sans MS" pitchFamily="66" charset="0"/>
              </a:rPr>
              <a:t>незасићена МК</a:t>
            </a:r>
            <a:endParaRPr lang="sr-Latn-CS" sz="1400" b="1">
              <a:latin typeface="Comic Sans MS" pitchFamily="66" charset="0"/>
            </a:endParaRPr>
          </a:p>
        </p:txBody>
      </p:sp>
      <p:sp>
        <p:nvSpPr>
          <p:cNvPr id="52232" name="Text Box 8"/>
          <p:cNvSpPr txBox="1">
            <a:spLocks noChangeArrowheads="1"/>
          </p:cNvSpPr>
          <p:nvPr/>
        </p:nvSpPr>
        <p:spPr bwMode="auto">
          <a:xfrm>
            <a:off x="1476375" y="2420938"/>
            <a:ext cx="1019175" cy="304800"/>
          </a:xfrm>
          <a:prstGeom prst="rect">
            <a:avLst/>
          </a:prstGeom>
          <a:solidFill>
            <a:schemeClr val="bg1"/>
          </a:solidFill>
          <a:ln w="9525" algn="ctr">
            <a:noFill/>
            <a:miter lim="800000"/>
            <a:headEnd/>
            <a:tailEnd/>
          </a:ln>
          <a:effectLst>
            <a:outerShdw dist="117088" dir="2963922" algn="ctr" rotWithShape="0">
              <a:schemeClr val="tx1">
                <a:alpha val="50000"/>
              </a:schemeClr>
            </a:outerShdw>
          </a:effectLst>
        </p:spPr>
        <p:txBody>
          <a:bodyPr wrap="none">
            <a:spAutoFit/>
          </a:bodyPr>
          <a:lstStyle/>
          <a:p>
            <a:pPr algn="ctr"/>
            <a:r>
              <a:rPr lang="sr-Cyrl-CS" sz="1400" b="1">
                <a:latin typeface="Comic Sans MS" pitchFamily="66" charset="0"/>
              </a:rPr>
              <a:t>глицерол</a:t>
            </a:r>
            <a:endParaRPr lang="sr-Latn-CS" sz="1400" b="1">
              <a:latin typeface="Comic Sans MS" pitchFamily="66" charset="0"/>
            </a:endParaRPr>
          </a:p>
        </p:txBody>
      </p:sp>
      <p:sp>
        <p:nvSpPr>
          <p:cNvPr id="52233" name="Text Box 9"/>
          <p:cNvSpPr txBox="1">
            <a:spLocks noChangeArrowheads="1"/>
          </p:cNvSpPr>
          <p:nvPr/>
        </p:nvSpPr>
        <p:spPr bwMode="auto">
          <a:xfrm>
            <a:off x="2555875" y="2420938"/>
            <a:ext cx="1601788" cy="304800"/>
          </a:xfrm>
          <a:prstGeom prst="rect">
            <a:avLst/>
          </a:prstGeom>
          <a:solidFill>
            <a:schemeClr val="bg1"/>
          </a:solidFill>
          <a:ln w="9525" algn="ctr">
            <a:noFill/>
            <a:miter lim="800000"/>
            <a:headEnd/>
            <a:tailEnd/>
          </a:ln>
          <a:effectLst>
            <a:outerShdw dist="117088" dir="2963922" algn="ctr" rotWithShape="0">
              <a:schemeClr val="tx1">
                <a:alpha val="50000"/>
              </a:schemeClr>
            </a:outerShdw>
          </a:effectLst>
        </p:spPr>
        <p:txBody>
          <a:bodyPr wrap="none">
            <a:spAutoFit/>
          </a:bodyPr>
          <a:lstStyle/>
          <a:p>
            <a:pPr algn="ctr"/>
            <a:r>
              <a:rPr lang="sr-Cyrl-CS" sz="1400" b="1">
                <a:latin typeface="Comic Sans MS" pitchFamily="66" charset="0"/>
              </a:rPr>
              <a:t>масне киселине</a:t>
            </a:r>
            <a:endParaRPr lang="sr-Latn-CS" sz="1400" b="1">
              <a:latin typeface="Comic Sans MS" pitchFamily="66" charset="0"/>
            </a:endParaRPr>
          </a:p>
        </p:txBody>
      </p:sp>
      <p:sp>
        <p:nvSpPr>
          <p:cNvPr id="52234" name="Text Box 10"/>
          <p:cNvSpPr txBox="1">
            <a:spLocks noChangeArrowheads="1"/>
          </p:cNvSpPr>
          <p:nvPr/>
        </p:nvSpPr>
        <p:spPr bwMode="auto">
          <a:xfrm>
            <a:off x="1331913" y="5013325"/>
            <a:ext cx="2447925" cy="519113"/>
          </a:xfrm>
          <a:prstGeom prst="rect">
            <a:avLst/>
          </a:prstGeom>
          <a:solidFill>
            <a:schemeClr val="bg1"/>
          </a:solidFill>
          <a:ln w="9525" algn="ctr">
            <a:noFill/>
            <a:miter lim="800000"/>
            <a:headEnd/>
            <a:tailEnd/>
          </a:ln>
          <a:effectLst>
            <a:outerShdw dist="117088" dir="2963922" algn="ctr" rotWithShape="0">
              <a:schemeClr val="tx1">
                <a:alpha val="50000"/>
              </a:schemeClr>
            </a:outerShdw>
          </a:effectLst>
        </p:spPr>
        <p:txBody>
          <a:bodyPr>
            <a:spAutoFit/>
          </a:bodyPr>
          <a:lstStyle/>
          <a:p>
            <a:pPr algn="ctr"/>
            <a:r>
              <a:rPr lang="sr-Cyrl-CS" sz="1600" b="1">
                <a:latin typeface="Comic Sans MS" pitchFamily="66" charset="0"/>
              </a:rPr>
              <a:t>фосфолипид</a:t>
            </a:r>
            <a:r>
              <a:rPr lang="sr-Cyrl-CS" sz="2800" b="1">
                <a:solidFill>
                  <a:srgbClr val="0099CC"/>
                </a:solidFill>
                <a:latin typeface="Comic Sans MS" pitchFamily="66" charset="0"/>
              </a:rPr>
              <a:t>        </a:t>
            </a:r>
            <a:endParaRPr lang="sr-Latn-CS" sz="2800" b="1">
              <a:solidFill>
                <a:srgbClr val="0099CC"/>
              </a:solidFill>
              <a:latin typeface="Comic Sans MS" pitchFamily="66" charset="0"/>
            </a:endParaRPr>
          </a:p>
        </p:txBody>
      </p:sp>
      <p:sp>
        <p:nvSpPr>
          <p:cNvPr id="52235" name="Text Box 11"/>
          <p:cNvSpPr txBox="1">
            <a:spLocks noChangeArrowheads="1"/>
          </p:cNvSpPr>
          <p:nvPr/>
        </p:nvSpPr>
        <p:spPr bwMode="auto">
          <a:xfrm>
            <a:off x="611188" y="3213100"/>
            <a:ext cx="1193800" cy="304800"/>
          </a:xfrm>
          <a:prstGeom prst="rect">
            <a:avLst/>
          </a:prstGeom>
          <a:solidFill>
            <a:schemeClr val="bg1"/>
          </a:solidFill>
          <a:ln w="9525" algn="ctr">
            <a:noFill/>
            <a:miter lim="800000"/>
            <a:headEnd/>
            <a:tailEnd/>
          </a:ln>
          <a:effectLst>
            <a:outerShdw dist="117088" dir="2963922" algn="ctr" rotWithShape="0">
              <a:schemeClr val="tx1">
                <a:alpha val="50000"/>
              </a:schemeClr>
            </a:outerShdw>
          </a:effectLst>
        </p:spPr>
        <p:txBody>
          <a:bodyPr wrap="none">
            <a:spAutoFit/>
          </a:bodyPr>
          <a:lstStyle/>
          <a:p>
            <a:pPr algn="ctr"/>
            <a:r>
              <a:rPr lang="sr-Cyrl-CS" sz="1400" b="1">
                <a:solidFill>
                  <a:srgbClr val="0033CC"/>
                </a:solidFill>
                <a:latin typeface="Comic Sans MS" pitchFamily="66" charset="0"/>
              </a:rPr>
              <a:t>азотна база</a:t>
            </a:r>
            <a:endParaRPr lang="sr-Latn-CS" sz="1400" b="1">
              <a:solidFill>
                <a:srgbClr val="0033CC"/>
              </a:solidFill>
              <a:latin typeface="Comic Sans MS" pitchFamily="66" charset="0"/>
            </a:endParaRPr>
          </a:p>
        </p:txBody>
      </p:sp>
      <p:sp>
        <p:nvSpPr>
          <p:cNvPr id="52236" name="Text Box 12"/>
          <p:cNvSpPr txBox="1">
            <a:spLocks noChangeArrowheads="1"/>
          </p:cNvSpPr>
          <p:nvPr/>
        </p:nvSpPr>
        <p:spPr bwMode="auto">
          <a:xfrm>
            <a:off x="1547813" y="4581525"/>
            <a:ext cx="696912" cy="304800"/>
          </a:xfrm>
          <a:prstGeom prst="rect">
            <a:avLst/>
          </a:prstGeom>
          <a:solidFill>
            <a:schemeClr val="bg1"/>
          </a:solidFill>
          <a:ln w="9525" algn="ctr">
            <a:noFill/>
            <a:miter lim="800000"/>
            <a:headEnd/>
            <a:tailEnd/>
          </a:ln>
          <a:effectLst>
            <a:outerShdw dist="117088" dir="2963922" algn="ctr" rotWithShape="0">
              <a:schemeClr val="tx1">
                <a:alpha val="50000"/>
              </a:schemeClr>
            </a:outerShdw>
          </a:effectLst>
        </p:spPr>
        <p:txBody>
          <a:bodyPr wrap="none">
            <a:spAutoFit/>
          </a:bodyPr>
          <a:lstStyle/>
          <a:p>
            <a:pPr algn="ctr"/>
            <a:r>
              <a:rPr lang="sr-Cyrl-CS" sz="1400" b="1">
                <a:solidFill>
                  <a:srgbClr val="FF0000"/>
                </a:solidFill>
                <a:latin typeface="Comic Sans MS" pitchFamily="66" charset="0"/>
              </a:rPr>
              <a:t>Н</a:t>
            </a:r>
            <a:r>
              <a:rPr lang="sr-Cyrl-CS" sz="1400" b="1" baseline="-25000">
                <a:solidFill>
                  <a:srgbClr val="FF0000"/>
                </a:solidFill>
                <a:latin typeface="Comic Sans MS" pitchFamily="66" charset="0"/>
              </a:rPr>
              <a:t>3</a:t>
            </a:r>
            <a:r>
              <a:rPr lang="sr-Cyrl-CS" sz="1400" b="1">
                <a:solidFill>
                  <a:srgbClr val="FF0000"/>
                </a:solidFill>
                <a:latin typeface="Comic Sans MS" pitchFamily="66" charset="0"/>
              </a:rPr>
              <a:t>РО</a:t>
            </a:r>
            <a:r>
              <a:rPr lang="sr-Cyrl-CS" sz="1400" b="1" baseline="-25000">
                <a:solidFill>
                  <a:srgbClr val="FF0000"/>
                </a:solidFill>
                <a:latin typeface="Comic Sans MS" pitchFamily="66" charset="0"/>
              </a:rPr>
              <a:t>4</a:t>
            </a:r>
            <a:endParaRPr lang="sr-Latn-CS" sz="1400" b="1">
              <a:solidFill>
                <a:srgbClr val="FF0000"/>
              </a:solidFill>
              <a:latin typeface="Comic Sans MS" pitchFamily="66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ext Box 2"/>
          <p:cNvSpPr txBox="1">
            <a:spLocks noChangeArrowheads="1"/>
          </p:cNvSpPr>
          <p:nvPr/>
        </p:nvSpPr>
        <p:spPr bwMode="auto">
          <a:xfrm>
            <a:off x="179388" y="260350"/>
            <a:ext cx="3424237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sr-Cyrl-CS" sz="3200">
                <a:solidFill>
                  <a:srgbClr val="FFFF00"/>
                </a:solidFill>
                <a:latin typeface="Arial" charset="0"/>
              </a:rPr>
              <a:t>ХОЛЕСТЕРОЛ...</a:t>
            </a:r>
            <a:r>
              <a:rPr lang="sr-Cyrl-CS" sz="3200">
                <a:solidFill>
                  <a:srgbClr val="FFFF00"/>
                </a:solidFill>
                <a:latin typeface="Comic Sans MS" pitchFamily="66" charset="0"/>
              </a:rPr>
              <a:t> </a:t>
            </a:r>
          </a:p>
        </p:txBody>
      </p:sp>
      <p:pic>
        <p:nvPicPr>
          <p:cNvPr id="7171" name="Picture 3" descr="cholesterol[1]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11863" y="1263650"/>
            <a:ext cx="3132137" cy="281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20" name="Rectangle 4"/>
          <p:cNvSpPr>
            <a:spLocks noChangeArrowheads="1"/>
          </p:cNvSpPr>
          <p:nvPr/>
        </p:nvSpPr>
        <p:spPr bwMode="auto">
          <a:xfrm>
            <a:off x="179388" y="1052513"/>
            <a:ext cx="5986462" cy="3013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defRPr/>
            </a:pPr>
            <a:r>
              <a:rPr lang="sr-Latn-CS" sz="2400" b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ДОБАР...</a:t>
            </a:r>
          </a:p>
          <a:p>
            <a:pPr>
              <a:defRPr/>
            </a:pPr>
            <a:endParaRPr lang="sr-Latn-CS" sz="2400" b="1"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  <a:p>
            <a:pPr>
              <a:defRPr/>
            </a:pPr>
            <a:r>
              <a:rPr lang="sr-Latn-CS" sz="24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Холестерол је најзначајнији </a:t>
            </a:r>
          </a:p>
          <a:p>
            <a:pPr>
              <a:defRPr/>
            </a:pPr>
            <a:r>
              <a:rPr lang="sr-Latn-CS" sz="24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представник стероида и има</a:t>
            </a:r>
          </a:p>
          <a:p>
            <a:pPr>
              <a:defRPr/>
            </a:pPr>
            <a:r>
              <a:rPr lang="sr-Latn-CS" sz="240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градивну улогу</a:t>
            </a:r>
            <a:r>
              <a:rPr lang="sr-Latn-CS" sz="24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 , служи </a:t>
            </a:r>
            <a:r>
              <a:rPr lang="en-US" sz="24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 </a:t>
            </a:r>
            <a:r>
              <a:rPr lang="sr-Latn-CS" sz="24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за синтезу </a:t>
            </a:r>
          </a:p>
          <a:p>
            <a:pPr>
              <a:defRPr/>
            </a:pPr>
            <a:r>
              <a:rPr lang="sr-Latn-CS" sz="2400" b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стероидних хормона, витамина Д,</a:t>
            </a:r>
          </a:p>
          <a:p>
            <a:pPr>
              <a:defRPr/>
            </a:pPr>
            <a:r>
              <a:rPr lang="sr-Latn-CS" sz="2400" b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жучних </a:t>
            </a:r>
            <a:r>
              <a:rPr lang="en-US" sz="2400" b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 </a:t>
            </a:r>
            <a:r>
              <a:rPr lang="sr-Latn-CS" sz="2400" b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киселина и липопротеинских </a:t>
            </a:r>
          </a:p>
          <a:p>
            <a:pPr>
              <a:defRPr/>
            </a:pPr>
            <a:r>
              <a:rPr lang="sr-Latn-CS" sz="2400" b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честица.</a:t>
            </a:r>
            <a:endParaRPr lang="en-US" sz="2400" b="1"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</p:txBody>
      </p:sp>
      <p:pic>
        <p:nvPicPr>
          <p:cNvPr id="7173" name="Picture 5" descr="Cholesterol%20in%20membranes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50825" y="4043363"/>
            <a:ext cx="4681538" cy="2770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4" name="Text Box 6"/>
          <p:cNvSpPr txBox="1">
            <a:spLocks noChangeArrowheads="1"/>
          </p:cNvSpPr>
          <p:nvPr/>
        </p:nvSpPr>
        <p:spPr bwMode="auto">
          <a:xfrm>
            <a:off x="5487988" y="4181475"/>
            <a:ext cx="184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lang="en-US"/>
          </a:p>
        </p:txBody>
      </p:sp>
      <p:sp>
        <p:nvSpPr>
          <p:cNvPr id="9223" name="Text Box 7"/>
          <p:cNvSpPr txBox="1">
            <a:spLocks noChangeArrowheads="1"/>
          </p:cNvSpPr>
          <p:nvPr/>
        </p:nvSpPr>
        <p:spPr bwMode="auto">
          <a:xfrm>
            <a:off x="5076825" y="4005263"/>
            <a:ext cx="3848100" cy="1006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defRPr/>
            </a:pPr>
            <a:r>
              <a:rPr lang="sr-Cyrl-CS" sz="200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Неестерификован холестерол</a:t>
            </a:r>
            <a:r>
              <a:rPr lang="sr-Cyrl-CS" sz="20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 </a:t>
            </a:r>
            <a:endParaRPr lang="sr-Latn-CS" sz="2000"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  <a:p>
            <a:pPr>
              <a:defRPr/>
            </a:pPr>
            <a:r>
              <a:rPr lang="sr-Cyrl-CS" sz="20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улази </a:t>
            </a:r>
            <a:r>
              <a:rPr lang="sr-Cyrl-CS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у састав мембрана </a:t>
            </a:r>
            <a:endParaRPr lang="sr-Cyrl-CS" sz="2000"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  <a:p>
            <a:pPr>
              <a:defRPr/>
            </a:pPr>
            <a:r>
              <a:rPr lang="sr-Cyrl-CS" sz="20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смањујући </a:t>
            </a:r>
            <a:r>
              <a:rPr lang="sr-Cyrl-CS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њену флуидност.</a:t>
            </a:r>
            <a:endParaRPr lang="sr-Cyrl-CS" sz="2000"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</p:txBody>
      </p:sp>
      <p:pic>
        <p:nvPicPr>
          <p:cNvPr id="7176" name="Picture 8" descr="holesterol u membrani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148263" y="5105400"/>
            <a:ext cx="1762125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7" name="Picture 9" descr="hdl i ldl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716463" y="0"/>
            <a:ext cx="2190750" cy="173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611188" y="0"/>
            <a:ext cx="7543800" cy="1431925"/>
          </a:xfrm>
        </p:spPr>
        <p:txBody>
          <a:bodyPr/>
          <a:lstStyle/>
          <a:p>
            <a:pPr eaLnBrk="1" hangingPunct="1">
              <a:defRPr/>
            </a:pPr>
            <a:r>
              <a:rPr lang="sr-Cyrl-CS" sz="3200" smtClean="0">
                <a:solidFill>
                  <a:srgbClr val="FFFF00"/>
                </a:solidFill>
                <a:latin typeface="Arial" charset="0"/>
              </a:rPr>
              <a:t>ФОСФОЛИПИДИ</a:t>
            </a:r>
            <a:endParaRPr lang="en-US" sz="3200" smtClean="0">
              <a:solidFill>
                <a:srgbClr val="FFFF00"/>
              </a:solidFill>
              <a:latin typeface="Arial" charset="0"/>
            </a:endParaRPr>
          </a:p>
        </p:txBody>
      </p:sp>
      <p:pic>
        <p:nvPicPr>
          <p:cNvPr id="53251" name="Picture 3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468313" y="1400175"/>
            <a:ext cx="8280400" cy="5245100"/>
          </a:xfrm>
          <a:noFill/>
        </p:spPr>
      </p:pic>
      <p:sp>
        <p:nvSpPr>
          <p:cNvPr id="53252" name="Text Box 4"/>
          <p:cNvSpPr txBox="1">
            <a:spLocks noChangeArrowheads="1"/>
          </p:cNvSpPr>
          <p:nvPr/>
        </p:nvSpPr>
        <p:spPr bwMode="auto">
          <a:xfrm>
            <a:off x="3100388" y="1693863"/>
            <a:ext cx="3703637" cy="396875"/>
          </a:xfrm>
          <a:prstGeom prst="rect">
            <a:avLst/>
          </a:prstGeom>
          <a:solidFill>
            <a:schemeClr val="bg1"/>
          </a:solidFill>
          <a:ln w="9525" algn="ctr">
            <a:noFill/>
            <a:miter lim="800000"/>
            <a:headEnd/>
            <a:tailEnd/>
          </a:ln>
          <a:effectLst>
            <a:outerShdw dist="117088" dir="2963922" algn="ctr" rotWithShape="0">
              <a:schemeClr val="tx1">
                <a:alpha val="50000"/>
              </a:schemeClr>
            </a:outerShdw>
          </a:effectLst>
        </p:spPr>
        <p:txBody>
          <a:bodyPr wrap="none">
            <a:spAutoFit/>
          </a:bodyPr>
          <a:lstStyle/>
          <a:p>
            <a:pPr algn="ctr"/>
            <a:r>
              <a:rPr lang="sr-Cyrl-CS" sz="2000" b="1">
                <a:solidFill>
                  <a:schemeClr val="accent2"/>
                </a:solidFill>
                <a:latin typeface="Arial" charset="0"/>
              </a:rPr>
              <a:t>АМФИПАТИЧНЕ МОЛЕКУЛЕ</a:t>
            </a:r>
            <a:endParaRPr lang="sr-Latn-CS" sz="2000" b="1">
              <a:solidFill>
                <a:schemeClr val="accent2"/>
              </a:solidFill>
              <a:latin typeface="Arial" charset="0"/>
            </a:endParaRPr>
          </a:p>
        </p:txBody>
      </p:sp>
      <p:sp>
        <p:nvSpPr>
          <p:cNvPr id="53253" name="Text Box 5"/>
          <p:cNvSpPr txBox="1">
            <a:spLocks noChangeArrowheads="1"/>
          </p:cNvSpPr>
          <p:nvPr/>
        </p:nvSpPr>
        <p:spPr bwMode="auto">
          <a:xfrm>
            <a:off x="1187450" y="6161088"/>
            <a:ext cx="1258888" cy="336550"/>
          </a:xfrm>
          <a:prstGeom prst="rect">
            <a:avLst/>
          </a:prstGeom>
          <a:solidFill>
            <a:schemeClr val="bg1"/>
          </a:solidFill>
          <a:ln w="9525" algn="ctr">
            <a:noFill/>
            <a:miter lim="800000"/>
            <a:headEnd/>
            <a:tailEnd/>
          </a:ln>
          <a:effectLst>
            <a:outerShdw dist="117088" dir="2963922" algn="ctr" rotWithShape="0">
              <a:schemeClr val="tx1">
                <a:alpha val="50000"/>
              </a:schemeClr>
            </a:outerShdw>
          </a:effectLst>
        </p:spPr>
        <p:txBody>
          <a:bodyPr>
            <a:spAutoFit/>
          </a:bodyPr>
          <a:lstStyle/>
          <a:p>
            <a:pPr algn="ctr"/>
            <a:r>
              <a:rPr lang="sr-Cyrl-CS" sz="1600" b="1">
                <a:solidFill>
                  <a:schemeClr val="accent2"/>
                </a:solidFill>
                <a:latin typeface="Arial" charset="0"/>
              </a:rPr>
              <a:t>МИЦЕЛЕ</a:t>
            </a:r>
            <a:endParaRPr lang="sr-Latn-CS" sz="1600" b="1">
              <a:solidFill>
                <a:schemeClr val="accent2"/>
              </a:solidFill>
              <a:latin typeface="Arial" charset="0"/>
            </a:endParaRPr>
          </a:p>
        </p:txBody>
      </p:sp>
      <p:sp>
        <p:nvSpPr>
          <p:cNvPr id="53254" name="Text Box 6"/>
          <p:cNvSpPr txBox="1">
            <a:spLocks noChangeArrowheads="1"/>
          </p:cNvSpPr>
          <p:nvPr/>
        </p:nvSpPr>
        <p:spPr bwMode="auto">
          <a:xfrm>
            <a:off x="3886200" y="6161088"/>
            <a:ext cx="1519238" cy="336550"/>
          </a:xfrm>
          <a:prstGeom prst="rect">
            <a:avLst/>
          </a:prstGeom>
          <a:solidFill>
            <a:schemeClr val="bg1"/>
          </a:solidFill>
          <a:ln w="9525" algn="ctr">
            <a:noFill/>
            <a:miter lim="800000"/>
            <a:headEnd/>
            <a:tailEnd/>
          </a:ln>
          <a:effectLst>
            <a:outerShdw dist="117088" dir="2963922" algn="ctr" rotWithShape="0">
              <a:schemeClr val="tx1">
                <a:alpha val="50000"/>
              </a:schemeClr>
            </a:outerShdw>
          </a:effectLst>
        </p:spPr>
        <p:txBody>
          <a:bodyPr>
            <a:spAutoFit/>
          </a:bodyPr>
          <a:lstStyle/>
          <a:p>
            <a:pPr algn="ctr"/>
            <a:r>
              <a:rPr lang="sr-Cyrl-CS" sz="1600" b="1">
                <a:solidFill>
                  <a:schemeClr val="accent2"/>
                </a:solidFill>
                <a:latin typeface="Arial" charset="0"/>
              </a:rPr>
              <a:t>ДВОСЛОЈ</a:t>
            </a:r>
            <a:endParaRPr lang="sr-Latn-CS" sz="1600" b="1">
              <a:solidFill>
                <a:schemeClr val="accent2"/>
              </a:solidFill>
              <a:latin typeface="Arial" charset="0"/>
            </a:endParaRPr>
          </a:p>
        </p:txBody>
      </p:sp>
      <p:sp>
        <p:nvSpPr>
          <p:cNvPr id="53255" name="Text Box 7"/>
          <p:cNvSpPr txBox="1">
            <a:spLocks noChangeArrowheads="1"/>
          </p:cNvSpPr>
          <p:nvPr/>
        </p:nvSpPr>
        <p:spPr bwMode="auto">
          <a:xfrm>
            <a:off x="6551613" y="6080125"/>
            <a:ext cx="1379537" cy="336550"/>
          </a:xfrm>
          <a:prstGeom prst="rect">
            <a:avLst/>
          </a:prstGeom>
          <a:solidFill>
            <a:schemeClr val="bg1"/>
          </a:solidFill>
          <a:ln w="9525" algn="ctr">
            <a:noFill/>
            <a:miter lim="800000"/>
            <a:headEnd/>
            <a:tailEnd/>
          </a:ln>
          <a:effectLst>
            <a:outerShdw dist="117088" dir="2963922" algn="ctr" rotWithShape="0">
              <a:schemeClr val="tx1">
                <a:alpha val="50000"/>
              </a:schemeClr>
            </a:outerShdw>
          </a:effectLst>
        </p:spPr>
        <p:txBody>
          <a:bodyPr wrap="none">
            <a:spAutoFit/>
          </a:bodyPr>
          <a:lstStyle/>
          <a:p>
            <a:pPr algn="ctr"/>
            <a:r>
              <a:rPr lang="sr-Cyrl-CS" sz="1600" b="1">
                <a:solidFill>
                  <a:schemeClr val="accent2"/>
                </a:solidFill>
                <a:latin typeface="Arial" charset="0"/>
              </a:rPr>
              <a:t>ЛИПОЗОМИ</a:t>
            </a:r>
            <a:endParaRPr lang="sr-Latn-CS" sz="1600" b="1">
              <a:solidFill>
                <a:schemeClr val="accent2"/>
              </a:solidFill>
              <a:latin typeface="Arial" charset="0"/>
            </a:endParaRPr>
          </a:p>
        </p:txBody>
      </p:sp>
      <p:sp>
        <p:nvSpPr>
          <p:cNvPr id="53256" name="Text Box 8"/>
          <p:cNvSpPr txBox="1">
            <a:spLocks noChangeArrowheads="1"/>
          </p:cNvSpPr>
          <p:nvPr/>
        </p:nvSpPr>
        <p:spPr bwMode="auto">
          <a:xfrm>
            <a:off x="954088" y="2128838"/>
            <a:ext cx="877887" cy="336550"/>
          </a:xfrm>
          <a:prstGeom prst="rect">
            <a:avLst/>
          </a:prstGeom>
          <a:solidFill>
            <a:schemeClr val="bg1"/>
          </a:solidFill>
          <a:ln w="9525" algn="ctr">
            <a:noFill/>
            <a:miter lim="800000"/>
            <a:headEnd/>
            <a:tailEnd/>
          </a:ln>
          <a:effectLst>
            <a:outerShdw dist="117088" dir="2963922" algn="ctr" rotWithShape="0">
              <a:schemeClr val="tx1">
                <a:alpha val="50000"/>
              </a:schemeClr>
            </a:outerShdw>
          </a:effectLst>
        </p:spPr>
        <p:txBody>
          <a:bodyPr wrap="none">
            <a:spAutoFit/>
          </a:bodyPr>
          <a:lstStyle/>
          <a:p>
            <a:pPr algn="ctr"/>
            <a:r>
              <a:rPr lang="sr-Cyrl-CS" sz="1600" b="1">
                <a:latin typeface="Arial" charset="0"/>
              </a:rPr>
              <a:t>ваздух</a:t>
            </a:r>
            <a:endParaRPr lang="sr-Latn-CS" sz="1600" b="1">
              <a:latin typeface="Arial" charset="0"/>
            </a:endParaRPr>
          </a:p>
        </p:txBody>
      </p:sp>
      <p:sp>
        <p:nvSpPr>
          <p:cNvPr id="53257" name="Text Box 9"/>
          <p:cNvSpPr txBox="1">
            <a:spLocks noChangeArrowheads="1"/>
          </p:cNvSpPr>
          <p:nvPr/>
        </p:nvSpPr>
        <p:spPr bwMode="auto">
          <a:xfrm>
            <a:off x="1042988" y="3068638"/>
            <a:ext cx="641350" cy="336550"/>
          </a:xfrm>
          <a:prstGeom prst="rect">
            <a:avLst/>
          </a:prstGeom>
          <a:solidFill>
            <a:schemeClr val="hlink"/>
          </a:solidFill>
          <a:ln w="9525" algn="ctr">
            <a:noFill/>
            <a:miter lim="800000"/>
            <a:headEnd/>
            <a:tailEnd/>
          </a:ln>
          <a:effectLst>
            <a:outerShdw dist="117088" dir="2963922" algn="ctr" rotWithShape="0">
              <a:schemeClr val="tx1">
                <a:alpha val="50000"/>
              </a:schemeClr>
            </a:outerShdw>
          </a:effectLst>
        </p:spPr>
        <p:txBody>
          <a:bodyPr wrap="none">
            <a:spAutoFit/>
          </a:bodyPr>
          <a:lstStyle/>
          <a:p>
            <a:pPr algn="ctr"/>
            <a:r>
              <a:rPr lang="sr-Cyrl-CS" sz="1600" b="1">
                <a:solidFill>
                  <a:schemeClr val="bg1"/>
                </a:solidFill>
                <a:latin typeface="Comic Sans MS" pitchFamily="66" charset="0"/>
              </a:rPr>
              <a:t>вода</a:t>
            </a:r>
            <a:endParaRPr lang="sr-Latn-CS" sz="1600" b="1">
              <a:solidFill>
                <a:schemeClr val="bg1"/>
              </a:solidFill>
              <a:latin typeface="Comic Sans MS" pitchFamily="66" charset="0"/>
            </a:endParaRPr>
          </a:p>
        </p:txBody>
      </p: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-757238" y="-242888"/>
            <a:ext cx="7543801" cy="1431926"/>
          </a:xfrm>
        </p:spPr>
        <p:txBody>
          <a:bodyPr/>
          <a:lstStyle/>
          <a:p>
            <a:pPr eaLnBrk="1" hangingPunct="1">
              <a:defRPr/>
            </a:pPr>
            <a:r>
              <a:rPr lang="sr-Cyrl-CS" sz="3200" smtClean="0">
                <a:solidFill>
                  <a:schemeClr val="tx1"/>
                </a:solidFill>
                <a:latin typeface="Arial" charset="0"/>
              </a:rPr>
              <a:t>СТЕРОИДИ</a:t>
            </a:r>
            <a:endParaRPr lang="en-US" sz="3200" smtClean="0">
              <a:solidFill>
                <a:schemeClr val="tx1"/>
              </a:solidFill>
              <a:latin typeface="Arial" charset="0"/>
            </a:endParaRPr>
          </a:p>
        </p:txBody>
      </p:sp>
      <p:pic>
        <p:nvPicPr>
          <p:cNvPr id="54275" name="Picture 3" descr="ch11_cholesterol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79388" y="1196975"/>
            <a:ext cx="4176712" cy="5472113"/>
          </a:xfrm>
          <a:noFill/>
        </p:spPr>
      </p:pic>
      <p:pic>
        <p:nvPicPr>
          <p:cNvPr id="54276" name="Picture 4" descr="steroid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27538" y="3284538"/>
            <a:ext cx="4419600" cy="3314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4277" name="Text Box 5"/>
          <p:cNvSpPr txBox="1">
            <a:spLocks noChangeArrowheads="1"/>
          </p:cNvSpPr>
          <p:nvPr/>
        </p:nvSpPr>
        <p:spPr bwMode="auto">
          <a:xfrm>
            <a:off x="4572000" y="692150"/>
            <a:ext cx="4572000" cy="411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sr-Cyrl-CS" sz="2000" b="1">
                <a:solidFill>
                  <a:srgbClr val="FFFF00"/>
                </a:solidFill>
                <a:latin typeface="Arial" charset="0"/>
              </a:rPr>
              <a:t>ХОЛЕСТЕРОЛ</a:t>
            </a:r>
          </a:p>
          <a:p>
            <a:pPr>
              <a:spcBef>
                <a:spcPct val="50000"/>
              </a:spcBef>
              <a:buFontTx/>
              <a:buChar char="-"/>
            </a:pPr>
            <a:r>
              <a:rPr lang="sr-Cyrl-CS">
                <a:solidFill>
                  <a:srgbClr val="FFFF00"/>
                </a:solidFill>
                <a:latin typeface="Arial" charset="0"/>
              </a:rPr>
              <a:t>27</a:t>
            </a:r>
            <a:r>
              <a:rPr lang="sr-Latn-CS">
                <a:solidFill>
                  <a:srgbClr val="FFFF00"/>
                </a:solidFill>
                <a:latin typeface="Arial" charset="0"/>
              </a:rPr>
              <a:t>C</a:t>
            </a:r>
            <a:r>
              <a:rPr lang="sr-Cyrl-CS">
                <a:solidFill>
                  <a:srgbClr val="FFFF00"/>
                </a:solidFill>
                <a:latin typeface="Arial" charset="0"/>
              </a:rPr>
              <a:t> атома </a:t>
            </a:r>
          </a:p>
          <a:p>
            <a:pPr>
              <a:spcBef>
                <a:spcPct val="50000"/>
              </a:spcBef>
              <a:buFontTx/>
              <a:buChar char="-"/>
            </a:pPr>
            <a:r>
              <a:rPr lang="sr-Cyrl-CS">
                <a:solidFill>
                  <a:srgbClr val="FFFF00"/>
                </a:solidFill>
                <a:latin typeface="Arial" charset="0"/>
              </a:rPr>
              <a:t>на 3. </a:t>
            </a:r>
            <a:r>
              <a:rPr lang="sr-Latn-CS">
                <a:solidFill>
                  <a:srgbClr val="FFFF00"/>
                </a:solidFill>
                <a:latin typeface="Arial" charset="0"/>
              </a:rPr>
              <a:t>C</a:t>
            </a:r>
            <a:r>
              <a:rPr lang="sr-Cyrl-CS">
                <a:solidFill>
                  <a:srgbClr val="FFFF00"/>
                </a:solidFill>
                <a:latin typeface="Arial" charset="0"/>
              </a:rPr>
              <a:t> атому хидроксилна група</a:t>
            </a:r>
          </a:p>
          <a:p>
            <a:pPr>
              <a:spcBef>
                <a:spcPct val="50000"/>
              </a:spcBef>
              <a:buFontTx/>
              <a:buChar char="-"/>
            </a:pPr>
            <a:r>
              <a:rPr lang="sr-Cyrl-CS">
                <a:solidFill>
                  <a:srgbClr val="FFFF00"/>
                </a:solidFill>
                <a:latin typeface="Arial" charset="0"/>
              </a:rPr>
              <a:t>између 5. и 6. </a:t>
            </a:r>
            <a:r>
              <a:rPr lang="sr-Latn-CS">
                <a:solidFill>
                  <a:srgbClr val="FFFF00"/>
                </a:solidFill>
                <a:latin typeface="Arial" charset="0"/>
              </a:rPr>
              <a:t>C</a:t>
            </a:r>
            <a:r>
              <a:rPr lang="sr-Cyrl-CS">
                <a:solidFill>
                  <a:srgbClr val="FFFF00"/>
                </a:solidFill>
                <a:latin typeface="Arial" charset="0"/>
              </a:rPr>
              <a:t> атома двострука веза</a:t>
            </a:r>
          </a:p>
          <a:p>
            <a:pPr>
              <a:spcBef>
                <a:spcPct val="50000"/>
              </a:spcBef>
              <a:buFontTx/>
              <a:buChar char="-"/>
            </a:pPr>
            <a:r>
              <a:rPr lang="sr-Cyrl-CS">
                <a:solidFill>
                  <a:srgbClr val="FFFF00"/>
                </a:solidFill>
                <a:latin typeface="Arial" charset="0"/>
              </a:rPr>
              <a:t>на 10. и 13. </a:t>
            </a:r>
            <a:r>
              <a:rPr lang="en-US">
                <a:solidFill>
                  <a:srgbClr val="FFFF00"/>
                </a:solidFill>
                <a:latin typeface="Arial" charset="0"/>
              </a:rPr>
              <a:t>C</a:t>
            </a:r>
            <a:r>
              <a:rPr lang="sr-Cyrl-CS">
                <a:solidFill>
                  <a:srgbClr val="FFFF00"/>
                </a:solidFill>
                <a:latin typeface="Arial" charset="0"/>
              </a:rPr>
              <a:t> атому метил група </a:t>
            </a:r>
          </a:p>
          <a:p>
            <a:pPr>
              <a:spcBef>
                <a:spcPct val="50000"/>
              </a:spcBef>
            </a:pPr>
            <a:r>
              <a:rPr lang="sr-Cyrl-CS">
                <a:solidFill>
                  <a:srgbClr val="FFFF00"/>
                </a:solidFill>
                <a:latin typeface="Arial" charset="0"/>
              </a:rPr>
              <a:t>- на 17.</a:t>
            </a:r>
            <a:r>
              <a:rPr lang="sr-Latn-CS">
                <a:solidFill>
                  <a:srgbClr val="FFFF00"/>
                </a:solidFill>
                <a:latin typeface="Arial" charset="0"/>
              </a:rPr>
              <a:t>C </a:t>
            </a:r>
            <a:r>
              <a:rPr lang="sr-Cyrl-CS">
                <a:solidFill>
                  <a:srgbClr val="FFFF00"/>
                </a:solidFill>
                <a:latin typeface="Arial" charset="0"/>
              </a:rPr>
              <a:t>атому бочни ланац од 8 </a:t>
            </a:r>
            <a:r>
              <a:rPr lang="sr-Latn-CS">
                <a:solidFill>
                  <a:srgbClr val="FFFF00"/>
                </a:solidFill>
                <a:latin typeface="Arial" charset="0"/>
              </a:rPr>
              <a:t>C</a:t>
            </a:r>
            <a:endParaRPr lang="sr-Cyrl-CS">
              <a:solidFill>
                <a:srgbClr val="FFFF00"/>
              </a:solidFill>
              <a:latin typeface="Arial" charset="0"/>
            </a:endParaRPr>
          </a:p>
          <a:p>
            <a:pPr>
              <a:spcBef>
                <a:spcPct val="50000"/>
              </a:spcBef>
              <a:buFontTx/>
              <a:buChar char="-"/>
            </a:pPr>
            <a:endParaRPr lang="sr-Cyrl-CS">
              <a:latin typeface="Arial" charset="0"/>
            </a:endParaRPr>
          </a:p>
          <a:p>
            <a:pPr>
              <a:spcBef>
                <a:spcPct val="50000"/>
              </a:spcBef>
              <a:buFontTx/>
              <a:buChar char="-"/>
            </a:pPr>
            <a:endParaRPr lang="sr-Cyrl-CS" b="1">
              <a:latin typeface="Arial" charset="0"/>
            </a:endParaRPr>
          </a:p>
          <a:p>
            <a:pPr>
              <a:spcBef>
                <a:spcPct val="50000"/>
              </a:spcBef>
              <a:buFontTx/>
              <a:buChar char="-"/>
            </a:pPr>
            <a:endParaRPr lang="sr-Cyrl-CS" b="1">
              <a:latin typeface="Arial" charset="0"/>
            </a:endParaRPr>
          </a:p>
          <a:p>
            <a:pPr>
              <a:spcBef>
                <a:spcPct val="50000"/>
              </a:spcBef>
              <a:buFontTx/>
              <a:buChar char="-"/>
            </a:pPr>
            <a:endParaRPr lang="en-US" b="1">
              <a:latin typeface="Arial" charset="0"/>
            </a:endParaRPr>
          </a:p>
        </p:txBody>
      </p:sp>
      <p:sp>
        <p:nvSpPr>
          <p:cNvPr id="54278" name="Text Box 6"/>
          <p:cNvSpPr txBox="1">
            <a:spLocks noChangeArrowheads="1"/>
          </p:cNvSpPr>
          <p:nvPr/>
        </p:nvSpPr>
        <p:spPr bwMode="auto">
          <a:xfrm>
            <a:off x="962025" y="1404938"/>
            <a:ext cx="2655888" cy="793750"/>
          </a:xfrm>
          <a:prstGeom prst="rect">
            <a:avLst/>
          </a:prstGeom>
          <a:solidFill>
            <a:schemeClr val="bg1"/>
          </a:solidFill>
          <a:ln w="9525" algn="ctr">
            <a:noFill/>
            <a:miter lim="800000"/>
            <a:headEnd/>
            <a:tailEnd/>
          </a:ln>
          <a:effectLst>
            <a:outerShdw dist="117088" dir="2963922" algn="ctr" rotWithShape="0">
              <a:schemeClr val="tx1">
                <a:alpha val="50000"/>
              </a:schemeClr>
            </a:outerShdw>
          </a:effectLst>
        </p:spPr>
        <p:txBody>
          <a:bodyPr wrap="none">
            <a:spAutoFit/>
          </a:bodyPr>
          <a:lstStyle/>
          <a:p>
            <a:pPr algn="ctr"/>
            <a:r>
              <a:rPr lang="sr-Cyrl-CS" sz="2800" b="1">
                <a:latin typeface="Arial" charset="0"/>
              </a:rPr>
              <a:t>ХОЛЕСТЕРОЛ</a:t>
            </a:r>
          </a:p>
          <a:p>
            <a:pPr algn="ctr"/>
            <a:r>
              <a:rPr lang="sr-Cyrl-CS">
                <a:latin typeface="Arial" charset="0"/>
              </a:rPr>
              <a:t>не-естерификован</a:t>
            </a:r>
            <a:endParaRPr lang="sr-Latn-CS">
              <a:latin typeface="Arial" charset="0"/>
            </a:endParaRPr>
          </a:p>
        </p:txBody>
      </p:sp>
      <p:sp>
        <p:nvSpPr>
          <p:cNvPr id="54279" name="Text Box 7"/>
          <p:cNvSpPr txBox="1">
            <a:spLocks noChangeArrowheads="1"/>
          </p:cNvSpPr>
          <p:nvPr/>
        </p:nvSpPr>
        <p:spPr bwMode="auto">
          <a:xfrm>
            <a:off x="3419475" y="3068638"/>
            <a:ext cx="914400" cy="730250"/>
          </a:xfrm>
          <a:prstGeom prst="rect">
            <a:avLst/>
          </a:prstGeom>
          <a:solidFill>
            <a:schemeClr val="bg1"/>
          </a:solidFill>
          <a:ln w="9525" algn="ctr">
            <a:noFill/>
            <a:miter lim="800000"/>
            <a:headEnd/>
            <a:tailEnd/>
          </a:ln>
          <a:effectLst>
            <a:outerShdw dist="117088" dir="2963922" algn="ctr" rotWithShape="0">
              <a:schemeClr val="tx1">
                <a:alpha val="50000"/>
              </a:schemeClr>
            </a:outerShdw>
          </a:effectLst>
        </p:spPr>
        <p:txBody>
          <a:bodyPr>
            <a:spAutoFit/>
          </a:bodyPr>
          <a:lstStyle/>
          <a:p>
            <a:pPr algn="ctr"/>
            <a:r>
              <a:rPr lang="sr-Cyrl-CS" sz="1400" b="1">
                <a:latin typeface="Arial" charset="0"/>
              </a:rPr>
              <a:t>алкил</a:t>
            </a:r>
          </a:p>
          <a:p>
            <a:pPr algn="ctr"/>
            <a:r>
              <a:rPr lang="sr-Cyrl-CS" sz="1400" b="1">
                <a:latin typeface="Arial" charset="0"/>
              </a:rPr>
              <a:t>бочни</a:t>
            </a:r>
          </a:p>
          <a:p>
            <a:pPr algn="ctr"/>
            <a:r>
              <a:rPr lang="sr-Cyrl-CS" sz="1400" b="1">
                <a:latin typeface="Arial" charset="0"/>
              </a:rPr>
              <a:t>ланац</a:t>
            </a:r>
            <a:endParaRPr lang="sr-Latn-CS" sz="1400" b="1">
              <a:latin typeface="Arial" charset="0"/>
            </a:endParaRPr>
          </a:p>
        </p:txBody>
      </p:sp>
      <p:sp>
        <p:nvSpPr>
          <p:cNvPr id="54280" name="Text Box 8"/>
          <p:cNvSpPr txBox="1">
            <a:spLocks noChangeArrowheads="1"/>
          </p:cNvSpPr>
          <p:nvPr/>
        </p:nvSpPr>
        <p:spPr bwMode="auto">
          <a:xfrm>
            <a:off x="179388" y="5715000"/>
            <a:ext cx="730250" cy="730250"/>
          </a:xfrm>
          <a:prstGeom prst="rect">
            <a:avLst/>
          </a:prstGeom>
          <a:solidFill>
            <a:srgbClr val="FFCCCC"/>
          </a:solidFill>
          <a:ln w="9525" algn="ctr">
            <a:noFill/>
            <a:miter lim="800000"/>
            <a:headEnd/>
            <a:tailEnd/>
          </a:ln>
          <a:effectLst>
            <a:outerShdw dist="117088" dir="2963922" algn="ctr" rotWithShape="0">
              <a:schemeClr val="tx1">
                <a:alpha val="50000"/>
              </a:schemeClr>
            </a:outerShdw>
          </a:effectLst>
        </p:spPr>
        <p:txBody>
          <a:bodyPr>
            <a:spAutoFit/>
          </a:bodyPr>
          <a:lstStyle/>
          <a:p>
            <a:pPr algn="ctr"/>
            <a:r>
              <a:rPr lang="sr-Cyrl-CS" sz="1400" b="1">
                <a:latin typeface="Comic Sans MS" pitchFamily="66" charset="0"/>
              </a:rPr>
              <a:t>поларна</a:t>
            </a:r>
          </a:p>
          <a:p>
            <a:pPr algn="ctr"/>
            <a:r>
              <a:rPr lang="sr-Cyrl-CS" sz="1400" b="1">
                <a:latin typeface="Comic Sans MS" pitchFamily="66" charset="0"/>
              </a:rPr>
              <a:t>глава</a:t>
            </a:r>
            <a:endParaRPr lang="sr-Latn-CS" sz="1400" b="1">
              <a:latin typeface="Comic Sans MS" pitchFamily="66" charset="0"/>
            </a:endParaRPr>
          </a:p>
        </p:txBody>
      </p:sp>
      <p:sp>
        <p:nvSpPr>
          <p:cNvPr id="54281" name="Text Box 9"/>
          <p:cNvSpPr txBox="1">
            <a:spLocks noChangeArrowheads="1"/>
          </p:cNvSpPr>
          <p:nvPr/>
        </p:nvSpPr>
        <p:spPr bwMode="auto">
          <a:xfrm>
            <a:off x="2339975" y="5876925"/>
            <a:ext cx="1090613" cy="517525"/>
          </a:xfrm>
          <a:prstGeom prst="rect">
            <a:avLst/>
          </a:prstGeom>
          <a:solidFill>
            <a:srgbClr val="00FFFF"/>
          </a:solidFill>
          <a:ln w="9525" algn="ctr">
            <a:noFill/>
            <a:miter lim="800000"/>
            <a:headEnd/>
            <a:tailEnd/>
          </a:ln>
          <a:effectLst>
            <a:outerShdw dist="117088" dir="2963922" algn="ctr" rotWithShape="0">
              <a:schemeClr val="tx1">
                <a:alpha val="50000"/>
              </a:schemeClr>
            </a:outerShdw>
          </a:effectLst>
        </p:spPr>
        <p:txBody>
          <a:bodyPr wrap="none">
            <a:spAutoFit/>
          </a:bodyPr>
          <a:lstStyle/>
          <a:p>
            <a:pPr algn="ctr"/>
            <a:r>
              <a:rPr lang="sr-Cyrl-CS" sz="1400" b="1">
                <a:latin typeface="Comic Sans MS" pitchFamily="66" charset="0"/>
              </a:rPr>
              <a:t>стероидни</a:t>
            </a:r>
          </a:p>
          <a:p>
            <a:pPr algn="ctr"/>
            <a:r>
              <a:rPr lang="sr-Cyrl-CS" sz="1400" b="1">
                <a:latin typeface="Comic Sans MS" pitchFamily="66" charset="0"/>
              </a:rPr>
              <a:t>нуклеус</a:t>
            </a:r>
            <a:endParaRPr lang="sr-Latn-CS" sz="1400" b="1">
              <a:latin typeface="Comic Sans MS" pitchFamily="66" charset="0"/>
            </a:endParaRPr>
          </a:p>
        </p:txBody>
      </p:sp>
      <p:sp>
        <p:nvSpPr>
          <p:cNvPr id="54282" name="Text Box 10"/>
          <p:cNvSpPr txBox="1">
            <a:spLocks noChangeArrowheads="1"/>
          </p:cNvSpPr>
          <p:nvPr/>
        </p:nvSpPr>
        <p:spPr bwMode="auto">
          <a:xfrm>
            <a:off x="4859338" y="3644900"/>
            <a:ext cx="3330575" cy="336550"/>
          </a:xfrm>
          <a:prstGeom prst="rect">
            <a:avLst/>
          </a:prstGeom>
          <a:solidFill>
            <a:schemeClr val="bg1"/>
          </a:solidFill>
          <a:ln w="9525" algn="ctr">
            <a:noFill/>
            <a:miter lim="800000"/>
            <a:headEnd/>
            <a:tailEnd/>
          </a:ln>
          <a:effectLst>
            <a:outerShdw dist="117088" dir="2963922" algn="ctr" rotWithShape="0">
              <a:schemeClr val="tx1">
                <a:alpha val="50000"/>
              </a:schemeClr>
            </a:outerShdw>
          </a:effectLst>
        </p:spPr>
        <p:txBody>
          <a:bodyPr>
            <a:spAutoFit/>
          </a:bodyPr>
          <a:lstStyle/>
          <a:p>
            <a:pPr algn="ctr"/>
            <a:r>
              <a:rPr lang="sr-Cyrl-CS" sz="1600" b="1">
                <a:solidFill>
                  <a:srgbClr val="FFFF00"/>
                </a:solidFill>
                <a:latin typeface="Comic Sans MS" pitchFamily="66" charset="0"/>
              </a:rPr>
              <a:t>СТРУКТУРА СТЕРОИДА</a:t>
            </a:r>
            <a:endParaRPr lang="sr-Latn-CS" sz="1600" b="1">
              <a:solidFill>
                <a:srgbClr val="FFFF00"/>
              </a:solidFill>
              <a:latin typeface="Comic Sans MS" pitchFamily="66" charset="0"/>
            </a:endParaRPr>
          </a:p>
        </p:txBody>
      </p:sp>
      <p:sp>
        <p:nvSpPr>
          <p:cNvPr id="54283" name="Text Box 11"/>
          <p:cNvSpPr txBox="1">
            <a:spLocks noChangeArrowheads="1"/>
          </p:cNvSpPr>
          <p:nvPr/>
        </p:nvSpPr>
        <p:spPr bwMode="auto">
          <a:xfrm>
            <a:off x="4500563" y="5516563"/>
            <a:ext cx="909637" cy="517525"/>
          </a:xfrm>
          <a:prstGeom prst="rect">
            <a:avLst/>
          </a:prstGeom>
          <a:solidFill>
            <a:schemeClr val="bg1"/>
          </a:solidFill>
          <a:ln w="9525" algn="ctr">
            <a:noFill/>
            <a:miter lim="800000"/>
            <a:headEnd/>
            <a:tailEnd/>
          </a:ln>
          <a:effectLst>
            <a:outerShdw dist="117088" dir="2963922" algn="ctr" rotWithShape="0">
              <a:schemeClr val="tx1">
                <a:alpha val="50000"/>
              </a:schemeClr>
            </a:outerShdw>
          </a:effectLst>
        </p:spPr>
        <p:txBody>
          <a:bodyPr wrap="none">
            <a:spAutoFit/>
          </a:bodyPr>
          <a:lstStyle/>
          <a:p>
            <a:pPr algn="ctr"/>
            <a:r>
              <a:rPr lang="sr-Cyrl-CS" sz="1400" b="1">
                <a:latin typeface="Comic Sans MS" pitchFamily="66" charset="0"/>
              </a:rPr>
              <a:t>поларна</a:t>
            </a:r>
          </a:p>
          <a:p>
            <a:pPr algn="ctr"/>
            <a:r>
              <a:rPr lang="sr-Cyrl-CS" sz="1400" b="1">
                <a:latin typeface="Comic Sans MS" pitchFamily="66" charset="0"/>
              </a:rPr>
              <a:t>глава</a:t>
            </a:r>
            <a:endParaRPr lang="sr-Latn-CS" sz="1400" b="1">
              <a:latin typeface="Comic Sans MS" pitchFamily="66" charset="0"/>
            </a:endParaRPr>
          </a:p>
        </p:txBody>
      </p:sp>
      <p:sp>
        <p:nvSpPr>
          <p:cNvPr id="54284" name="Text Box 12"/>
          <p:cNvSpPr txBox="1">
            <a:spLocks noChangeArrowheads="1"/>
          </p:cNvSpPr>
          <p:nvPr/>
        </p:nvSpPr>
        <p:spPr bwMode="auto">
          <a:xfrm>
            <a:off x="6038850" y="5661025"/>
            <a:ext cx="2389188" cy="304800"/>
          </a:xfrm>
          <a:prstGeom prst="rect">
            <a:avLst/>
          </a:prstGeom>
          <a:solidFill>
            <a:schemeClr val="bg1"/>
          </a:solidFill>
          <a:ln w="9525" algn="ctr">
            <a:noFill/>
            <a:miter lim="800000"/>
            <a:headEnd/>
            <a:tailEnd/>
          </a:ln>
          <a:effectLst>
            <a:outerShdw dist="117088" dir="2963922" algn="ctr" rotWithShape="0">
              <a:schemeClr val="tx1">
                <a:alpha val="50000"/>
              </a:schemeClr>
            </a:outerShdw>
          </a:effectLst>
        </p:spPr>
        <p:txBody>
          <a:bodyPr wrap="none">
            <a:spAutoFit/>
          </a:bodyPr>
          <a:lstStyle/>
          <a:p>
            <a:pPr algn="ctr"/>
            <a:r>
              <a:rPr lang="sr-Cyrl-CS" sz="1400" b="1">
                <a:latin typeface="Comic Sans MS" pitchFamily="66" charset="0"/>
              </a:rPr>
              <a:t>4 кондензована прстена</a:t>
            </a:r>
            <a:endParaRPr lang="sr-Latn-CS" sz="1400" b="1">
              <a:latin typeface="Comic Sans MS" pitchFamily="66" charset="0"/>
            </a:endParaRPr>
          </a:p>
        </p:txBody>
      </p:sp>
      <p:sp>
        <p:nvSpPr>
          <p:cNvPr id="54285" name="Text Box 13"/>
          <p:cNvSpPr txBox="1">
            <a:spLocks noChangeArrowheads="1"/>
          </p:cNvSpPr>
          <p:nvPr/>
        </p:nvSpPr>
        <p:spPr bwMode="auto">
          <a:xfrm>
            <a:off x="7164388" y="4076700"/>
            <a:ext cx="1289050" cy="304800"/>
          </a:xfrm>
          <a:prstGeom prst="rect">
            <a:avLst/>
          </a:prstGeom>
          <a:solidFill>
            <a:schemeClr val="bg1"/>
          </a:solidFill>
          <a:ln w="9525" algn="ctr">
            <a:noFill/>
            <a:miter lim="800000"/>
            <a:headEnd/>
            <a:tailEnd/>
          </a:ln>
          <a:effectLst>
            <a:outerShdw dist="117088" dir="2963922" algn="ctr" rotWithShape="0">
              <a:schemeClr val="tx1">
                <a:alpha val="50000"/>
              </a:schemeClr>
            </a:outerShdw>
          </a:effectLst>
        </p:spPr>
        <p:txBody>
          <a:bodyPr wrap="none">
            <a:spAutoFit/>
          </a:bodyPr>
          <a:lstStyle/>
          <a:p>
            <a:pPr algn="ctr"/>
            <a:r>
              <a:rPr lang="sr-Cyrl-CS" sz="1400" b="1">
                <a:latin typeface="Comic Sans MS" pitchFamily="66" charset="0"/>
              </a:rPr>
              <a:t>бочни ланац</a:t>
            </a:r>
            <a:endParaRPr lang="sr-Latn-CS" sz="1400" b="1">
              <a:latin typeface="Comic Sans MS" pitchFamily="66" charset="0"/>
            </a:endParaRPr>
          </a:p>
        </p:txBody>
      </p:sp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1187450" y="0"/>
            <a:ext cx="7543800" cy="1431925"/>
          </a:xfrm>
        </p:spPr>
        <p:txBody>
          <a:bodyPr/>
          <a:lstStyle/>
          <a:p>
            <a:pPr eaLnBrk="1" hangingPunct="1">
              <a:defRPr/>
            </a:pPr>
            <a:r>
              <a:rPr lang="sr-Cyrl-CS" sz="2800" smtClean="0">
                <a:solidFill>
                  <a:schemeClr val="tx1"/>
                </a:solidFill>
                <a:latin typeface="Arial" charset="0"/>
              </a:rPr>
              <a:t>ФУНКЦИЈЕ ЛИПИДА У ОРГАНИЗМУ</a:t>
            </a:r>
            <a:endParaRPr lang="en-US" sz="2800" smtClean="0">
              <a:solidFill>
                <a:schemeClr val="tx1"/>
              </a:solidFill>
              <a:latin typeface="Arial" charset="0"/>
            </a:endParaRPr>
          </a:p>
        </p:txBody>
      </p:sp>
      <p:pic>
        <p:nvPicPr>
          <p:cNvPr id="55299" name="Picture 3" descr="masti u organiymu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9750" y="1196975"/>
            <a:ext cx="6553200" cy="532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5300" name="Picture 4" descr="fatty_acid_270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6572250" y="4286250"/>
            <a:ext cx="2571750" cy="2571750"/>
          </a:xfrm>
          <a:noFill/>
        </p:spPr>
      </p:pic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827088" y="333375"/>
            <a:ext cx="8077200" cy="1431925"/>
          </a:xfrm>
        </p:spPr>
        <p:txBody>
          <a:bodyPr/>
          <a:lstStyle/>
          <a:p>
            <a:pPr eaLnBrk="1" hangingPunct="1">
              <a:defRPr/>
            </a:pPr>
            <a:r>
              <a:rPr lang="sr-Cyrl-CS" sz="3200" smtClean="0">
                <a:solidFill>
                  <a:schemeClr val="tx1"/>
                </a:solidFill>
                <a:latin typeface="Arial" charset="0"/>
              </a:rPr>
              <a:t>ЛИПОПРОТЕИНИ</a:t>
            </a:r>
            <a:br>
              <a:rPr lang="sr-Cyrl-CS" sz="3200" smtClean="0">
                <a:solidFill>
                  <a:schemeClr val="tx1"/>
                </a:solidFill>
                <a:latin typeface="Arial" charset="0"/>
              </a:rPr>
            </a:br>
            <a:r>
              <a:rPr lang="sr-Cyrl-CS" sz="2800" smtClean="0">
                <a:solidFill>
                  <a:srgbClr val="FFFF00"/>
                </a:solidFill>
                <a:latin typeface="Arial" charset="0"/>
              </a:rPr>
              <a:t>- </a:t>
            </a:r>
            <a:r>
              <a:rPr lang="sr-Cyrl-CS" sz="2000" b="0" smtClean="0">
                <a:solidFill>
                  <a:srgbClr val="FFFF00"/>
                </a:solidFill>
                <a:latin typeface="Arial" charset="0"/>
              </a:rPr>
              <a:t>комплекси липида и протеина везани нековалентним везама</a:t>
            </a:r>
            <a:r>
              <a:rPr lang="sr-Cyrl-CS" sz="2800" smtClean="0">
                <a:solidFill>
                  <a:srgbClr val="FFFF00"/>
                </a:solidFill>
                <a:latin typeface="Arial" charset="0"/>
              </a:rPr>
              <a:t> </a:t>
            </a:r>
            <a:br>
              <a:rPr lang="sr-Cyrl-CS" sz="2800" smtClean="0">
                <a:solidFill>
                  <a:srgbClr val="FFFF00"/>
                </a:solidFill>
                <a:latin typeface="Arial" charset="0"/>
              </a:rPr>
            </a:br>
            <a:endParaRPr lang="en-US" sz="2800" smtClean="0">
              <a:solidFill>
                <a:srgbClr val="FFFF00"/>
              </a:solidFill>
              <a:latin typeface="Arial" charset="0"/>
            </a:endParaRPr>
          </a:p>
        </p:txBody>
      </p:sp>
      <p:sp>
        <p:nvSpPr>
          <p:cNvPr id="860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sr-Cyrl-CS" sz="2400" smtClean="0">
                <a:latin typeface="Arial" charset="0"/>
              </a:rPr>
              <a:t> - хиломикрони</a:t>
            </a:r>
          </a:p>
          <a:p>
            <a:pPr eaLnBrk="1" hangingPunct="1">
              <a:buFont typeface="Wingdings" pitchFamily="2" charset="2"/>
              <a:buNone/>
              <a:defRPr/>
            </a:pPr>
            <a:endParaRPr lang="en-US" sz="2400" smtClean="0">
              <a:latin typeface="Arial" charset="0"/>
            </a:endParaRPr>
          </a:p>
        </p:txBody>
      </p:sp>
      <p:pic>
        <p:nvPicPr>
          <p:cNvPr id="56324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3850" y="2112963"/>
            <a:ext cx="5256213" cy="448468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  <p:sp>
        <p:nvSpPr>
          <p:cNvPr id="56325" name="Text Box 5"/>
          <p:cNvSpPr txBox="1">
            <a:spLocks noChangeArrowheads="1"/>
          </p:cNvSpPr>
          <p:nvPr/>
        </p:nvSpPr>
        <p:spPr bwMode="auto">
          <a:xfrm>
            <a:off x="6156325" y="2492375"/>
            <a:ext cx="3132138" cy="3743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Tx/>
              <a:buChar char="-"/>
            </a:pPr>
            <a:r>
              <a:rPr lang="sr-Cyrl-CS" sz="2400">
                <a:solidFill>
                  <a:srgbClr val="FFFF00"/>
                </a:solidFill>
                <a:latin typeface="Arial" charset="0"/>
              </a:rPr>
              <a:t> хиломикрони</a:t>
            </a:r>
          </a:p>
          <a:p>
            <a:pPr>
              <a:spcBef>
                <a:spcPct val="50000"/>
              </a:spcBef>
              <a:buFontTx/>
              <a:buChar char="-"/>
            </a:pPr>
            <a:r>
              <a:rPr lang="sr-Cyrl-CS" sz="2400">
                <a:solidFill>
                  <a:srgbClr val="FFFF00"/>
                </a:solidFill>
                <a:latin typeface="Arial" charset="0"/>
              </a:rPr>
              <a:t> </a:t>
            </a:r>
            <a:r>
              <a:rPr lang="sr-Latn-CS" sz="2400">
                <a:solidFill>
                  <a:srgbClr val="FFFF00"/>
                </a:solidFill>
                <a:latin typeface="Arial" charset="0"/>
              </a:rPr>
              <a:t>VLDL</a:t>
            </a:r>
          </a:p>
          <a:p>
            <a:pPr>
              <a:spcBef>
                <a:spcPct val="50000"/>
              </a:spcBef>
              <a:buFontTx/>
              <a:buChar char="-"/>
            </a:pPr>
            <a:r>
              <a:rPr lang="sr-Cyrl-CS" sz="2400">
                <a:solidFill>
                  <a:srgbClr val="FFFF00"/>
                </a:solidFill>
                <a:latin typeface="Arial" charset="0"/>
              </a:rPr>
              <a:t> </a:t>
            </a:r>
            <a:r>
              <a:rPr lang="sr-Latn-CS" sz="2400">
                <a:solidFill>
                  <a:srgbClr val="FFFF00"/>
                </a:solidFill>
                <a:latin typeface="Arial" charset="0"/>
              </a:rPr>
              <a:t>IDL</a:t>
            </a:r>
          </a:p>
          <a:p>
            <a:pPr>
              <a:spcBef>
                <a:spcPct val="50000"/>
              </a:spcBef>
              <a:buFontTx/>
              <a:buChar char="-"/>
            </a:pPr>
            <a:r>
              <a:rPr lang="sr-Cyrl-CS" sz="2400">
                <a:solidFill>
                  <a:srgbClr val="FFFF00"/>
                </a:solidFill>
                <a:latin typeface="Arial" charset="0"/>
              </a:rPr>
              <a:t> </a:t>
            </a:r>
            <a:r>
              <a:rPr lang="sr-Latn-CS" sz="2400">
                <a:solidFill>
                  <a:srgbClr val="FFFF00"/>
                </a:solidFill>
                <a:latin typeface="Arial" charset="0"/>
              </a:rPr>
              <a:t>LDL</a:t>
            </a:r>
          </a:p>
          <a:p>
            <a:pPr>
              <a:spcBef>
                <a:spcPct val="50000"/>
              </a:spcBef>
              <a:buFontTx/>
              <a:buChar char="-"/>
            </a:pPr>
            <a:r>
              <a:rPr lang="sr-Cyrl-CS" sz="2400">
                <a:solidFill>
                  <a:srgbClr val="FFFF00"/>
                </a:solidFill>
                <a:latin typeface="Arial" charset="0"/>
              </a:rPr>
              <a:t> </a:t>
            </a:r>
            <a:r>
              <a:rPr lang="sr-Latn-CS" sz="2400">
                <a:solidFill>
                  <a:srgbClr val="FFFF00"/>
                </a:solidFill>
                <a:latin typeface="Arial" charset="0"/>
              </a:rPr>
              <a:t>HDL</a:t>
            </a:r>
          </a:p>
          <a:p>
            <a:pPr>
              <a:spcBef>
                <a:spcPct val="50000"/>
              </a:spcBef>
              <a:buFontTx/>
              <a:buChar char="-"/>
            </a:pPr>
            <a:endParaRPr lang="sr-Latn-CS" sz="2400">
              <a:solidFill>
                <a:srgbClr val="FFFF00"/>
              </a:solidFill>
              <a:latin typeface="Arial" charset="0"/>
            </a:endParaRPr>
          </a:p>
          <a:p>
            <a:pPr>
              <a:spcBef>
                <a:spcPct val="50000"/>
              </a:spcBef>
              <a:buFontTx/>
              <a:buChar char="-"/>
            </a:pPr>
            <a:endParaRPr lang="en-US" sz="2400">
              <a:latin typeface="Arial" charset="0"/>
            </a:endParaRPr>
          </a:p>
        </p:txBody>
      </p:sp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2195513" y="-171450"/>
            <a:ext cx="7543800" cy="1431925"/>
          </a:xfrm>
        </p:spPr>
        <p:txBody>
          <a:bodyPr/>
          <a:lstStyle/>
          <a:p>
            <a:pPr eaLnBrk="1" hangingPunct="1">
              <a:defRPr/>
            </a:pPr>
            <a:r>
              <a:rPr lang="sr-Cyrl-CS" sz="3200" smtClean="0">
                <a:solidFill>
                  <a:srgbClr val="FFFF00"/>
                </a:solidFill>
                <a:latin typeface="Arial" charset="0"/>
              </a:rPr>
              <a:t>ЛИПОПРОТЕИНИ</a:t>
            </a:r>
            <a:endParaRPr lang="en-US" sz="3200" smtClean="0">
              <a:solidFill>
                <a:srgbClr val="FFFF00"/>
              </a:solidFill>
              <a:latin typeface="Arial" charset="0"/>
            </a:endParaRPr>
          </a:p>
        </p:txBody>
      </p:sp>
      <p:sp>
        <p:nvSpPr>
          <p:cNvPr id="870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en-US" smtClean="0"/>
          </a:p>
        </p:txBody>
      </p:sp>
      <p:pic>
        <p:nvPicPr>
          <p:cNvPr id="57348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67000" y="1025525"/>
            <a:ext cx="6477000" cy="58324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  <p:pic>
        <p:nvPicPr>
          <p:cNvPr id="57349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2700338" cy="68580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0" y="228600"/>
            <a:ext cx="9144000" cy="762000"/>
          </a:xfrm>
        </p:spPr>
        <p:txBody>
          <a:bodyPr/>
          <a:lstStyle/>
          <a:p>
            <a:pPr eaLnBrk="1" hangingPunct="1">
              <a:defRPr/>
            </a:pPr>
            <a:r>
              <a:rPr lang="sr-Cyrl-CS" sz="3200" b="0" smtClean="0">
                <a:solidFill>
                  <a:srgbClr val="FFFF00"/>
                </a:solidFill>
                <a:latin typeface="Arial" charset="0"/>
              </a:rPr>
              <a:t>     ХИЛОМИКРОНИ</a:t>
            </a:r>
            <a:endParaRPr lang="en-US" sz="3200" b="0" smtClean="0">
              <a:solidFill>
                <a:srgbClr val="FFFF00"/>
              </a:solidFill>
              <a:latin typeface="Arial" charset="0"/>
            </a:endParaRPr>
          </a:p>
        </p:txBody>
      </p:sp>
      <p:sp>
        <p:nvSpPr>
          <p:cNvPr id="880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143000"/>
            <a:ext cx="9144000" cy="5715000"/>
          </a:xfrm>
        </p:spPr>
        <p:txBody>
          <a:bodyPr/>
          <a:lstStyle/>
          <a:p>
            <a:pPr eaLnBrk="1" hangingPunct="1">
              <a:lnSpc>
                <a:spcPct val="85000"/>
              </a:lnSpc>
              <a:defRPr/>
            </a:pPr>
            <a:r>
              <a:rPr lang="sr-Cyrl-CS" sz="2000" smtClean="0">
                <a:latin typeface="Arial" charset="0"/>
              </a:rPr>
              <a:t>Кондензација </a:t>
            </a:r>
            <a:r>
              <a:rPr lang="en-US" sz="2000" smtClean="0">
                <a:latin typeface="Arial" charset="0"/>
              </a:rPr>
              <a:t>MK</a:t>
            </a:r>
            <a:r>
              <a:rPr lang="sr-Cyrl-CS" sz="2000" smtClean="0">
                <a:latin typeface="Arial" charset="0"/>
              </a:rPr>
              <a:t> и 2-моноацилглицерола </a:t>
            </a:r>
            <a:r>
              <a:rPr lang="sr-Cyrl-CS" sz="2000" smtClean="0">
                <a:solidFill>
                  <a:srgbClr val="FFFF00"/>
                </a:solidFill>
                <a:latin typeface="Arial" charset="0"/>
              </a:rPr>
              <a:t>у ентероцитима</a:t>
            </a:r>
            <a:r>
              <a:rPr lang="sr-Cyrl-CS" sz="2000" smtClean="0">
                <a:latin typeface="Arial" charset="0"/>
              </a:rPr>
              <a:t> на </a:t>
            </a:r>
            <a:r>
              <a:rPr lang="en-US" sz="2000" smtClean="0">
                <a:latin typeface="Arial" charset="0"/>
              </a:rPr>
              <a:t>ER</a:t>
            </a:r>
            <a:r>
              <a:rPr lang="sr-Cyrl-CS" sz="2000" smtClean="0">
                <a:latin typeface="Arial" charset="0"/>
              </a:rPr>
              <a:t> и </a:t>
            </a:r>
            <a:r>
              <a:rPr lang="sr-Cyrl-CS" sz="2000" smtClean="0">
                <a:solidFill>
                  <a:srgbClr val="FFFF00"/>
                </a:solidFill>
                <a:latin typeface="Arial" charset="0"/>
              </a:rPr>
              <a:t>настанак </a:t>
            </a:r>
            <a:r>
              <a:rPr lang="sr-Cyrl-CS" sz="2000" b="1" smtClean="0">
                <a:solidFill>
                  <a:srgbClr val="FFFF00"/>
                </a:solidFill>
                <a:latin typeface="Arial" charset="0"/>
              </a:rPr>
              <a:t>ХИЛОМИКРОНА</a:t>
            </a:r>
            <a:r>
              <a:rPr lang="sr-Cyrl-CS" sz="2000" smtClean="0">
                <a:latin typeface="Arial" charset="0"/>
              </a:rPr>
              <a:t>; од липида садрже још и холестерол и липосолубилне витамине</a:t>
            </a:r>
          </a:p>
          <a:p>
            <a:pPr eaLnBrk="1" hangingPunct="1">
              <a:lnSpc>
                <a:spcPct val="85000"/>
              </a:lnSpc>
              <a:defRPr/>
            </a:pPr>
            <a:r>
              <a:rPr lang="sr-Cyrl-CS" sz="2000" smtClean="0">
                <a:latin typeface="Arial" charset="0"/>
              </a:rPr>
              <a:t>Од </a:t>
            </a:r>
            <a:r>
              <a:rPr lang="sr-Cyrl-CS" sz="2000" smtClean="0">
                <a:solidFill>
                  <a:srgbClr val="FFFF00"/>
                </a:solidFill>
                <a:latin typeface="Arial" charset="0"/>
              </a:rPr>
              <a:t>протеина у хиломикронима</a:t>
            </a:r>
            <a:r>
              <a:rPr lang="sr-Cyrl-CS" sz="2000" smtClean="0">
                <a:latin typeface="Arial" charset="0"/>
              </a:rPr>
              <a:t> је присутан </a:t>
            </a:r>
            <a:r>
              <a:rPr lang="sr-Latn-CS" sz="2000" b="1" smtClean="0">
                <a:solidFill>
                  <a:srgbClr val="FFFF00"/>
                </a:solidFill>
                <a:latin typeface="Arial" charset="0"/>
              </a:rPr>
              <a:t>apoB-48</a:t>
            </a:r>
          </a:p>
          <a:p>
            <a:pPr lvl="1" eaLnBrk="1" hangingPunct="1">
              <a:lnSpc>
                <a:spcPct val="85000"/>
              </a:lnSpc>
              <a:defRPr/>
            </a:pPr>
            <a:r>
              <a:rPr lang="sr-Latn-CS" sz="2000" smtClean="0">
                <a:latin typeface="Arial" charset="0"/>
              </a:rPr>
              <a:t>apoB-48</a:t>
            </a:r>
            <a:r>
              <a:rPr lang="sr-Cyrl-CS" sz="2000" smtClean="0">
                <a:latin typeface="Arial" charset="0"/>
              </a:rPr>
              <a:t> је структурно и генетски повезан са </a:t>
            </a:r>
            <a:r>
              <a:rPr lang="sr-Latn-CS" sz="2000" b="1" smtClean="0">
                <a:solidFill>
                  <a:srgbClr val="FFFF00"/>
                </a:solidFill>
                <a:latin typeface="Arial" charset="0"/>
              </a:rPr>
              <a:t>apoB-</a:t>
            </a:r>
            <a:r>
              <a:rPr lang="sr-Cyrl-CS" sz="2000" b="1" smtClean="0">
                <a:solidFill>
                  <a:srgbClr val="FFFF00"/>
                </a:solidFill>
                <a:latin typeface="Arial" charset="0"/>
              </a:rPr>
              <a:t>100</a:t>
            </a:r>
            <a:r>
              <a:rPr lang="sr-Cyrl-CS" sz="2000" b="1" smtClean="0">
                <a:latin typeface="Arial" charset="0"/>
              </a:rPr>
              <a:t> </a:t>
            </a:r>
            <a:r>
              <a:rPr lang="sr-Cyrl-CS" sz="2000" smtClean="0">
                <a:latin typeface="Arial" charset="0"/>
              </a:rPr>
              <a:t>који је </a:t>
            </a:r>
            <a:r>
              <a:rPr lang="sr-Cyrl-CS" sz="2000" smtClean="0">
                <a:solidFill>
                  <a:srgbClr val="FFFF00"/>
                </a:solidFill>
                <a:latin typeface="Arial" charset="0"/>
              </a:rPr>
              <a:t>главни аполипопротеин </a:t>
            </a:r>
            <a:r>
              <a:rPr lang="en-US" sz="2000" smtClean="0">
                <a:solidFill>
                  <a:srgbClr val="FFFF00"/>
                </a:solidFill>
                <a:latin typeface="Arial" charset="0"/>
              </a:rPr>
              <a:t>VLDL</a:t>
            </a:r>
          </a:p>
          <a:p>
            <a:pPr eaLnBrk="1" hangingPunct="1">
              <a:lnSpc>
                <a:spcPct val="85000"/>
              </a:lnSpc>
              <a:defRPr/>
            </a:pPr>
            <a:r>
              <a:rPr lang="sr-Cyrl-CS" sz="2000" smtClean="0">
                <a:latin typeface="Arial" charset="0"/>
              </a:rPr>
              <a:t>За стварање хиломикрона у </a:t>
            </a:r>
            <a:r>
              <a:rPr lang="en-US" sz="2000" smtClean="0">
                <a:latin typeface="Arial" charset="0"/>
              </a:rPr>
              <a:t>ER</a:t>
            </a:r>
            <a:r>
              <a:rPr lang="sr-Cyrl-CS" sz="2000" smtClean="0">
                <a:latin typeface="Arial" charset="0"/>
              </a:rPr>
              <a:t> неопходна је активност </a:t>
            </a:r>
            <a:r>
              <a:rPr lang="sr-Cyrl-CS" sz="2000" b="1" smtClean="0">
                <a:latin typeface="Arial" charset="0"/>
              </a:rPr>
              <a:t>МТР</a:t>
            </a:r>
            <a:r>
              <a:rPr lang="sr-Cyrl-CS" sz="2000" smtClean="0">
                <a:latin typeface="Arial" charset="0"/>
              </a:rPr>
              <a:t>-а – микрозомалног протеина за пренос триацилглицерола</a:t>
            </a:r>
            <a:r>
              <a:rPr lang="sr-Cyrl-CS" sz="2000" smtClean="0">
                <a:solidFill>
                  <a:srgbClr val="FF9933"/>
                </a:solidFill>
                <a:latin typeface="Arial" charset="0"/>
              </a:rPr>
              <a:t> </a:t>
            </a:r>
            <a:endParaRPr lang="en-US" sz="2000" smtClean="0">
              <a:solidFill>
                <a:srgbClr val="FF9933"/>
              </a:solidFill>
              <a:latin typeface="Arial" charset="0"/>
            </a:endParaRPr>
          </a:p>
        </p:txBody>
      </p:sp>
      <p:pic>
        <p:nvPicPr>
          <p:cNvPr id="58372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659563" y="3429000"/>
            <a:ext cx="2484437" cy="34290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  <p:pic>
        <p:nvPicPr>
          <p:cNvPr id="58373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981200" y="4486275"/>
            <a:ext cx="4594225" cy="23717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  <p:pic>
        <p:nvPicPr>
          <p:cNvPr id="58374" name="Picture 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3581400"/>
            <a:ext cx="2355850" cy="184308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endParaRPr lang="en-US" smtClean="0"/>
          </a:p>
        </p:txBody>
      </p:sp>
      <p:pic>
        <p:nvPicPr>
          <p:cNvPr id="59395" name="Picture 3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-33338"/>
            <a:ext cx="9144000" cy="6921501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0" y="3886200"/>
            <a:ext cx="9144000" cy="2971800"/>
          </a:xfrm>
        </p:spPr>
        <p:txBody>
          <a:bodyPr/>
          <a:lstStyle/>
          <a:p>
            <a:pPr eaLnBrk="1" hangingPunct="1">
              <a:lnSpc>
                <a:spcPct val="85000"/>
              </a:lnSpc>
              <a:defRPr/>
            </a:pPr>
            <a:r>
              <a:rPr lang="sr-Cyrl-CS" sz="2400" smtClean="0">
                <a:latin typeface="Arial" charset="0"/>
              </a:rPr>
              <a:t>Хиломикрони лимфним системом преко </a:t>
            </a:r>
            <a:r>
              <a:rPr lang="sr-Latn-CS" sz="2400" smtClean="0">
                <a:latin typeface="Arial" charset="0"/>
              </a:rPr>
              <a:t>ductus thoracicus-a </a:t>
            </a:r>
            <a:r>
              <a:rPr lang="sr-Cyrl-CS" sz="2400" smtClean="0">
                <a:latin typeface="Arial" charset="0"/>
              </a:rPr>
              <a:t>доспевају</a:t>
            </a:r>
            <a:r>
              <a:rPr lang="sr-Latn-CS" sz="2400" smtClean="0">
                <a:latin typeface="Arial" charset="0"/>
              </a:rPr>
              <a:t> </a:t>
            </a:r>
            <a:r>
              <a:rPr lang="sr-Cyrl-CS" sz="2400" smtClean="0">
                <a:latin typeface="Arial" charset="0"/>
              </a:rPr>
              <a:t>у циркулацију; у крви се појављују 1 до 2</a:t>
            </a:r>
            <a:r>
              <a:rPr lang="en-US" sz="2400" baseline="30000" smtClean="0">
                <a:latin typeface="Arial" charset="0"/>
              </a:rPr>
              <a:t>h</a:t>
            </a:r>
            <a:r>
              <a:rPr lang="sr-Cyrl-CS" sz="2400" smtClean="0">
                <a:latin typeface="Arial" charset="0"/>
              </a:rPr>
              <a:t> после јела</a:t>
            </a:r>
            <a:endParaRPr lang="sr-Cyrl-CS" sz="1400" smtClean="0">
              <a:latin typeface="Arial" charset="0"/>
            </a:endParaRPr>
          </a:p>
          <a:p>
            <a:pPr eaLnBrk="1" hangingPunct="1">
              <a:lnSpc>
                <a:spcPct val="85000"/>
              </a:lnSpc>
              <a:defRPr/>
            </a:pPr>
            <a:r>
              <a:rPr lang="sr-Cyrl-CS" sz="2400" smtClean="0">
                <a:latin typeface="Arial" charset="0"/>
              </a:rPr>
              <a:t>Новосинтетисани хиломикрони се називају</a:t>
            </a:r>
            <a:r>
              <a:rPr lang="sr-Cyrl-CS" sz="2400" smtClean="0">
                <a:solidFill>
                  <a:srgbClr val="FFFF00"/>
                </a:solidFill>
                <a:latin typeface="Arial" charset="0"/>
              </a:rPr>
              <a:t> </a:t>
            </a:r>
            <a:r>
              <a:rPr lang="sr-Cyrl-CS" sz="2400" b="1" smtClean="0">
                <a:solidFill>
                  <a:srgbClr val="FFFF00"/>
                </a:solidFill>
                <a:latin typeface="Arial" charset="0"/>
              </a:rPr>
              <a:t>НАСЦЕНТНИ</a:t>
            </a:r>
          </a:p>
          <a:p>
            <a:pPr eaLnBrk="1" hangingPunct="1">
              <a:lnSpc>
                <a:spcPct val="85000"/>
              </a:lnSpc>
              <a:buFont typeface="Wingdings" pitchFamily="2" charset="2"/>
              <a:buNone/>
              <a:defRPr/>
            </a:pPr>
            <a:endParaRPr lang="sr-Cyrl-CS" sz="800" b="1" smtClean="0">
              <a:solidFill>
                <a:srgbClr val="FF9933"/>
              </a:solidFill>
              <a:latin typeface="Arial" charset="0"/>
            </a:endParaRPr>
          </a:p>
          <a:p>
            <a:pPr eaLnBrk="1" hangingPunct="1">
              <a:lnSpc>
                <a:spcPct val="85000"/>
              </a:lnSpc>
              <a:defRPr/>
            </a:pPr>
            <a:r>
              <a:rPr lang="sr-Cyrl-CS" sz="2400" smtClean="0">
                <a:latin typeface="Arial" charset="0"/>
              </a:rPr>
              <a:t>У лимфи и крви </a:t>
            </a:r>
            <a:r>
              <a:rPr lang="sr-Cyrl-CS" sz="2400" smtClean="0">
                <a:solidFill>
                  <a:srgbClr val="FFFF00"/>
                </a:solidFill>
                <a:latin typeface="Arial" charset="0"/>
              </a:rPr>
              <a:t>од </a:t>
            </a:r>
            <a:r>
              <a:rPr lang="en-US" sz="2400" b="1" smtClean="0">
                <a:solidFill>
                  <a:srgbClr val="FFFF00"/>
                </a:solidFill>
                <a:latin typeface="Arial" charset="0"/>
              </a:rPr>
              <a:t>HDL</a:t>
            </a:r>
            <a:r>
              <a:rPr lang="sr-Cyrl-CS" sz="2400" b="1" smtClean="0">
                <a:latin typeface="Arial" charset="0"/>
              </a:rPr>
              <a:t> </a:t>
            </a:r>
            <a:r>
              <a:rPr lang="sr-Cyrl-CS" sz="2400" smtClean="0">
                <a:solidFill>
                  <a:srgbClr val="FFFF00"/>
                </a:solidFill>
                <a:latin typeface="Arial" charset="0"/>
              </a:rPr>
              <a:t>преузимају </a:t>
            </a:r>
            <a:r>
              <a:rPr lang="sr-Latn-CS" sz="2400" b="1" smtClean="0">
                <a:solidFill>
                  <a:srgbClr val="FFFF00"/>
                </a:solidFill>
                <a:latin typeface="Arial" charset="0"/>
              </a:rPr>
              <a:t>apoC-II</a:t>
            </a:r>
            <a:r>
              <a:rPr lang="sr-Latn-CS" sz="2400" smtClean="0">
                <a:solidFill>
                  <a:srgbClr val="FFFF00"/>
                </a:solidFill>
                <a:latin typeface="Arial" charset="0"/>
              </a:rPr>
              <a:t> </a:t>
            </a:r>
            <a:r>
              <a:rPr lang="sr-Cyrl-CS" sz="2400" smtClean="0">
                <a:solidFill>
                  <a:srgbClr val="FFFF00"/>
                </a:solidFill>
                <a:latin typeface="Arial" charset="0"/>
              </a:rPr>
              <a:t>и</a:t>
            </a:r>
            <a:r>
              <a:rPr lang="sr-Latn-CS" sz="2400" smtClean="0">
                <a:solidFill>
                  <a:srgbClr val="FFFF00"/>
                </a:solidFill>
                <a:latin typeface="Arial" charset="0"/>
              </a:rPr>
              <a:t> </a:t>
            </a:r>
            <a:r>
              <a:rPr lang="sr-Latn-CS" sz="2400" b="1" smtClean="0">
                <a:solidFill>
                  <a:srgbClr val="FFFF00"/>
                </a:solidFill>
                <a:latin typeface="Arial" charset="0"/>
              </a:rPr>
              <a:t>apoE</a:t>
            </a:r>
            <a:r>
              <a:rPr lang="sr-Cyrl-CS" sz="2400" smtClean="0">
                <a:latin typeface="Arial" charset="0"/>
              </a:rPr>
              <a:t> и постају </a:t>
            </a:r>
            <a:r>
              <a:rPr lang="en-US" sz="2400" smtClean="0">
                <a:solidFill>
                  <a:srgbClr val="FFFF00"/>
                </a:solidFill>
                <a:latin typeface="Arial" charset="0"/>
              </a:rPr>
              <a:t>“</a:t>
            </a:r>
            <a:r>
              <a:rPr lang="sr-Cyrl-CS" sz="2400" smtClean="0">
                <a:solidFill>
                  <a:srgbClr val="FFFF00"/>
                </a:solidFill>
                <a:latin typeface="Arial" charset="0"/>
              </a:rPr>
              <a:t>зрели</a:t>
            </a:r>
            <a:r>
              <a:rPr lang="en-US" sz="2400" smtClean="0">
                <a:solidFill>
                  <a:srgbClr val="FFFF00"/>
                </a:solidFill>
                <a:latin typeface="Arial" charset="0"/>
              </a:rPr>
              <a:t>“</a:t>
            </a:r>
            <a:endParaRPr lang="sr-Cyrl-CS" sz="2400" smtClean="0">
              <a:solidFill>
                <a:srgbClr val="FFFF00"/>
              </a:solidFill>
              <a:latin typeface="Arial" charset="0"/>
            </a:endParaRPr>
          </a:p>
          <a:p>
            <a:pPr lvl="1" eaLnBrk="1" hangingPunct="1">
              <a:lnSpc>
                <a:spcPct val="85000"/>
              </a:lnSpc>
              <a:defRPr/>
            </a:pPr>
            <a:r>
              <a:rPr lang="sr-Latn-CS" sz="2000" smtClean="0">
                <a:solidFill>
                  <a:srgbClr val="FFFF00"/>
                </a:solidFill>
                <a:latin typeface="Arial" charset="0"/>
              </a:rPr>
              <a:t>apoC-II</a:t>
            </a:r>
            <a:r>
              <a:rPr lang="sr-Cyrl-CS" sz="2000" smtClean="0">
                <a:solidFill>
                  <a:srgbClr val="FFFF00"/>
                </a:solidFill>
                <a:latin typeface="Arial" charset="0"/>
              </a:rPr>
              <a:t> </a:t>
            </a:r>
            <a:r>
              <a:rPr lang="sr-Cyrl-CS" sz="2000" smtClean="0">
                <a:latin typeface="Arial" charset="0"/>
              </a:rPr>
              <a:t>је активатор </a:t>
            </a:r>
            <a:r>
              <a:rPr lang="en-US" sz="2000" smtClean="0">
                <a:latin typeface="Arial" charset="0"/>
              </a:rPr>
              <a:t>LPL</a:t>
            </a:r>
            <a:r>
              <a:rPr lang="sr-Cyrl-CS" sz="2000" smtClean="0">
                <a:latin typeface="Arial" charset="0"/>
              </a:rPr>
              <a:t>; </a:t>
            </a:r>
            <a:endParaRPr lang="sr-Latn-CS" sz="2000" smtClean="0">
              <a:latin typeface="Arial" charset="0"/>
            </a:endParaRPr>
          </a:p>
          <a:p>
            <a:pPr lvl="1" eaLnBrk="1" hangingPunct="1">
              <a:lnSpc>
                <a:spcPct val="85000"/>
              </a:lnSpc>
              <a:defRPr/>
            </a:pPr>
            <a:r>
              <a:rPr lang="sr-Latn-CS" sz="2000" smtClean="0">
                <a:solidFill>
                  <a:srgbClr val="FFFF00"/>
                </a:solidFill>
                <a:latin typeface="Arial" charset="0"/>
              </a:rPr>
              <a:t>apoE</a:t>
            </a:r>
            <a:r>
              <a:rPr lang="sr-Cyrl-CS" sz="2000" smtClean="0">
                <a:latin typeface="Arial" charset="0"/>
              </a:rPr>
              <a:t> има улогу да  се веже за рецепторе на хепатоцитима</a:t>
            </a:r>
          </a:p>
          <a:p>
            <a:pPr lvl="1" eaLnBrk="1" hangingPunct="1">
              <a:lnSpc>
                <a:spcPct val="85000"/>
              </a:lnSpc>
              <a:buFont typeface="Wingdings" pitchFamily="2" charset="2"/>
              <a:buNone/>
              <a:defRPr/>
            </a:pPr>
            <a:endParaRPr lang="sr-Cyrl-CS" sz="1400" smtClean="0">
              <a:latin typeface="Arial" charset="0"/>
            </a:endParaRPr>
          </a:p>
        </p:txBody>
      </p:sp>
      <p:sp>
        <p:nvSpPr>
          <p:cNvPr id="90115" name="Rectangle 3"/>
          <p:cNvSpPr>
            <a:spLocks noChangeArrowheads="1"/>
          </p:cNvSpPr>
          <p:nvPr/>
        </p:nvSpPr>
        <p:spPr bwMode="auto">
          <a:xfrm>
            <a:off x="0" y="115888"/>
            <a:ext cx="9144000" cy="53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>
              <a:defRPr/>
            </a:pPr>
            <a:r>
              <a:rPr lang="sr-Cyrl-CS" sz="3600">
                <a:solidFill>
                  <a:srgbClr val="FF66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     </a:t>
            </a:r>
            <a:r>
              <a:rPr lang="sr-Cyrl-CS" sz="320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ХИЛОМИКРОНИ</a:t>
            </a:r>
            <a:endParaRPr lang="en-US" sz="3200"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</p:txBody>
      </p:sp>
      <p:pic>
        <p:nvPicPr>
          <p:cNvPr id="60420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300" y="692150"/>
            <a:ext cx="2284413" cy="31940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  <p:pic>
        <p:nvPicPr>
          <p:cNvPr id="60421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484438" y="692150"/>
            <a:ext cx="6659562" cy="31940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0" y="838200"/>
            <a:ext cx="9144000" cy="6019800"/>
          </a:xfrm>
        </p:spPr>
        <p:txBody>
          <a:bodyPr/>
          <a:lstStyle/>
          <a:p>
            <a:pPr eaLnBrk="1" hangingPunct="1">
              <a:lnSpc>
                <a:spcPct val="85000"/>
              </a:lnSpc>
              <a:spcBef>
                <a:spcPct val="0"/>
              </a:spcBef>
              <a:defRPr/>
            </a:pPr>
            <a:r>
              <a:rPr lang="en-US" sz="2000" smtClean="0">
                <a:latin typeface="Arial" charset="0"/>
              </a:rPr>
              <a:t>LPL</a:t>
            </a:r>
            <a:r>
              <a:rPr lang="sr-Cyrl-CS" sz="2000" smtClean="0">
                <a:latin typeface="Arial" charset="0"/>
              </a:rPr>
              <a:t> синтетишу ћелије адипозног, мишићног ткива, посебно ћелије срчаног мишића (и млечне жлезде у периоду лактације)</a:t>
            </a:r>
          </a:p>
          <a:p>
            <a:pPr eaLnBrk="1" hangingPunct="1">
              <a:lnSpc>
                <a:spcPct val="85000"/>
              </a:lnSpc>
              <a:spcBef>
                <a:spcPct val="0"/>
              </a:spcBef>
              <a:buFont typeface="Wingdings" pitchFamily="2" charset="2"/>
              <a:buNone/>
              <a:defRPr/>
            </a:pPr>
            <a:endParaRPr lang="sr-Cyrl-CS" sz="700" smtClean="0">
              <a:latin typeface="Arial" charset="0"/>
            </a:endParaRPr>
          </a:p>
          <a:p>
            <a:pPr lvl="1" eaLnBrk="1" hangingPunct="1">
              <a:lnSpc>
                <a:spcPct val="85000"/>
              </a:lnSpc>
              <a:spcBef>
                <a:spcPct val="0"/>
              </a:spcBef>
              <a:defRPr/>
            </a:pPr>
            <a:r>
              <a:rPr lang="sr-Cyrl-CS" sz="2000" smtClean="0">
                <a:latin typeface="Arial" charset="0"/>
              </a:rPr>
              <a:t>Разликују се по кинетским параметрима изоензими </a:t>
            </a:r>
            <a:r>
              <a:rPr lang="en-US" sz="2000" smtClean="0">
                <a:latin typeface="Arial" charset="0"/>
              </a:rPr>
              <a:t>LPL</a:t>
            </a:r>
            <a:r>
              <a:rPr lang="sr-Cyrl-CS" sz="2000" smtClean="0">
                <a:latin typeface="Arial" charset="0"/>
              </a:rPr>
              <a:t> из мишићног и масног ткива </a:t>
            </a:r>
          </a:p>
          <a:p>
            <a:pPr lvl="1" eaLnBrk="1" hangingPunct="1">
              <a:lnSpc>
                <a:spcPct val="85000"/>
              </a:lnSpc>
              <a:spcBef>
                <a:spcPct val="0"/>
              </a:spcBef>
              <a:buFont typeface="Wingdings" pitchFamily="2" charset="2"/>
              <a:buNone/>
              <a:defRPr/>
            </a:pPr>
            <a:endParaRPr lang="sr-Latn-CS" sz="800" smtClean="0">
              <a:latin typeface="Arial" charset="0"/>
            </a:endParaRPr>
          </a:p>
          <a:p>
            <a:pPr lvl="2" eaLnBrk="1" hangingPunct="1">
              <a:lnSpc>
                <a:spcPct val="85000"/>
              </a:lnSpc>
              <a:spcBef>
                <a:spcPct val="0"/>
              </a:spcBef>
              <a:defRPr/>
            </a:pPr>
            <a:r>
              <a:rPr lang="en-US" sz="1600" smtClean="0">
                <a:latin typeface="Arial" charset="0"/>
              </a:rPr>
              <a:t>LPL</a:t>
            </a:r>
            <a:r>
              <a:rPr lang="sr-Cyrl-CS" sz="1600" smtClean="0">
                <a:latin typeface="Arial" charset="0"/>
              </a:rPr>
              <a:t> из адипоцита има виши </a:t>
            </a:r>
            <a:r>
              <a:rPr lang="en-US" sz="1600" smtClean="0">
                <a:latin typeface="Arial" charset="0"/>
              </a:rPr>
              <a:t>Km</a:t>
            </a:r>
            <a:r>
              <a:rPr lang="sr-Cyrl-CS" sz="1600" smtClean="0">
                <a:latin typeface="Arial" charset="0"/>
              </a:rPr>
              <a:t> за </a:t>
            </a:r>
            <a:r>
              <a:rPr lang="en-US" sz="1600" smtClean="0">
                <a:latin typeface="Arial" charset="0"/>
              </a:rPr>
              <a:t>TAG</a:t>
            </a:r>
            <a:r>
              <a:rPr lang="sr-Cyrl-CS" sz="1600" smtClean="0">
                <a:latin typeface="Arial" charset="0"/>
              </a:rPr>
              <a:t> од изоензима из мишића; зато је адипозна </a:t>
            </a:r>
            <a:r>
              <a:rPr lang="en-US" sz="1600" smtClean="0">
                <a:latin typeface="Arial" charset="0"/>
              </a:rPr>
              <a:t>LPL</a:t>
            </a:r>
            <a:r>
              <a:rPr lang="sr-Cyrl-CS" sz="1600" smtClean="0">
                <a:latin typeface="Arial" charset="0"/>
              </a:rPr>
              <a:t> активнија после јела, када је повишен садржај хиломикрона у крви</a:t>
            </a:r>
          </a:p>
          <a:p>
            <a:pPr lvl="2" eaLnBrk="1" hangingPunct="1">
              <a:lnSpc>
                <a:spcPct val="85000"/>
              </a:lnSpc>
              <a:spcBef>
                <a:spcPct val="0"/>
              </a:spcBef>
              <a:buFont typeface="Wingdings" pitchFamily="2" charset="2"/>
              <a:buNone/>
              <a:defRPr/>
            </a:pPr>
            <a:endParaRPr lang="sr-Cyrl-CS" sz="1600" smtClean="0">
              <a:latin typeface="Arial" charset="0"/>
            </a:endParaRPr>
          </a:p>
          <a:p>
            <a:pPr lvl="1" eaLnBrk="1" hangingPunct="1">
              <a:lnSpc>
                <a:spcPct val="85000"/>
              </a:lnSpc>
              <a:spcBef>
                <a:spcPct val="0"/>
              </a:spcBef>
              <a:defRPr/>
            </a:pPr>
            <a:r>
              <a:rPr lang="sr-Cyrl-CS" sz="2000" b="1" smtClean="0">
                <a:latin typeface="Arial" charset="0"/>
              </a:rPr>
              <a:t>ИНСУЛИН </a:t>
            </a:r>
            <a:r>
              <a:rPr lang="sr-Cyrl-CS" sz="2000" smtClean="0">
                <a:latin typeface="Arial" charset="0"/>
              </a:rPr>
              <a:t>стимулише синтезу и лучење адипозне </a:t>
            </a:r>
            <a:r>
              <a:rPr lang="en-US" sz="2000" smtClean="0">
                <a:latin typeface="Arial" charset="0"/>
              </a:rPr>
              <a:t>LPL</a:t>
            </a:r>
            <a:r>
              <a:rPr lang="sr-Cyrl-CS" sz="2000" smtClean="0">
                <a:latin typeface="Arial" charset="0"/>
              </a:rPr>
              <a:t>; када ниво </a:t>
            </a:r>
            <a:r>
              <a:rPr lang="en-US" sz="2000" smtClean="0">
                <a:latin typeface="Arial" charset="0"/>
              </a:rPr>
              <a:t>TAG</a:t>
            </a:r>
            <a:r>
              <a:rPr lang="sr-Cyrl-CS" sz="2000" smtClean="0">
                <a:latin typeface="Arial" charset="0"/>
              </a:rPr>
              <a:t> после оброка порасте, ослобађа се инсулин који додатно активира </a:t>
            </a:r>
            <a:r>
              <a:rPr lang="en-US" sz="2000" smtClean="0">
                <a:latin typeface="Arial" charset="0"/>
              </a:rPr>
              <a:t>LPL</a:t>
            </a:r>
            <a:endParaRPr lang="sr-Cyrl-CS" sz="2000" smtClean="0">
              <a:latin typeface="Arial" charset="0"/>
            </a:endParaRPr>
          </a:p>
          <a:p>
            <a:pPr lvl="1" eaLnBrk="1" hangingPunct="1">
              <a:lnSpc>
                <a:spcPct val="85000"/>
              </a:lnSpc>
              <a:spcBef>
                <a:spcPct val="0"/>
              </a:spcBef>
              <a:buFont typeface="Wingdings" pitchFamily="2" charset="2"/>
              <a:buNone/>
              <a:defRPr/>
            </a:pPr>
            <a:endParaRPr lang="sr-Cyrl-CS" sz="800" smtClean="0">
              <a:latin typeface="Arial" charset="0"/>
            </a:endParaRPr>
          </a:p>
          <a:p>
            <a:pPr lvl="2" eaLnBrk="1" hangingPunct="1">
              <a:lnSpc>
                <a:spcPct val="85000"/>
              </a:lnSpc>
              <a:spcBef>
                <a:spcPct val="0"/>
              </a:spcBef>
              <a:defRPr/>
            </a:pPr>
            <a:r>
              <a:rPr lang="en-US" sz="1600" smtClean="0">
                <a:latin typeface="Arial" charset="0"/>
              </a:rPr>
              <a:t>LPL</a:t>
            </a:r>
            <a:r>
              <a:rPr lang="sr-Cyrl-CS" sz="1600" smtClean="0">
                <a:latin typeface="Arial" charset="0"/>
              </a:rPr>
              <a:t> из мишића има нижу </a:t>
            </a:r>
            <a:r>
              <a:rPr lang="en-US" sz="1600" smtClean="0">
                <a:latin typeface="Arial" charset="0"/>
              </a:rPr>
              <a:t>Km</a:t>
            </a:r>
            <a:r>
              <a:rPr lang="sr-Cyrl-CS" sz="1600" smtClean="0">
                <a:latin typeface="Arial" charset="0"/>
              </a:rPr>
              <a:t> од адипозне </a:t>
            </a:r>
            <a:r>
              <a:rPr lang="en-US" sz="1600" smtClean="0">
                <a:latin typeface="Arial" charset="0"/>
              </a:rPr>
              <a:t>LPL</a:t>
            </a:r>
            <a:r>
              <a:rPr lang="sr-Cyrl-CS" sz="1600" smtClean="0">
                <a:latin typeface="Arial" charset="0"/>
              </a:rPr>
              <a:t>; када у мишићима постоји потреба за Е, МК из липопротеина допремају се првенствено преко адипозног ткива</a:t>
            </a:r>
          </a:p>
          <a:p>
            <a:pPr lvl="1" eaLnBrk="1" hangingPunct="1">
              <a:lnSpc>
                <a:spcPct val="85000"/>
              </a:lnSpc>
              <a:spcBef>
                <a:spcPct val="0"/>
              </a:spcBef>
              <a:buFont typeface="Wingdings" pitchFamily="2" charset="2"/>
              <a:buNone/>
              <a:defRPr/>
            </a:pPr>
            <a:endParaRPr lang="en-US" sz="1600" smtClean="0">
              <a:latin typeface="Arial" charset="0"/>
            </a:endParaRPr>
          </a:p>
          <a:p>
            <a:pPr eaLnBrk="1" hangingPunct="1">
              <a:lnSpc>
                <a:spcPct val="85000"/>
              </a:lnSpc>
              <a:spcBef>
                <a:spcPct val="0"/>
              </a:spcBef>
              <a:defRPr/>
            </a:pPr>
            <a:r>
              <a:rPr lang="sr-Cyrl-CS" sz="2000" smtClean="0">
                <a:latin typeface="Arial" charset="0"/>
              </a:rPr>
              <a:t>Глицерол из хиломикрона, који се ослободи деловањем </a:t>
            </a:r>
            <a:r>
              <a:rPr lang="en-US" sz="2000" smtClean="0">
                <a:latin typeface="Arial" charset="0"/>
              </a:rPr>
              <a:t>LPL</a:t>
            </a:r>
            <a:r>
              <a:rPr lang="sr-Cyrl-CS" sz="2000" smtClean="0">
                <a:latin typeface="Arial" charset="0"/>
              </a:rPr>
              <a:t>-а циркулацијом одлази до хепатоцита, где се у стању ситости користи првенствено за синтезу </a:t>
            </a:r>
            <a:r>
              <a:rPr lang="en-US" sz="2000" smtClean="0">
                <a:latin typeface="Arial" charset="0"/>
              </a:rPr>
              <a:t>TAG</a:t>
            </a:r>
            <a:r>
              <a:rPr lang="sr-Cyrl-CS" sz="2000" smtClean="0">
                <a:latin typeface="Arial" charset="0"/>
              </a:rPr>
              <a:t> (или глуконеогенезу, у гладовању)</a:t>
            </a:r>
          </a:p>
          <a:p>
            <a:pPr eaLnBrk="1" hangingPunct="1">
              <a:lnSpc>
                <a:spcPct val="85000"/>
              </a:lnSpc>
              <a:spcBef>
                <a:spcPct val="0"/>
              </a:spcBef>
              <a:buFont typeface="Wingdings" pitchFamily="2" charset="2"/>
              <a:buNone/>
              <a:defRPr/>
            </a:pPr>
            <a:endParaRPr lang="sr-Cyrl-CS" sz="2000" smtClean="0">
              <a:latin typeface="Arial" charset="0"/>
            </a:endParaRPr>
          </a:p>
          <a:p>
            <a:pPr eaLnBrk="1" hangingPunct="1">
              <a:lnSpc>
                <a:spcPct val="85000"/>
              </a:lnSpc>
              <a:spcBef>
                <a:spcPct val="0"/>
              </a:spcBef>
              <a:defRPr/>
            </a:pPr>
            <a:r>
              <a:rPr lang="sr-Cyrl-CS" sz="2000" smtClean="0">
                <a:latin typeface="Arial" charset="0"/>
              </a:rPr>
              <a:t>Оно што остане од хиломикрона после дејства </a:t>
            </a:r>
            <a:r>
              <a:rPr lang="en-US" sz="2000" smtClean="0">
                <a:latin typeface="Arial" charset="0"/>
              </a:rPr>
              <a:t>LPL</a:t>
            </a:r>
            <a:r>
              <a:rPr lang="sr-Cyrl-CS" sz="2000" smtClean="0">
                <a:latin typeface="Arial" charset="0"/>
              </a:rPr>
              <a:t>-а, назива се </a:t>
            </a:r>
            <a:r>
              <a:rPr lang="en-US" sz="2000" smtClean="0">
                <a:latin typeface="Arial" charset="0"/>
              </a:rPr>
              <a:t>"</a:t>
            </a:r>
            <a:r>
              <a:rPr lang="sr-Cyrl-CS" sz="2000" smtClean="0">
                <a:latin typeface="Arial" charset="0"/>
              </a:rPr>
              <a:t>остатак хиломикрона</a:t>
            </a:r>
            <a:r>
              <a:rPr lang="en-US" sz="2000" smtClean="0">
                <a:latin typeface="Arial" charset="0"/>
              </a:rPr>
              <a:t>“</a:t>
            </a:r>
            <a:r>
              <a:rPr lang="sr-Cyrl-CS" sz="2000" smtClean="0">
                <a:latin typeface="Arial" charset="0"/>
              </a:rPr>
              <a:t> – </a:t>
            </a:r>
            <a:r>
              <a:rPr lang="sr-Cyrl-CS" sz="2000" b="1" smtClean="0">
                <a:latin typeface="Arial" charset="0"/>
              </a:rPr>
              <a:t>ХИЛОМИКРОН РЕМНАНТ</a:t>
            </a:r>
            <a:r>
              <a:rPr lang="sr-Cyrl-CS" sz="2000" smtClean="0">
                <a:latin typeface="Arial" charset="0"/>
              </a:rPr>
              <a:t>; враћа се циркулацијом до хепатоцита и посредством рецептора преко </a:t>
            </a:r>
            <a:r>
              <a:rPr lang="sr-Latn-CS" sz="2000" smtClean="0">
                <a:latin typeface="Arial" charset="0"/>
              </a:rPr>
              <a:t>apoE</a:t>
            </a:r>
            <a:r>
              <a:rPr lang="sr-Cyrl-CS" sz="2000" smtClean="0">
                <a:latin typeface="Arial" charset="0"/>
              </a:rPr>
              <a:t> процесом ендоцитозе улази у хепатоците</a:t>
            </a:r>
            <a:endParaRPr lang="en-US" sz="2000" smtClean="0">
              <a:latin typeface="Arial" charset="0"/>
            </a:endParaRPr>
          </a:p>
          <a:p>
            <a:pPr eaLnBrk="1" hangingPunct="1">
              <a:lnSpc>
                <a:spcPct val="80000"/>
              </a:lnSpc>
              <a:defRPr/>
            </a:pPr>
            <a:endParaRPr lang="en-US" sz="1800" smtClean="0">
              <a:latin typeface="Arial" charset="0"/>
            </a:endParaRPr>
          </a:p>
        </p:txBody>
      </p:sp>
      <p:sp>
        <p:nvSpPr>
          <p:cNvPr id="91139" name="Rectangle 3"/>
          <p:cNvSpPr>
            <a:spLocks noChangeArrowheads="1"/>
          </p:cNvSpPr>
          <p:nvPr/>
        </p:nvSpPr>
        <p:spPr bwMode="auto">
          <a:xfrm>
            <a:off x="0" y="260350"/>
            <a:ext cx="9144000" cy="53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>
              <a:defRPr/>
            </a:pPr>
            <a:r>
              <a:rPr lang="sr-Cyrl-CS" sz="360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     ХИЛОМИКРОНИ</a:t>
            </a:r>
            <a:endParaRPr lang="en-US" sz="3600"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0" y="0"/>
            <a:ext cx="9144000" cy="1295400"/>
          </a:xfrm>
        </p:spPr>
        <p:txBody>
          <a:bodyPr/>
          <a:lstStyle/>
          <a:p>
            <a:pPr eaLnBrk="1" hangingPunct="1">
              <a:defRPr/>
            </a:pPr>
            <a:r>
              <a:rPr lang="sr-Cyrl-CS" sz="2800" b="0" smtClean="0">
                <a:solidFill>
                  <a:schemeClr val="tx1"/>
                </a:solidFill>
                <a:latin typeface="Arial" charset="0"/>
              </a:rPr>
              <a:t>ЛИПОПРОТЕИНИ ВЕОМА МАЛЕ ГУСТИНЕ,</a:t>
            </a:r>
            <a:r>
              <a:rPr lang="en-US" sz="2800" b="0" smtClean="0">
                <a:solidFill>
                  <a:schemeClr val="tx1"/>
                </a:solidFill>
                <a:latin typeface="Arial" charset="0"/>
              </a:rPr>
              <a:t>VLDL</a:t>
            </a:r>
            <a:r>
              <a:rPr lang="sr-Cyrl-CS" sz="2800" b="0" smtClean="0">
                <a:solidFill>
                  <a:schemeClr val="tx1"/>
                </a:solidFill>
                <a:latin typeface="Arial" charset="0"/>
              </a:rPr>
              <a:t/>
            </a:r>
            <a:br>
              <a:rPr lang="sr-Cyrl-CS" sz="2800" b="0" smtClean="0">
                <a:solidFill>
                  <a:schemeClr val="tx1"/>
                </a:solidFill>
                <a:latin typeface="Arial" charset="0"/>
              </a:rPr>
            </a:br>
            <a:r>
              <a:rPr lang="sr-Cyrl-CS" sz="2800" b="0" smtClean="0">
                <a:solidFill>
                  <a:schemeClr val="tx1"/>
                </a:solidFill>
                <a:latin typeface="Arial" charset="0"/>
              </a:rPr>
              <a:t>ТРЕБА ДА СЕ ЗНА</a:t>
            </a:r>
            <a:endParaRPr lang="en-US" sz="2800" b="0" smtClean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921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143000"/>
            <a:ext cx="9144000" cy="2514600"/>
          </a:xfrm>
        </p:spPr>
        <p:txBody>
          <a:bodyPr/>
          <a:lstStyle/>
          <a:p>
            <a:pPr eaLnBrk="1" hangingPunct="1">
              <a:lnSpc>
                <a:spcPct val="85000"/>
              </a:lnSpc>
              <a:defRPr/>
            </a:pPr>
            <a:r>
              <a:rPr lang="en-US" sz="2400" smtClean="0">
                <a:solidFill>
                  <a:srgbClr val="FFFF00"/>
                </a:solidFill>
                <a:latin typeface="Arial" charset="0"/>
              </a:rPr>
              <a:t>TAG</a:t>
            </a:r>
            <a:r>
              <a:rPr lang="sr-Cyrl-CS" sz="2400" smtClean="0">
                <a:solidFill>
                  <a:srgbClr val="FFFF00"/>
                </a:solidFill>
                <a:latin typeface="Arial" charset="0"/>
              </a:rPr>
              <a:t> који се синтетишу у јетри – </a:t>
            </a:r>
            <a:r>
              <a:rPr lang="sr-Cyrl-CS" sz="2400" b="1" smtClean="0">
                <a:solidFill>
                  <a:srgbClr val="FFFF00"/>
                </a:solidFill>
                <a:latin typeface="Arial" charset="0"/>
              </a:rPr>
              <a:t>ендогени </a:t>
            </a:r>
            <a:r>
              <a:rPr lang="en-US" sz="2400" b="1" smtClean="0">
                <a:solidFill>
                  <a:srgbClr val="FFFF00"/>
                </a:solidFill>
                <a:latin typeface="Arial" charset="0"/>
              </a:rPr>
              <a:t>TAG</a:t>
            </a:r>
            <a:r>
              <a:rPr lang="sr-Cyrl-CS" sz="2400" smtClean="0">
                <a:solidFill>
                  <a:srgbClr val="FFFF00"/>
                </a:solidFill>
                <a:latin typeface="Arial" charset="0"/>
              </a:rPr>
              <a:t>, удружују се са различитим аполипопротеинима и излучују у циркулацију као </a:t>
            </a:r>
            <a:r>
              <a:rPr lang="en-US" sz="2400" b="1" smtClean="0">
                <a:solidFill>
                  <a:srgbClr val="FFFF00"/>
                </a:solidFill>
                <a:latin typeface="Arial" charset="0"/>
              </a:rPr>
              <a:t>VLDL</a:t>
            </a:r>
            <a:endParaRPr lang="sr-Cyrl-CS" sz="2400" b="1" smtClean="0">
              <a:solidFill>
                <a:srgbClr val="FFFF00"/>
              </a:solidFill>
              <a:latin typeface="Arial" charset="0"/>
            </a:endParaRPr>
          </a:p>
          <a:p>
            <a:pPr eaLnBrk="1" hangingPunct="1">
              <a:lnSpc>
                <a:spcPct val="85000"/>
              </a:lnSpc>
              <a:defRPr/>
            </a:pPr>
            <a:r>
              <a:rPr lang="en-US" sz="2400" b="1" smtClean="0">
                <a:solidFill>
                  <a:srgbClr val="FFFF00"/>
                </a:solidFill>
                <a:latin typeface="Arial" charset="0"/>
              </a:rPr>
              <a:t>LPL</a:t>
            </a:r>
            <a:r>
              <a:rPr lang="sr-Cyrl-CS" sz="2400" b="1" smtClean="0">
                <a:latin typeface="Arial" charset="0"/>
              </a:rPr>
              <a:t> </a:t>
            </a:r>
            <a:r>
              <a:rPr lang="sr-Cyrl-CS" sz="2400" smtClean="0">
                <a:latin typeface="Arial" charset="0"/>
              </a:rPr>
              <a:t>која се налази у капиларима адипозног ткива, мишића и млечних жлезда </a:t>
            </a:r>
            <a:r>
              <a:rPr lang="sr-Cyrl-CS" sz="2400" smtClean="0">
                <a:solidFill>
                  <a:srgbClr val="FFFF00"/>
                </a:solidFill>
                <a:latin typeface="Arial" charset="0"/>
              </a:rPr>
              <a:t>разлаже </a:t>
            </a:r>
            <a:r>
              <a:rPr lang="en-US" sz="2400" smtClean="0">
                <a:solidFill>
                  <a:srgbClr val="FFFF00"/>
                </a:solidFill>
                <a:latin typeface="Arial" charset="0"/>
              </a:rPr>
              <a:t>TAG</a:t>
            </a:r>
            <a:r>
              <a:rPr lang="sr-Cyrl-CS" sz="2400" smtClean="0">
                <a:latin typeface="Arial" charset="0"/>
              </a:rPr>
              <a:t> </a:t>
            </a:r>
            <a:r>
              <a:rPr lang="sr-Cyrl-CS" sz="2400" smtClean="0">
                <a:solidFill>
                  <a:srgbClr val="FFFF00"/>
                </a:solidFill>
                <a:latin typeface="Arial" charset="0"/>
              </a:rPr>
              <a:t>које носе </a:t>
            </a:r>
            <a:r>
              <a:rPr lang="en-US" sz="2400" b="1" smtClean="0">
                <a:solidFill>
                  <a:srgbClr val="FFFF00"/>
                </a:solidFill>
                <a:latin typeface="Arial" charset="0"/>
              </a:rPr>
              <a:t>VLDL</a:t>
            </a:r>
            <a:r>
              <a:rPr lang="sr-Cyrl-CS" sz="2400" b="1" smtClean="0">
                <a:latin typeface="Arial" charset="0"/>
              </a:rPr>
              <a:t> </a:t>
            </a:r>
            <a:r>
              <a:rPr lang="sr-Cyrl-CS" sz="2400" smtClean="0">
                <a:latin typeface="Arial" charset="0"/>
              </a:rPr>
              <a:t>на </a:t>
            </a:r>
            <a:r>
              <a:rPr lang="sr-Cyrl-CS" sz="2400" smtClean="0">
                <a:solidFill>
                  <a:srgbClr val="FFFF00"/>
                </a:solidFill>
                <a:latin typeface="Arial" charset="0"/>
              </a:rPr>
              <a:t>МК</a:t>
            </a:r>
            <a:r>
              <a:rPr lang="sr-Cyrl-CS" sz="2400" smtClean="0">
                <a:latin typeface="Arial" charset="0"/>
              </a:rPr>
              <a:t> и </a:t>
            </a:r>
            <a:r>
              <a:rPr lang="sr-Cyrl-CS" sz="2400" smtClean="0">
                <a:solidFill>
                  <a:srgbClr val="FFFF00"/>
                </a:solidFill>
                <a:latin typeface="Arial" charset="0"/>
              </a:rPr>
              <a:t>глицерол</a:t>
            </a:r>
            <a:r>
              <a:rPr lang="sr-Cyrl-CS" sz="2400" smtClean="0">
                <a:latin typeface="Arial" charset="0"/>
              </a:rPr>
              <a:t>, на исти начин као што делује на хиломикроне</a:t>
            </a:r>
          </a:p>
          <a:p>
            <a:pPr eaLnBrk="1" hangingPunct="1">
              <a:defRPr/>
            </a:pPr>
            <a:endParaRPr lang="en-US" sz="2400" smtClean="0">
              <a:latin typeface="Arial" charset="0"/>
            </a:endParaRPr>
          </a:p>
        </p:txBody>
      </p:sp>
      <p:pic>
        <p:nvPicPr>
          <p:cNvPr id="62468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24200" y="3352800"/>
            <a:ext cx="6019800" cy="3505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  <p:pic>
        <p:nvPicPr>
          <p:cNvPr id="62469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4565650"/>
            <a:ext cx="3124200" cy="22923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 Box 2"/>
          <p:cNvSpPr txBox="1">
            <a:spLocks noChangeArrowheads="1"/>
          </p:cNvSpPr>
          <p:nvPr/>
        </p:nvSpPr>
        <p:spPr bwMode="auto">
          <a:xfrm>
            <a:off x="0" y="188913"/>
            <a:ext cx="3424238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sr-Cyrl-CS" sz="3200">
                <a:solidFill>
                  <a:srgbClr val="FFFF00"/>
                </a:solidFill>
                <a:latin typeface="Arial" charset="0"/>
              </a:rPr>
              <a:t>ХОЛЕСТЕРОЛ...</a:t>
            </a:r>
            <a:r>
              <a:rPr lang="sr-Cyrl-CS" sz="3200">
                <a:solidFill>
                  <a:srgbClr val="FFFF00"/>
                </a:solidFill>
                <a:latin typeface="Comic Sans MS" pitchFamily="66" charset="0"/>
              </a:rPr>
              <a:t> </a:t>
            </a:r>
          </a:p>
        </p:txBody>
      </p:sp>
      <p:sp>
        <p:nvSpPr>
          <p:cNvPr id="12292" name="Text Box 4"/>
          <p:cNvSpPr txBox="1">
            <a:spLocks noChangeArrowheads="1"/>
          </p:cNvSpPr>
          <p:nvPr/>
        </p:nvSpPr>
        <p:spPr bwMode="auto">
          <a:xfrm>
            <a:off x="250825" y="1341438"/>
            <a:ext cx="4724400" cy="47894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defRPr/>
            </a:pPr>
            <a:r>
              <a:rPr lang="sr-Cyrl-CS" sz="2800" dirty="0">
                <a:solidFill>
                  <a:srgbClr val="FFFF00"/>
                </a:solidFill>
                <a:latin typeface="Arial" charset="0"/>
              </a:rPr>
              <a:t>ЛОШ...</a:t>
            </a:r>
          </a:p>
          <a:p>
            <a:pPr>
              <a:defRPr/>
            </a:pPr>
            <a:endParaRPr lang="sr-Cyrl-CS" sz="2800" b="1" dirty="0"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  <a:p>
            <a:pPr>
              <a:defRPr/>
            </a:pPr>
            <a:r>
              <a:rPr lang="sr-Cyrl-CS" sz="2800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Повећан ниво холестерола</a:t>
            </a:r>
          </a:p>
          <a:p>
            <a:pPr>
              <a:defRPr/>
            </a:pPr>
            <a:r>
              <a:rPr lang="sr-Cyrl-CS" sz="2800" dirty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који изграђује </a:t>
            </a:r>
            <a:r>
              <a:rPr lang="sr-Latn-CS" sz="28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LDL</a:t>
            </a:r>
            <a:r>
              <a:rPr lang="sr-Cyrl-CS" sz="2800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 </a:t>
            </a:r>
          </a:p>
          <a:p>
            <a:pPr>
              <a:defRPr/>
            </a:pPr>
            <a:r>
              <a:rPr lang="sr-Cyrl-CS" sz="2800" dirty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липопротеинске честице</a:t>
            </a:r>
          </a:p>
          <a:p>
            <a:pPr>
              <a:defRPr/>
            </a:pPr>
            <a:r>
              <a:rPr lang="sr-Cyrl-CS" sz="2800" dirty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се таложи на зидовима</a:t>
            </a:r>
          </a:p>
          <a:p>
            <a:pPr>
              <a:defRPr/>
            </a:pPr>
            <a:r>
              <a:rPr lang="sr-Cyrl-CS" sz="2800" dirty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крвних судова узрокујући</a:t>
            </a:r>
          </a:p>
          <a:p>
            <a:pPr>
              <a:defRPr/>
            </a:pPr>
            <a:r>
              <a:rPr lang="sr-Cyrl-CS" sz="2800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кардиоваскуларне болести</a:t>
            </a:r>
          </a:p>
          <a:p>
            <a:pPr>
              <a:defRPr/>
            </a:pPr>
            <a:r>
              <a:rPr lang="sr-Cyrl-CS" sz="2800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(Атеросклероза). </a:t>
            </a:r>
          </a:p>
          <a:p>
            <a:pPr>
              <a:defRPr/>
            </a:pPr>
            <a:endParaRPr lang="sr-Latn-CS" sz="2800" dirty="0"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  <a:p>
            <a:pPr>
              <a:defRPr/>
            </a:pPr>
            <a:endParaRPr lang="en-US" sz="2800" dirty="0">
              <a:effectLst>
                <a:outerShdw blurRad="38100" dist="38100" dir="2700000" algn="tl">
                  <a:srgbClr val="000000"/>
                </a:outerShdw>
              </a:effectLst>
              <a:latin typeface="Comic Sans MS" pitchFamily="66" charset="0"/>
            </a:endParaRPr>
          </a:p>
        </p:txBody>
      </p:sp>
      <p:pic>
        <p:nvPicPr>
          <p:cNvPr id="8196" name="Picture 5" descr="holesterol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653088" y="4292600"/>
            <a:ext cx="3527425" cy="256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7" name="Picture 6" descr="dobar i los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435600" y="42863"/>
            <a:ext cx="3744913" cy="2090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8" name="Picture 7" descr="plak 1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085013" y="2133600"/>
            <a:ext cx="2095500" cy="2181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9" name="Picture 8" descr="plak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806950" y="2768600"/>
            <a:ext cx="2286000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4724400" y="685800"/>
            <a:ext cx="4419600" cy="6172200"/>
          </a:xfrm>
        </p:spPr>
        <p:txBody>
          <a:bodyPr/>
          <a:lstStyle/>
          <a:p>
            <a:pPr eaLnBrk="1" hangingPunct="1">
              <a:lnSpc>
                <a:spcPct val="85000"/>
              </a:lnSpc>
              <a:defRPr/>
            </a:pPr>
            <a:r>
              <a:rPr lang="sr-Cyrl-CS" sz="1600" smtClean="0">
                <a:solidFill>
                  <a:srgbClr val="FFFF00"/>
                </a:solidFill>
                <a:latin typeface="Arial" charset="0"/>
              </a:rPr>
              <a:t>У јетри и масном ткиву </a:t>
            </a:r>
            <a:r>
              <a:rPr lang="en-US" sz="1600" smtClean="0">
                <a:solidFill>
                  <a:srgbClr val="FFFF00"/>
                </a:solidFill>
                <a:latin typeface="Arial" charset="0"/>
              </a:rPr>
              <a:t>TAG</a:t>
            </a:r>
            <a:r>
              <a:rPr lang="sr-Cyrl-CS" sz="1600" smtClean="0">
                <a:solidFill>
                  <a:srgbClr val="FFFF00"/>
                </a:solidFill>
                <a:latin typeface="Arial" charset="0"/>
              </a:rPr>
              <a:t> настају у метаболичком путу у коме као интермедијер настаје </a:t>
            </a:r>
            <a:r>
              <a:rPr lang="sr-Cyrl-CS" sz="1600" b="1" smtClean="0">
                <a:solidFill>
                  <a:srgbClr val="FFFF00"/>
                </a:solidFill>
                <a:latin typeface="Arial" charset="0"/>
              </a:rPr>
              <a:t>фосфатидна киселина</a:t>
            </a:r>
            <a:endParaRPr lang="sr-Latn-CS" sz="1600" b="1" smtClean="0">
              <a:solidFill>
                <a:srgbClr val="FFFF00"/>
              </a:solidFill>
              <a:latin typeface="Arial" charset="0"/>
            </a:endParaRPr>
          </a:p>
          <a:p>
            <a:pPr eaLnBrk="1" hangingPunct="1">
              <a:lnSpc>
                <a:spcPct val="85000"/>
              </a:lnSpc>
              <a:buFont typeface="Wingdings" pitchFamily="2" charset="2"/>
              <a:buNone/>
              <a:defRPr/>
            </a:pPr>
            <a:endParaRPr lang="sr-Cyrl-CS" sz="700" smtClean="0">
              <a:solidFill>
                <a:srgbClr val="FFFF00"/>
              </a:solidFill>
              <a:latin typeface="Arial" charset="0"/>
            </a:endParaRPr>
          </a:p>
          <a:p>
            <a:pPr eaLnBrk="1" hangingPunct="1">
              <a:lnSpc>
                <a:spcPct val="85000"/>
              </a:lnSpc>
              <a:defRPr/>
            </a:pPr>
            <a:r>
              <a:rPr lang="sr-Cyrl-CS" sz="1600" b="1" u="sng" smtClean="0">
                <a:latin typeface="Arial" charset="0"/>
              </a:rPr>
              <a:t>У јетри</a:t>
            </a:r>
            <a:r>
              <a:rPr lang="sr-Cyrl-CS" sz="1600" smtClean="0">
                <a:latin typeface="Arial" charset="0"/>
              </a:rPr>
              <a:t>, глицерол-3Р може да настане:</a:t>
            </a:r>
          </a:p>
          <a:p>
            <a:pPr lvl="1" eaLnBrk="1" hangingPunct="1">
              <a:lnSpc>
                <a:spcPct val="85000"/>
              </a:lnSpc>
              <a:defRPr/>
            </a:pPr>
            <a:r>
              <a:rPr lang="sr-Cyrl-CS" sz="1400" smtClean="0">
                <a:latin typeface="Arial" charset="0"/>
              </a:rPr>
              <a:t>Фосфорилацијом глицерола под дејством глицерол киназе</a:t>
            </a:r>
          </a:p>
          <a:p>
            <a:pPr lvl="1" eaLnBrk="1" hangingPunct="1">
              <a:lnSpc>
                <a:spcPct val="85000"/>
              </a:lnSpc>
              <a:defRPr/>
            </a:pPr>
            <a:r>
              <a:rPr lang="sr-Cyrl-CS" sz="1400" smtClean="0">
                <a:latin typeface="Arial" charset="0"/>
              </a:rPr>
              <a:t>редукцијом дихидрокси-ацетон-фосфата из гликолизе</a:t>
            </a:r>
            <a:endParaRPr lang="sr-Latn-CS" sz="1400" smtClean="0">
              <a:latin typeface="Arial" charset="0"/>
            </a:endParaRPr>
          </a:p>
          <a:p>
            <a:pPr lvl="1" eaLnBrk="1" hangingPunct="1">
              <a:lnSpc>
                <a:spcPct val="85000"/>
              </a:lnSpc>
              <a:buFont typeface="Wingdings" pitchFamily="2" charset="2"/>
              <a:buNone/>
              <a:defRPr/>
            </a:pPr>
            <a:endParaRPr lang="sr-Cyrl-CS" sz="700" smtClean="0">
              <a:latin typeface="Arial" charset="0"/>
            </a:endParaRPr>
          </a:p>
          <a:p>
            <a:pPr eaLnBrk="1" hangingPunct="1">
              <a:lnSpc>
                <a:spcPct val="85000"/>
              </a:lnSpc>
              <a:defRPr/>
            </a:pPr>
            <a:r>
              <a:rPr lang="sr-Cyrl-CS" sz="1600" b="1" u="sng" smtClean="0">
                <a:latin typeface="Arial" charset="0"/>
              </a:rPr>
              <a:t>Адипозно ткиво</a:t>
            </a:r>
            <a:r>
              <a:rPr lang="sr-Cyrl-CS" sz="1600" smtClean="0">
                <a:latin typeface="Arial" charset="0"/>
              </a:rPr>
              <a:t> </a:t>
            </a:r>
            <a:r>
              <a:rPr lang="sr-Cyrl-CS" sz="1600" b="1" smtClean="0">
                <a:latin typeface="Arial" charset="0"/>
              </a:rPr>
              <a:t>НЕМА</a:t>
            </a:r>
            <a:r>
              <a:rPr lang="sr-Cyrl-CS" sz="1600" smtClean="0">
                <a:latin typeface="Arial" charset="0"/>
              </a:rPr>
              <a:t> глицерол киназу, па се глицерол-3Р добија само редукцијом дихидрокси-ацетон-фосфата из гликолизе</a:t>
            </a:r>
            <a:endParaRPr lang="sr-Latn-CS" sz="1600" smtClean="0">
              <a:latin typeface="Arial" charset="0"/>
            </a:endParaRPr>
          </a:p>
          <a:p>
            <a:pPr eaLnBrk="1" hangingPunct="1">
              <a:lnSpc>
                <a:spcPct val="85000"/>
              </a:lnSpc>
              <a:buFont typeface="Wingdings" pitchFamily="2" charset="2"/>
              <a:buNone/>
              <a:defRPr/>
            </a:pPr>
            <a:endParaRPr lang="sr-Cyrl-CS" sz="700" smtClean="0">
              <a:latin typeface="Arial" charset="0"/>
            </a:endParaRPr>
          </a:p>
          <a:p>
            <a:pPr eaLnBrk="1" hangingPunct="1">
              <a:lnSpc>
                <a:spcPct val="85000"/>
              </a:lnSpc>
              <a:defRPr/>
            </a:pPr>
            <a:r>
              <a:rPr lang="sr-Cyrl-CS" sz="1600" smtClean="0">
                <a:latin typeface="Arial" charset="0"/>
              </a:rPr>
              <a:t>Настанак диацилглицерола</a:t>
            </a:r>
            <a:endParaRPr lang="sr-Latn-CS" sz="1600" smtClean="0">
              <a:latin typeface="Arial" charset="0"/>
            </a:endParaRPr>
          </a:p>
          <a:p>
            <a:pPr eaLnBrk="1" hangingPunct="1">
              <a:lnSpc>
                <a:spcPct val="85000"/>
              </a:lnSpc>
              <a:buFont typeface="Wingdings" pitchFamily="2" charset="2"/>
              <a:buNone/>
              <a:defRPr/>
            </a:pPr>
            <a:endParaRPr lang="sr-Cyrl-CS" sz="800" smtClean="0">
              <a:latin typeface="Arial" charset="0"/>
            </a:endParaRPr>
          </a:p>
          <a:p>
            <a:pPr eaLnBrk="1" hangingPunct="1">
              <a:lnSpc>
                <a:spcPct val="85000"/>
              </a:lnSpc>
              <a:defRPr/>
            </a:pPr>
            <a:r>
              <a:rPr lang="sr-Cyrl-CS" sz="1600" smtClean="0">
                <a:latin typeface="Arial" charset="0"/>
              </a:rPr>
              <a:t>Настанак триацилглицерола</a:t>
            </a:r>
            <a:endParaRPr lang="sr-Latn-CS" sz="1600" smtClean="0">
              <a:latin typeface="Arial" charset="0"/>
            </a:endParaRPr>
          </a:p>
          <a:p>
            <a:pPr eaLnBrk="1" hangingPunct="1">
              <a:lnSpc>
                <a:spcPct val="85000"/>
              </a:lnSpc>
              <a:buFont typeface="Wingdings" pitchFamily="2" charset="2"/>
              <a:buNone/>
              <a:defRPr/>
            </a:pPr>
            <a:endParaRPr lang="sr-Cyrl-CS" sz="800" smtClean="0">
              <a:latin typeface="Arial" charset="0"/>
            </a:endParaRPr>
          </a:p>
          <a:p>
            <a:pPr eaLnBrk="1" hangingPunct="1">
              <a:lnSpc>
                <a:spcPct val="85000"/>
              </a:lnSpc>
              <a:buFont typeface="Wingdings" pitchFamily="2" charset="2"/>
              <a:buNone/>
              <a:defRPr/>
            </a:pPr>
            <a:endParaRPr lang="sr-Cyrl-CS" sz="800" smtClean="0">
              <a:latin typeface="Arial" charset="0"/>
            </a:endParaRPr>
          </a:p>
          <a:p>
            <a:pPr eaLnBrk="1" hangingPunct="1">
              <a:lnSpc>
                <a:spcPct val="85000"/>
              </a:lnSpc>
              <a:defRPr/>
            </a:pPr>
            <a:r>
              <a:rPr lang="en-US" sz="1600" smtClean="0">
                <a:latin typeface="Arial" charset="0"/>
              </a:rPr>
              <a:t>TAG</a:t>
            </a:r>
            <a:r>
              <a:rPr lang="sr-Cyrl-CS" sz="1600" smtClean="0">
                <a:latin typeface="Arial" charset="0"/>
              </a:rPr>
              <a:t> настају у </a:t>
            </a:r>
            <a:r>
              <a:rPr lang="en-US" sz="1600" smtClean="0">
                <a:latin typeface="Arial" charset="0"/>
              </a:rPr>
              <a:t>ER</a:t>
            </a:r>
            <a:r>
              <a:rPr lang="sr-Latn-CS" sz="1600" smtClean="0">
                <a:latin typeface="Arial" charset="0"/>
              </a:rPr>
              <a:t> </a:t>
            </a:r>
            <a:r>
              <a:rPr lang="sr-Cyrl-CS" sz="1600" smtClean="0">
                <a:latin typeface="Arial" charset="0"/>
              </a:rPr>
              <a:t>хепатоцита, завршна обрада </a:t>
            </a:r>
            <a:r>
              <a:rPr lang="en-US" sz="1600" smtClean="0">
                <a:latin typeface="Arial" charset="0"/>
              </a:rPr>
              <a:t>VLDL</a:t>
            </a:r>
            <a:r>
              <a:rPr lang="sr-Cyrl-CS" sz="1600" smtClean="0">
                <a:latin typeface="Arial" charset="0"/>
              </a:rPr>
              <a:t> је у Голџи комплексу</a:t>
            </a:r>
          </a:p>
          <a:p>
            <a:pPr eaLnBrk="1" hangingPunct="1">
              <a:lnSpc>
                <a:spcPct val="85000"/>
              </a:lnSpc>
              <a:buFont typeface="Wingdings" pitchFamily="2" charset="2"/>
              <a:buNone/>
              <a:defRPr/>
            </a:pPr>
            <a:endParaRPr lang="sr-Cyrl-CS" sz="1600" smtClean="0">
              <a:latin typeface="Arial" charset="0"/>
            </a:endParaRPr>
          </a:p>
          <a:p>
            <a:pPr eaLnBrk="1" hangingPunct="1">
              <a:lnSpc>
                <a:spcPct val="85000"/>
              </a:lnSpc>
              <a:defRPr/>
            </a:pPr>
            <a:r>
              <a:rPr lang="sr-Cyrl-CS" sz="1600" smtClean="0">
                <a:solidFill>
                  <a:srgbClr val="FFFF00"/>
                </a:solidFill>
                <a:latin typeface="Arial" charset="0"/>
              </a:rPr>
              <a:t>Главни аполипопротеин је </a:t>
            </a:r>
            <a:r>
              <a:rPr lang="sr-Latn-CS" sz="1600" b="1" smtClean="0">
                <a:solidFill>
                  <a:srgbClr val="FFFF00"/>
                </a:solidFill>
                <a:latin typeface="Arial" charset="0"/>
              </a:rPr>
              <a:t>apoB-100</a:t>
            </a:r>
            <a:endParaRPr lang="sr-Cyrl-CS" sz="1600" b="1" smtClean="0">
              <a:solidFill>
                <a:srgbClr val="FFFF00"/>
              </a:solidFill>
              <a:latin typeface="Arial" charset="0"/>
            </a:endParaRPr>
          </a:p>
          <a:p>
            <a:pPr eaLnBrk="1" hangingPunct="1">
              <a:lnSpc>
                <a:spcPct val="85000"/>
              </a:lnSpc>
              <a:buFont typeface="Wingdings" pitchFamily="2" charset="2"/>
              <a:buNone/>
              <a:defRPr/>
            </a:pPr>
            <a:endParaRPr lang="sr-Cyrl-CS" sz="700" b="1" smtClean="0">
              <a:latin typeface="Arial" charset="0"/>
            </a:endParaRPr>
          </a:p>
          <a:p>
            <a:pPr eaLnBrk="1" hangingPunct="1">
              <a:lnSpc>
                <a:spcPct val="85000"/>
              </a:lnSpc>
              <a:defRPr/>
            </a:pPr>
            <a:r>
              <a:rPr lang="sr-Cyrl-CS" sz="1600" smtClean="0">
                <a:solidFill>
                  <a:srgbClr val="FFFF00"/>
                </a:solidFill>
                <a:latin typeface="Arial" charset="0"/>
              </a:rPr>
              <a:t>Насцентне </a:t>
            </a:r>
            <a:r>
              <a:rPr lang="en-US" sz="1600" smtClean="0">
                <a:solidFill>
                  <a:srgbClr val="FFFF00"/>
                </a:solidFill>
                <a:latin typeface="Arial" charset="0"/>
              </a:rPr>
              <a:t>VLDL</a:t>
            </a:r>
            <a:r>
              <a:rPr lang="sr-Cyrl-CS" sz="1600" smtClean="0">
                <a:solidFill>
                  <a:srgbClr val="FFFF00"/>
                </a:solidFill>
                <a:latin typeface="Arial" charset="0"/>
              </a:rPr>
              <a:t> се излучују из јетре, у циркулацији преузимају од </a:t>
            </a:r>
            <a:r>
              <a:rPr lang="en-US" sz="1600" smtClean="0">
                <a:solidFill>
                  <a:srgbClr val="FFFF00"/>
                </a:solidFill>
                <a:latin typeface="Arial" charset="0"/>
              </a:rPr>
              <a:t>HDL</a:t>
            </a:r>
            <a:r>
              <a:rPr lang="sr-Cyrl-CS" sz="1600" smtClean="0">
                <a:solidFill>
                  <a:srgbClr val="FFFF00"/>
                </a:solidFill>
                <a:latin typeface="Arial" charset="0"/>
              </a:rPr>
              <a:t> </a:t>
            </a:r>
            <a:r>
              <a:rPr lang="sr-Latn-CS" sz="1600" b="1" smtClean="0">
                <a:solidFill>
                  <a:srgbClr val="FFFF00"/>
                </a:solidFill>
                <a:latin typeface="Arial" charset="0"/>
              </a:rPr>
              <a:t>apoC-II</a:t>
            </a:r>
            <a:r>
              <a:rPr lang="sr-Latn-CS" sz="1600" smtClean="0">
                <a:solidFill>
                  <a:srgbClr val="FFFF00"/>
                </a:solidFill>
                <a:latin typeface="Arial" charset="0"/>
              </a:rPr>
              <a:t> </a:t>
            </a:r>
            <a:r>
              <a:rPr lang="sr-Cyrl-CS" sz="1600" smtClean="0">
                <a:solidFill>
                  <a:srgbClr val="FFFF00"/>
                </a:solidFill>
                <a:latin typeface="Arial" charset="0"/>
              </a:rPr>
              <a:t>и</a:t>
            </a:r>
            <a:r>
              <a:rPr lang="sr-Latn-CS" sz="1600" smtClean="0">
                <a:solidFill>
                  <a:srgbClr val="FFFF00"/>
                </a:solidFill>
                <a:latin typeface="Arial" charset="0"/>
              </a:rPr>
              <a:t> </a:t>
            </a:r>
            <a:r>
              <a:rPr lang="sr-Latn-CS" sz="1600" b="1" smtClean="0">
                <a:solidFill>
                  <a:srgbClr val="FFFF00"/>
                </a:solidFill>
                <a:latin typeface="Arial" charset="0"/>
              </a:rPr>
              <a:t>apoE</a:t>
            </a:r>
            <a:r>
              <a:rPr lang="sr-Cyrl-CS" sz="1600" smtClean="0">
                <a:solidFill>
                  <a:srgbClr val="FFFF00"/>
                </a:solidFill>
                <a:latin typeface="Arial" charset="0"/>
              </a:rPr>
              <a:t> чиме постају зреле</a:t>
            </a:r>
            <a:endParaRPr lang="en-US" sz="1600" smtClean="0">
              <a:solidFill>
                <a:srgbClr val="FFFF00"/>
              </a:solidFill>
              <a:latin typeface="Arial" charset="0"/>
            </a:endParaRPr>
          </a:p>
        </p:txBody>
      </p:sp>
      <p:sp>
        <p:nvSpPr>
          <p:cNvPr id="93187" name="Rectangle 3"/>
          <p:cNvSpPr>
            <a:spLocks noChangeArrowheads="1"/>
          </p:cNvSpPr>
          <p:nvPr/>
        </p:nvSpPr>
        <p:spPr bwMode="auto">
          <a:xfrm>
            <a:off x="0" y="0"/>
            <a:ext cx="9144000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>
              <a:defRPr/>
            </a:pPr>
            <a:r>
              <a:rPr lang="sr-Cyrl-CS" sz="28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ЛИПОПРОТЕИНИ ВЕОМА МАЛЕ ГУСТИНЕ,</a:t>
            </a:r>
            <a:r>
              <a:rPr lang="en-US" sz="28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VLDL</a:t>
            </a:r>
          </a:p>
        </p:txBody>
      </p:sp>
      <p:pic>
        <p:nvPicPr>
          <p:cNvPr id="63492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762000"/>
            <a:ext cx="2286000" cy="609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3493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362200" y="762000"/>
            <a:ext cx="2441575" cy="609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3494" name="Text Box 6"/>
          <p:cNvSpPr txBox="1">
            <a:spLocks noChangeArrowheads="1"/>
          </p:cNvSpPr>
          <p:nvPr/>
        </p:nvSpPr>
        <p:spPr bwMode="auto">
          <a:xfrm>
            <a:off x="2917825" y="3268663"/>
            <a:ext cx="1654175" cy="8239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117088" dir="2963922" algn="ctr" rotWithShape="0">
              <a:schemeClr val="tx1">
                <a:alpha val="50000"/>
              </a:schemeClr>
            </a:outerShdw>
          </a:effec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sr-Cyrl-CS" sz="4800" b="1">
                <a:solidFill>
                  <a:srgbClr val="0099CC"/>
                </a:solidFill>
                <a:latin typeface="Comic Sans MS" pitchFamily="66" charset="0"/>
              </a:rPr>
              <a:t>  </a:t>
            </a:r>
            <a:r>
              <a:rPr lang="sr-Cyrl-CS" sz="4400" b="1">
                <a:solidFill>
                  <a:srgbClr val="0099CC"/>
                </a:solidFill>
                <a:latin typeface="Comic Sans MS" pitchFamily="66" charset="0"/>
              </a:rPr>
              <a:t>   </a:t>
            </a:r>
            <a:endParaRPr lang="en-US" sz="4400" b="1">
              <a:solidFill>
                <a:srgbClr val="0099CC"/>
              </a:solidFill>
              <a:latin typeface="Comic Sans MS" pitchFamily="66" charset="0"/>
            </a:endParaRPr>
          </a:p>
        </p:txBody>
      </p:sp>
      <p:sp>
        <p:nvSpPr>
          <p:cNvPr id="63495" name="Text Box 7"/>
          <p:cNvSpPr txBox="1">
            <a:spLocks noChangeArrowheads="1"/>
          </p:cNvSpPr>
          <p:nvPr/>
        </p:nvSpPr>
        <p:spPr bwMode="auto">
          <a:xfrm>
            <a:off x="2819400" y="3048000"/>
            <a:ext cx="1676400" cy="1054100"/>
          </a:xfrm>
          <a:prstGeom prst="rect">
            <a:avLst/>
          </a:prstGeom>
          <a:noFill/>
          <a:ln w="47625" algn="ctr">
            <a:solidFill>
              <a:srgbClr val="000080"/>
            </a:solidFill>
            <a:miter lim="800000"/>
            <a:headEnd/>
            <a:tailEnd/>
          </a:ln>
          <a:effectLst>
            <a:outerShdw dist="117088" dir="2963922" algn="ctr" rotWithShape="0">
              <a:schemeClr val="tx1">
                <a:alpha val="50000"/>
              </a:schemeClr>
            </a:outerShdw>
          </a:effectLst>
        </p:spPr>
        <p:txBody>
          <a:bodyPr>
            <a:spAutoFit/>
          </a:bodyPr>
          <a:lstStyle/>
          <a:p>
            <a:pPr algn="ctr"/>
            <a:endParaRPr lang="en-US" sz="6000" b="1">
              <a:solidFill>
                <a:srgbClr val="0099CC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Rectangle 2"/>
          <p:cNvSpPr>
            <a:spLocks noChangeArrowheads="1"/>
          </p:cNvSpPr>
          <p:nvPr/>
        </p:nvSpPr>
        <p:spPr bwMode="auto">
          <a:xfrm>
            <a:off x="0" y="0"/>
            <a:ext cx="9144000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>
              <a:defRPr/>
            </a:pPr>
            <a:r>
              <a:rPr lang="sr-Cyrl-CS" sz="280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     ЛИПОПРОТЕИНИ ВЕОМА МАЛЕ ГУСТИНЕ,</a:t>
            </a:r>
            <a:r>
              <a:rPr lang="en-US" sz="280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VLDL</a:t>
            </a:r>
            <a:endParaRPr lang="en-US" sz="2800">
              <a:solidFill>
                <a:srgbClr val="00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</p:txBody>
      </p:sp>
      <p:pic>
        <p:nvPicPr>
          <p:cNvPr id="64515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981075"/>
            <a:ext cx="4486275" cy="392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4516" name="Picture 4"/>
          <p:cNvPicPr>
            <a:picLocks noGrp="1" noChangeAspect="1" noChangeArrowheads="1"/>
          </p:cNvPicPr>
          <p:nvPr>
            <p:ph type="title"/>
          </p:nvPr>
        </p:nvPicPr>
        <p:blipFill>
          <a:blip r:embed="rId3"/>
          <a:srcRect/>
          <a:stretch>
            <a:fillRect/>
          </a:stretch>
        </p:blipFill>
        <p:spPr>
          <a:xfrm>
            <a:off x="4876800" y="990600"/>
            <a:ext cx="3886200" cy="2265363"/>
          </a:xfrm>
          <a:noFill/>
        </p:spPr>
      </p:pic>
      <p:pic>
        <p:nvPicPr>
          <p:cNvPr id="64517" name="Picture 5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4"/>
          <a:srcRect/>
          <a:stretch>
            <a:fillRect/>
          </a:stretch>
        </p:blipFill>
        <p:spPr>
          <a:xfrm>
            <a:off x="4343400" y="3630613"/>
            <a:ext cx="4800600" cy="3227387"/>
          </a:xfrm>
          <a:noFill/>
        </p:spPr>
      </p:pic>
      <p:sp>
        <p:nvSpPr>
          <p:cNvPr id="64518" name="Text Box 6"/>
          <p:cNvSpPr txBox="1">
            <a:spLocks noChangeArrowheads="1"/>
          </p:cNvSpPr>
          <p:nvPr/>
        </p:nvSpPr>
        <p:spPr bwMode="auto">
          <a:xfrm>
            <a:off x="3213100" y="4140200"/>
            <a:ext cx="431800" cy="5794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117088" dir="2963922" algn="ctr" rotWithShape="0">
              <a:schemeClr val="tx1">
                <a:alpha val="50000"/>
              </a:schemeClr>
            </a:outerShdw>
          </a:effectLst>
        </p:spPr>
        <p:txBody>
          <a:bodyPr wrap="none">
            <a:spAutoFit/>
          </a:bodyPr>
          <a:lstStyle/>
          <a:p>
            <a:pPr algn="ctr"/>
            <a:r>
              <a:rPr lang="sr-Cyrl-CS" sz="3200" b="1">
                <a:solidFill>
                  <a:srgbClr val="0099CC"/>
                </a:solidFill>
                <a:latin typeface="Comic Sans MS" pitchFamily="66" charset="0"/>
              </a:rPr>
              <a:t>1</a:t>
            </a:r>
            <a:endParaRPr lang="en-US" sz="3200" b="1">
              <a:solidFill>
                <a:srgbClr val="0099CC"/>
              </a:solidFill>
              <a:latin typeface="Comic Sans MS" pitchFamily="66" charset="0"/>
            </a:endParaRPr>
          </a:p>
        </p:txBody>
      </p:sp>
      <p:sp>
        <p:nvSpPr>
          <p:cNvPr id="64519" name="Text Box 7"/>
          <p:cNvSpPr txBox="1">
            <a:spLocks noChangeArrowheads="1"/>
          </p:cNvSpPr>
          <p:nvPr/>
        </p:nvSpPr>
        <p:spPr bwMode="auto">
          <a:xfrm>
            <a:off x="4889500" y="2540000"/>
            <a:ext cx="431800" cy="5794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117088" dir="2963922" algn="ctr" rotWithShape="0">
              <a:schemeClr val="tx1">
                <a:alpha val="50000"/>
              </a:schemeClr>
            </a:outerShdw>
          </a:effectLst>
        </p:spPr>
        <p:txBody>
          <a:bodyPr wrap="none">
            <a:spAutoFit/>
          </a:bodyPr>
          <a:lstStyle/>
          <a:p>
            <a:pPr algn="ctr"/>
            <a:r>
              <a:rPr lang="sr-Cyrl-CS" sz="3200" b="1">
                <a:solidFill>
                  <a:srgbClr val="0099CC"/>
                </a:solidFill>
                <a:latin typeface="Comic Sans MS" pitchFamily="66" charset="0"/>
              </a:rPr>
              <a:t>2</a:t>
            </a:r>
            <a:endParaRPr lang="en-US" sz="3200" b="1">
              <a:solidFill>
                <a:srgbClr val="0099CC"/>
              </a:solidFill>
              <a:latin typeface="Comic Sans MS" pitchFamily="66" charset="0"/>
            </a:endParaRPr>
          </a:p>
        </p:txBody>
      </p:sp>
      <p:sp>
        <p:nvSpPr>
          <p:cNvPr id="64520" name="Text Box 8"/>
          <p:cNvSpPr txBox="1">
            <a:spLocks noChangeArrowheads="1"/>
          </p:cNvSpPr>
          <p:nvPr/>
        </p:nvSpPr>
        <p:spPr bwMode="auto">
          <a:xfrm>
            <a:off x="4508500" y="6121400"/>
            <a:ext cx="431800" cy="5794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117088" dir="2963922" algn="ctr" rotWithShape="0">
              <a:schemeClr val="tx1">
                <a:alpha val="50000"/>
              </a:schemeClr>
            </a:outerShdw>
          </a:effectLst>
        </p:spPr>
        <p:txBody>
          <a:bodyPr wrap="none">
            <a:spAutoFit/>
          </a:bodyPr>
          <a:lstStyle/>
          <a:p>
            <a:pPr algn="ctr"/>
            <a:r>
              <a:rPr lang="sr-Cyrl-CS" sz="3200" b="1">
                <a:solidFill>
                  <a:srgbClr val="0099CC"/>
                </a:solidFill>
                <a:latin typeface="Comic Sans MS" pitchFamily="66" charset="0"/>
              </a:rPr>
              <a:t>3</a:t>
            </a:r>
            <a:endParaRPr lang="en-US" sz="3200" b="1">
              <a:solidFill>
                <a:srgbClr val="0099CC"/>
              </a:solidFill>
              <a:latin typeface="Comic Sans MS" pitchFamily="66" charset="0"/>
            </a:endParaRPr>
          </a:p>
        </p:txBody>
      </p:sp>
      <p:sp>
        <p:nvSpPr>
          <p:cNvPr id="64521" name="Text Box 9"/>
          <p:cNvSpPr txBox="1">
            <a:spLocks noChangeArrowheads="1"/>
          </p:cNvSpPr>
          <p:nvPr/>
        </p:nvSpPr>
        <p:spPr bwMode="auto">
          <a:xfrm>
            <a:off x="179388" y="5229225"/>
            <a:ext cx="3960812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US" sz="3200">
              <a:latin typeface="Arial" charset="0"/>
            </a:endParaRPr>
          </a:p>
        </p:txBody>
      </p:sp>
      <p:sp>
        <p:nvSpPr>
          <p:cNvPr id="64522" name="Text Box 10"/>
          <p:cNvSpPr txBox="1">
            <a:spLocks noChangeArrowheads="1"/>
          </p:cNvSpPr>
          <p:nvPr/>
        </p:nvSpPr>
        <p:spPr bwMode="auto">
          <a:xfrm>
            <a:off x="107950" y="5253038"/>
            <a:ext cx="4176713" cy="148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sr-Cyrl-CS" sz="1600">
                <a:solidFill>
                  <a:srgbClr val="FFFF00"/>
                </a:solidFill>
                <a:latin typeface="Arial" charset="0"/>
              </a:rPr>
              <a:t>   1. Пут настанка </a:t>
            </a:r>
            <a:r>
              <a:rPr lang="sr-Latn-CS" sz="1600">
                <a:solidFill>
                  <a:srgbClr val="FFFF00"/>
                </a:solidFill>
                <a:latin typeface="Arial" charset="0"/>
              </a:rPr>
              <a:t>TAG </a:t>
            </a:r>
            <a:r>
              <a:rPr lang="sr-Cyrl-CS" sz="1600">
                <a:solidFill>
                  <a:srgbClr val="FFFF00"/>
                </a:solidFill>
                <a:latin typeface="Arial" charset="0"/>
              </a:rPr>
              <a:t>и </a:t>
            </a:r>
            <a:r>
              <a:rPr lang="sr-Latn-CS" sz="1600">
                <a:solidFill>
                  <a:srgbClr val="FFFF00"/>
                </a:solidFill>
                <a:latin typeface="Arial" charset="0"/>
              </a:rPr>
              <a:t>VLDL-a </a:t>
            </a:r>
            <a:r>
              <a:rPr lang="sr-Cyrl-CS" sz="1600">
                <a:solidFill>
                  <a:srgbClr val="FFFF00"/>
                </a:solidFill>
                <a:latin typeface="Arial" charset="0"/>
              </a:rPr>
              <a:t>у јетри </a:t>
            </a:r>
          </a:p>
          <a:p>
            <a:pPr>
              <a:spcBef>
                <a:spcPct val="50000"/>
              </a:spcBef>
            </a:pPr>
            <a:r>
              <a:rPr lang="sr-Cyrl-CS" sz="1600">
                <a:solidFill>
                  <a:srgbClr val="FFFF00"/>
                </a:solidFill>
                <a:latin typeface="Arial" charset="0"/>
              </a:rPr>
              <a:t>   2. Структура </a:t>
            </a:r>
            <a:r>
              <a:rPr lang="sr-Latn-CS" sz="1600">
                <a:solidFill>
                  <a:srgbClr val="FFFF00"/>
                </a:solidFill>
                <a:latin typeface="Arial" charset="0"/>
              </a:rPr>
              <a:t>VLDL-a</a:t>
            </a:r>
            <a:endParaRPr lang="sr-Cyrl-CS" sz="1600">
              <a:solidFill>
                <a:srgbClr val="FFFF00"/>
              </a:solidFill>
              <a:latin typeface="Arial" charset="0"/>
            </a:endParaRPr>
          </a:p>
          <a:p>
            <a:pPr>
              <a:spcBef>
                <a:spcPct val="50000"/>
              </a:spcBef>
            </a:pPr>
            <a:r>
              <a:rPr lang="sr-Cyrl-CS" sz="1600">
                <a:solidFill>
                  <a:srgbClr val="FFFF00"/>
                </a:solidFill>
                <a:latin typeface="Arial" charset="0"/>
              </a:rPr>
              <a:t>   3. Судбина </a:t>
            </a:r>
            <a:r>
              <a:rPr lang="sr-Latn-CS" sz="1600">
                <a:solidFill>
                  <a:srgbClr val="FFFF00"/>
                </a:solidFill>
                <a:latin typeface="Arial" charset="0"/>
              </a:rPr>
              <a:t>VLDL-a</a:t>
            </a:r>
            <a:endParaRPr lang="sr-Cyrl-CS" sz="1600">
              <a:solidFill>
                <a:srgbClr val="FFFF00"/>
              </a:solidFill>
              <a:latin typeface="Arial" charset="0"/>
            </a:endParaRPr>
          </a:p>
          <a:p>
            <a:pPr>
              <a:spcBef>
                <a:spcPct val="50000"/>
              </a:spcBef>
            </a:pPr>
            <a:endParaRPr lang="en-US">
              <a:solidFill>
                <a:srgbClr val="FFFF00"/>
              </a:solidFill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0" y="0"/>
            <a:ext cx="9144000" cy="609600"/>
          </a:xfrm>
        </p:spPr>
        <p:txBody>
          <a:bodyPr/>
          <a:lstStyle/>
          <a:p>
            <a:pPr eaLnBrk="1" hangingPunct="1">
              <a:defRPr/>
            </a:pPr>
            <a:r>
              <a:rPr lang="sr-Cyrl-CS" sz="2600" b="0" smtClean="0">
                <a:solidFill>
                  <a:srgbClr val="FFFF00"/>
                </a:solidFill>
                <a:latin typeface="Arial" charset="0"/>
              </a:rPr>
              <a:t>    Судбина триацилглицерола из хиломикрона и </a:t>
            </a:r>
            <a:r>
              <a:rPr lang="en-US" sz="2600" b="0" smtClean="0">
                <a:solidFill>
                  <a:srgbClr val="FFFF00"/>
                </a:solidFill>
                <a:latin typeface="Arial" charset="0"/>
              </a:rPr>
              <a:t>VLDL</a:t>
            </a:r>
          </a:p>
        </p:txBody>
      </p:sp>
      <p:sp>
        <p:nvSpPr>
          <p:cNvPr id="952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4343400"/>
            <a:ext cx="9144000" cy="2514600"/>
          </a:xfrm>
        </p:spPr>
        <p:txBody>
          <a:bodyPr/>
          <a:lstStyle/>
          <a:p>
            <a:pPr marL="609600" indent="-609600" eaLnBrk="1" hangingPunct="1">
              <a:lnSpc>
                <a:spcPct val="85000"/>
              </a:lnSpc>
              <a:buFont typeface="Wingdings" pitchFamily="2" charset="2"/>
              <a:buNone/>
              <a:defRPr/>
            </a:pPr>
            <a:r>
              <a:rPr lang="sr-Cyrl-CS" sz="1800" smtClean="0">
                <a:latin typeface="Arial" charset="0"/>
              </a:rPr>
              <a:t>1. Превођење МК из </a:t>
            </a:r>
            <a:r>
              <a:rPr lang="en-US" sz="1800" smtClean="0">
                <a:latin typeface="Arial" charset="0"/>
              </a:rPr>
              <a:t>TAG</a:t>
            </a:r>
            <a:r>
              <a:rPr lang="sr-Cyrl-CS" sz="1800" smtClean="0">
                <a:latin typeface="Arial" charset="0"/>
              </a:rPr>
              <a:t> хиломикрона и </a:t>
            </a:r>
            <a:r>
              <a:rPr lang="en-US" sz="1800" smtClean="0">
                <a:latin typeface="Arial" charset="0"/>
              </a:rPr>
              <a:t>VLDL</a:t>
            </a:r>
            <a:r>
              <a:rPr lang="sr-Cyrl-CS" sz="1800" smtClean="0">
                <a:latin typeface="Arial" charset="0"/>
              </a:rPr>
              <a:t> у залихе </a:t>
            </a:r>
            <a:r>
              <a:rPr lang="en-US" sz="1800" smtClean="0">
                <a:latin typeface="Arial" charset="0"/>
              </a:rPr>
              <a:t>TAG</a:t>
            </a:r>
            <a:r>
              <a:rPr lang="sr-Cyrl-CS" sz="1800" smtClean="0">
                <a:latin typeface="Arial" charset="0"/>
              </a:rPr>
              <a:t> у масном ткиву</a:t>
            </a:r>
            <a:r>
              <a:rPr lang="sr-Latn-CS" sz="1800" smtClean="0">
                <a:latin typeface="Arial" charset="0"/>
              </a:rPr>
              <a:t>;</a:t>
            </a:r>
            <a:r>
              <a:rPr lang="sr-Cyrl-CS" sz="1800" smtClean="0">
                <a:latin typeface="Arial" charset="0"/>
              </a:rPr>
              <a:t> у стању</a:t>
            </a:r>
            <a:r>
              <a:rPr lang="sr-Cyrl-CS" sz="1800" smtClean="0">
                <a:solidFill>
                  <a:srgbClr val="FF9933"/>
                </a:solidFill>
                <a:latin typeface="Arial" charset="0"/>
              </a:rPr>
              <a:t> </a:t>
            </a:r>
            <a:r>
              <a:rPr lang="sr-Cyrl-CS" sz="1800" b="1" u="sng" smtClean="0">
                <a:solidFill>
                  <a:srgbClr val="FFFF00"/>
                </a:solidFill>
                <a:latin typeface="Arial" charset="0"/>
              </a:rPr>
              <a:t>СИТОСТИ</a:t>
            </a:r>
            <a:r>
              <a:rPr lang="sr-Cyrl-CS" sz="1800" smtClean="0">
                <a:solidFill>
                  <a:srgbClr val="FFFF00"/>
                </a:solidFill>
                <a:latin typeface="Arial" charset="0"/>
              </a:rPr>
              <a:t> </a:t>
            </a:r>
            <a:r>
              <a:rPr lang="sr-Cyrl-CS" sz="1800" b="1" smtClean="0">
                <a:solidFill>
                  <a:srgbClr val="FFFF00"/>
                </a:solidFill>
                <a:latin typeface="Arial" charset="0"/>
              </a:rPr>
              <a:t>ИНСУЛИН</a:t>
            </a:r>
            <a:r>
              <a:rPr lang="sr-Cyrl-CS" sz="1800" smtClean="0">
                <a:solidFill>
                  <a:srgbClr val="FF9933"/>
                </a:solidFill>
                <a:latin typeface="Arial" charset="0"/>
              </a:rPr>
              <a:t> </a:t>
            </a:r>
            <a:r>
              <a:rPr lang="sr-Latn-CS" sz="1800" smtClean="0">
                <a:solidFill>
                  <a:srgbClr val="FF9933"/>
                </a:solidFill>
                <a:latin typeface="Arial" charset="0"/>
              </a:rPr>
              <a:t>:</a:t>
            </a:r>
            <a:r>
              <a:rPr lang="sr-Cyrl-CS" sz="1800" smtClean="0">
                <a:solidFill>
                  <a:srgbClr val="FF9933"/>
                </a:solidFill>
                <a:latin typeface="Arial" charset="0"/>
              </a:rPr>
              <a:t> </a:t>
            </a:r>
            <a:endParaRPr lang="sr-Latn-CS" sz="1800" smtClean="0">
              <a:solidFill>
                <a:srgbClr val="FF9933"/>
              </a:solidFill>
              <a:latin typeface="Arial" charset="0"/>
            </a:endParaRPr>
          </a:p>
          <a:p>
            <a:pPr marL="609600" indent="-609600" eaLnBrk="1" hangingPunct="1">
              <a:lnSpc>
                <a:spcPct val="85000"/>
              </a:lnSpc>
              <a:buFont typeface="Wingdings" pitchFamily="2" charset="2"/>
              <a:buNone/>
              <a:defRPr/>
            </a:pPr>
            <a:r>
              <a:rPr lang="sr-Latn-CS" sz="1800" smtClean="0">
                <a:solidFill>
                  <a:srgbClr val="FF9933"/>
                </a:solidFill>
                <a:latin typeface="Arial" charset="0"/>
              </a:rPr>
              <a:t>	</a:t>
            </a:r>
            <a:r>
              <a:rPr lang="sr-Cyrl-CS" sz="1800" smtClean="0">
                <a:latin typeface="Arial" charset="0"/>
              </a:rPr>
              <a:t>- стимулише транспорт глукозе у адипозне ћелије и процес гликолизе; глукоза обезбеђује глицерол-3Р за синтезу </a:t>
            </a:r>
            <a:r>
              <a:rPr lang="en-US" sz="1800" smtClean="0">
                <a:latin typeface="Arial" charset="0"/>
              </a:rPr>
              <a:t>TAG</a:t>
            </a:r>
            <a:r>
              <a:rPr lang="sr-Cyrl-CS" sz="1800" smtClean="0">
                <a:latin typeface="Arial" charset="0"/>
              </a:rPr>
              <a:t> </a:t>
            </a:r>
            <a:endParaRPr lang="sr-Latn-CS" sz="1800" smtClean="0">
              <a:latin typeface="Arial" charset="0"/>
            </a:endParaRPr>
          </a:p>
          <a:p>
            <a:pPr marL="609600" indent="-609600" eaLnBrk="1" hangingPunct="1">
              <a:lnSpc>
                <a:spcPct val="85000"/>
              </a:lnSpc>
              <a:buFont typeface="Wingdings" pitchFamily="2" charset="2"/>
              <a:buNone/>
              <a:defRPr/>
            </a:pPr>
            <a:r>
              <a:rPr lang="sr-Latn-CS" sz="1800" smtClean="0">
                <a:latin typeface="Arial" charset="0"/>
              </a:rPr>
              <a:t>	</a:t>
            </a:r>
            <a:r>
              <a:rPr lang="sr-Cyrl-CS" sz="1800" smtClean="0">
                <a:latin typeface="Arial" charset="0"/>
              </a:rPr>
              <a:t>– стимулише</a:t>
            </a:r>
            <a:r>
              <a:rPr lang="sr-Cyrl-CS" sz="1800" smtClean="0">
                <a:solidFill>
                  <a:srgbClr val="FF9933"/>
                </a:solidFill>
                <a:latin typeface="Arial" charset="0"/>
              </a:rPr>
              <a:t> </a:t>
            </a:r>
            <a:r>
              <a:rPr lang="sr-Cyrl-CS" sz="1800" smtClean="0">
                <a:solidFill>
                  <a:srgbClr val="FFFF00"/>
                </a:solidFill>
                <a:latin typeface="Arial" charset="0"/>
              </a:rPr>
              <a:t>синтезу и лучење </a:t>
            </a:r>
            <a:r>
              <a:rPr lang="en-US" sz="1800" smtClean="0">
                <a:solidFill>
                  <a:srgbClr val="FFFF00"/>
                </a:solidFill>
                <a:latin typeface="Arial" charset="0"/>
              </a:rPr>
              <a:t>L</a:t>
            </a:r>
            <a:r>
              <a:rPr lang="sr-Cyrl-CS" sz="1800" smtClean="0">
                <a:solidFill>
                  <a:srgbClr val="FFFF00"/>
                </a:solidFill>
                <a:latin typeface="Arial" charset="0"/>
              </a:rPr>
              <a:t>Р</a:t>
            </a:r>
            <a:r>
              <a:rPr lang="en-US" sz="1800" smtClean="0">
                <a:solidFill>
                  <a:srgbClr val="FFFF00"/>
                </a:solidFill>
                <a:latin typeface="Arial" charset="0"/>
              </a:rPr>
              <a:t>L</a:t>
            </a:r>
            <a:r>
              <a:rPr lang="sr-Cyrl-CS" sz="1800" smtClean="0">
                <a:solidFill>
                  <a:srgbClr val="FF9933"/>
                </a:solidFill>
                <a:latin typeface="Arial" charset="0"/>
              </a:rPr>
              <a:t> </a:t>
            </a:r>
            <a:r>
              <a:rPr lang="sr-Cyrl-CS" sz="1800" smtClean="0">
                <a:latin typeface="Arial" charset="0"/>
              </a:rPr>
              <a:t>из ћелија;</a:t>
            </a:r>
            <a:r>
              <a:rPr lang="sr-Cyrl-CS" sz="1800" smtClean="0">
                <a:solidFill>
                  <a:srgbClr val="FF9933"/>
                </a:solidFill>
                <a:latin typeface="Arial" charset="0"/>
              </a:rPr>
              <a:t> </a:t>
            </a:r>
            <a:r>
              <a:rPr lang="sr-Latn-CS" sz="1800" smtClean="0">
                <a:solidFill>
                  <a:srgbClr val="FFFF00"/>
                </a:solidFill>
                <a:latin typeface="Arial" charset="0"/>
              </a:rPr>
              <a:t>apoC-II</a:t>
            </a:r>
            <a:r>
              <a:rPr lang="sr-Latn-CS" sz="1800" smtClean="0">
                <a:solidFill>
                  <a:srgbClr val="FF9933"/>
                </a:solidFill>
                <a:latin typeface="Arial" charset="0"/>
              </a:rPr>
              <a:t> </a:t>
            </a:r>
            <a:r>
              <a:rPr lang="sr-Cyrl-CS" sz="1800" smtClean="0">
                <a:solidFill>
                  <a:srgbClr val="FFFF00"/>
                </a:solidFill>
                <a:latin typeface="Arial" charset="0"/>
              </a:rPr>
              <a:t>активира</a:t>
            </a:r>
            <a:r>
              <a:rPr lang="sr-Latn-CS" sz="1800" smtClean="0">
                <a:solidFill>
                  <a:srgbClr val="FFFF00"/>
                </a:solidFill>
                <a:latin typeface="Arial" charset="0"/>
              </a:rPr>
              <a:t> </a:t>
            </a:r>
            <a:r>
              <a:rPr lang="en-US" sz="1800" smtClean="0">
                <a:solidFill>
                  <a:srgbClr val="FFFF00"/>
                </a:solidFill>
                <a:latin typeface="Arial" charset="0"/>
              </a:rPr>
              <a:t>L</a:t>
            </a:r>
            <a:r>
              <a:rPr lang="sr-Cyrl-CS" sz="1800" smtClean="0">
                <a:solidFill>
                  <a:srgbClr val="FFFF00"/>
                </a:solidFill>
                <a:latin typeface="Arial" charset="0"/>
              </a:rPr>
              <a:t>Р</a:t>
            </a:r>
            <a:r>
              <a:rPr lang="en-US" sz="1800" smtClean="0">
                <a:solidFill>
                  <a:srgbClr val="FFFF00"/>
                </a:solidFill>
                <a:latin typeface="Arial" charset="0"/>
              </a:rPr>
              <a:t>L</a:t>
            </a:r>
            <a:r>
              <a:rPr lang="sr-Cyrl-CS" sz="1800" smtClean="0">
                <a:solidFill>
                  <a:srgbClr val="FF9933"/>
                </a:solidFill>
                <a:latin typeface="Arial" charset="0"/>
              </a:rPr>
              <a:t> </a:t>
            </a:r>
          </a:p>
          <a:p>
            <a:pPr marL="609600" indent="-609600" eaLnBrk="1" hangingPunct="1">
              <a:lnSpc>
                <a:spcPct val="85000"/>
              </a:lnSpc>
              <a:buFont typeface="Wingdings" pitchFamily="2" charset="2"/>
              <a:buNone/>
              <a:defRPr/>
            </a:pPr>
            <a:r>
              <a:rPr lang="sr-Latn-CS" sz="1800" smtClean="0">
                <a:latin typeface="Arial" charset="0"/>
              </a:rPr>
              <a:t>2. </a:t>
            </a:r>
            <a:r>
              <a:rPr lang="sr-Cyrl-CS" sz="1800" smtClean="0">
                <a:latin typeface="Arial" charset="0"/>
              </a:rPr>
              <a:t>Мобилизација адипозних </a:t>
            </a:r>
            <a:r>
              <a:rPr lang="en-US" sz="1800" smtClean="0">
                <a:latin typeface="Arial" charset="0"/>
              </a:rPr>
              <a:t>TAG</a:t>
            </a:r>
            <a:r>
              <a:rPr lang="sr-Cyrl-CS" sz="1800" smtClean="0">
                <a:latin typeface="Arial" charset="0"/>
              </a:rPr>
              <a:t>; При</a:t>
            </a:r>
            <a:r>
              <a:rPr lang="sr-Cyrl-CS" sz="1800" smtClean="0">
                <a:solidFill>
                  <a:srgbClr val="FF9933"/>
                </a:solidFill>
                <a:latin typeface="Arial" charset="0"/>
              </a:rPr>
              <a:t> </a:t>
            </a:r>
            <a:r>
              <a:rPr lang="sr-Cyrl-CS" sz="1800" b="1" u="sng" smtClean="0">
                <a:solidFill>
                  <a:srgbClr val="FFFF00"/>
                </a:solidFill>
                <a:latin typeface="Arial" charset="0"/>
              </a:rPr>
              <a:t>ГЛАДОВАЊУ</a:t>
            </a:r>
            <a:r>
              <a:rPr lang="sr-Cyrl-CS" sz="1800" smtClean="0">
                <a:latin typeface="Arial" charset="0"/>
              </a:rPr>
              <a:t>, ниво инсулина је снижен а ниво</a:t>
            </a:r>
            <a:r>
              <a:rPr lang="sr-Cyrl-CS" sz="1800" smtClean="0">
                <a:solidFill>
                  <a:srgbClr val="FF9933"/>
                </a:solidFill>
                <a:latin typeface="Arial" charset="0"/>
              </a:rPr>
              <a:t> </a:t>
            </a:r>
            <a:r>
              <a:rPr lang="sr-Cyrl-CS" sz="1800" b="1" smtClean="0">
                <a:solidFill>
                  <a:srgbClr val="FFFF00"/>
                </a:solidFill>
                <a:latin typeface="Arial" charset="0"/>
              </a:rPr>
              <a:t>ГЛУКАГОНА</a:t>
            </a:r>
            <a:r>
              <a:rPr lang="sr-Cyrl-CS" sz="1800" smtClean="0">
                <a:solidFill>
                  <a:srgbClr val="FFFF00"/>
                </a:solidFill>
                <a:latin typeface="Arial" charset="0"/>
              </a:rPr>
              <a:t> је висок</a:t>
            </a:r>
            <a:r>
              <a:rPr lang="sr-Cyrl-CS" sz="1800" smtClean="0">
                <a:solidFill>
                  <a:srgbClr val="FF9933"/>
                </a:solidFill>
                <a:latin typeface="Arial" charset="0"/>
              </a:rPr>
              <a:t> </a:t>
            </a:r>
            <a:r>
              <a:rPr lang="sr-Cyrl-CS" sz="1800" smtClean="0">
                <a:latin typeface="Arial" charset="0"/>
              </a:rPr>
              <a:t>– унутраћелијски </a:t>
            </a:r>
            <a:r>
              <a:rPr lang="sr-Latn-CS" sz="1800" smtClean="0">
                <a:latin typeface="Arial" charset="0"/>
              </a:rPr>
              <a:t>cAMP</a:t>
            </a:r>
            <a:r>
              <a:rPr lang="sr-Cyrl-CS" sz="1800" smtClean="0">
                <a:latin typeface="Arial" charset="0"/>
              </a:rPr>
              <a:t> појачава синтезу и активност протеин киназе А која фосфорилише</a:t>
            </a:r>
            <a:r>
              <a:rPr lang="sr-Cyrl-CS" sz="1800" b="1" smtClean="0">
                <a:latin typeface="Arial" charset="0"/>
              </a:rPr>
              <a:t> </a:t>
            </a:r>
            <a:r>
              <a:rPr lang="sr-Latn-CS" sz="1800" b="1" smtClean="0">
                <a:latin typeface="Arial" charset="0"/>
              </a:rPr>
              <a:t>HSL</a:t>
            </a:r>
            <a:r>
              <a:rPr lang="sr-Cyrl-CS" sz="1800" smtClean="0">
                <a:latin typeface="Arial" charset="0"/>
              </a:rPr>
              <a:t>; фосфорилисана</a:t>
            </a:r>
            <a:r>
              <a:rPr lang="sr-Cyrl-CS" sz="1800" smtClean="0">
                <a:solidFill>
                  <a:srgbClr val="FF9933"/>
                </a:solidFill>
                <a:latin typeface="Arial" charset="0"/>
              </a:rPr>
              <a:t> </a:t>
            </a:r>
            <a:r>
              <a:rPr lang="sr-Latn-CS" sz="1800" b="1" smtClean="0">
                <a:solidFill>
                  <a:srgbClr val="FFFF00"/>
                </a:solidFill>
                <a:latin typeface="Arial" charset="0"/>
              </a:rPr>
              <a:t>HSL</a:t>
            </a:r>
            <a:r>
              <a:rPr lang="sr-Cyrl-CS" sz="1800" b="1" smtClean="0">
                <a:solidFill>
                  <a:srgbClr val="FFFF00"/>
                </a:solidFill>
                <a:latin typeface="Arial" charset="0"/>
              </a:rPr>
              <a:t> </a:t>
            </a:r>
            <a:r>
              <a:rPr lang="sr-Cyrl-CS" sz="1800" smtClean="0">
                <a:solidFill>
                  <a:srgbClr val="FFFF00"/>
                </a:solidFill>
                <a:latin typeface="Arial" charset="0"/>
              </a:rPr>
              <a:t>је активна започиње разлагање </a:t>
            </a:r>
            <a:r>
              <a:rPr lang="en-US" sz="1800" smtClean="0">
                <a:solidFill>
                  <a:srgbClr val="FFFF00"/>
                </a:solidFill>
                <a:latin typeface="Arial" charset="0"/>
              </a:rPr>
              <a:t>TAG</a:t>
            </a:r>
            <a:r>
              <a:rPr lang="sr-Cyrl-CS" sz="1800" smtClean="0">
                <a:solidFill>
                  <a:srgbClr val="FF9933"/>
                </a:solidFill>
                <a:latin typeface="Arial" charset="0"/>
              </a:rPr>
              <a:t> </a:t>
            </a:r>
            <a:r>
              <a:rPr lang="sr-Cyrl-CS" sz="1800" smtClean="0">
                <a:latin typeface="Arial" charset="0"/>
              </a:rPr>
              <a:t>(</a:t>
            </a:r>
            <a:r>
              <a:rPr lang="sr-Latn-CS" sz="1800" smtClean="0">
                <a:latin typeface="Arial" charset="0"/>
              </a:rPr>
              <a:t>HSL</a:t>
            </a:r>
            <a:r>
              <a:rPr lang="sr-Cyrl-CS" sz="1800" smtClean="0">
                <a:latin typeface="Arial" charset="0"/>
              </a:rPr>
              <a:t> – триацилглицерол липаза)</a:t>
            </a:r>
          </a:p>
          <a:p>
            <a:pPr marL="609600" indent="-609600" eaLnBrk="1" hangingPunct="1">
              <a:lnSpc>
                <a:spcPct val="85000"/>
              </a:lnSpc>
              <a:defRPr/>
            </a:pPr>
            <a:endParaRPr lang="en-US" sz="1800" smtClean="0">
              <a:solidFill>
                <a:srgbClr val="FF9933"/>
              </a:solidFill>
              <a:latin typeface="Arial" charset="0"/>
            </a:endParaRPr>
          </a:p>
        </p:txBody>
      </p:sp>
      <p:pic>
        <p:nvPicPr>
          <p:cNvPr id="65540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685800"/>
            <a:ext cx="4572000" cy="3605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5541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48200" y="685800"/>
            <a:ext cx="4495800" cy="3581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5542" name="Text Box 6"/>
          <p:cNvSpPr txBox="1">
            <a:spLocks noChangeArrowheads="1"/>
          </p:cNvSpPr>
          <p:nvPr/>
        </p:nvSpPr>
        <p:spPr bwMode="auto">
          <a:xfrm>
            <a:off x="12700" y="635000"/>
            <a:ext cx="431800" cy="5794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117088" dir="2963922" algn="ctr" rotWithShape="0">
              <a:schemeClr val="tx1">
                <a:alpha val="50000"/>
              </a:schemeClr>
            </a:outerShdw>
          </a:effectLst>
        </p:spPr>
        <p:txBody>
          <a:bodyPr wrap="none">
            <a:spAutoFit/>
          </a:bodyPr>
          <a:lstStyle/>
          <a:p>
            <a:pPr algn="ctr"/>
            <a:r>
              <a:rPr lang="sr-Cyrl-CS" sz="3200" b="1">
                <a:solidFill>
                  <a:srgbClr val="0099CC"/>
                </a:solidFill>
                <a:latin typeface="Comic Sans MS" pitchFamily="66" charset="0"/>
              </a:rPr>
              <a:t>1</a:t>
            </a:r>
            <a:endParaRPr lang="en-US" sz="3200" b="1">
              <a:solidFill>
                <a:srgbClr val="0099CC"/>
              </a:solidFill>
              <a:latin typeface="Comic Sans MS" pitchFamily="66" charset="0"/>
            </a:endParaRPr>
          </a:p>
        </p:txBody>
      </p:sp>
      <p:sp>
        <p:nvSpPr>
          <p:cNvPr id="65543" name="Text Box 7"/>
          <p:cNvSpPr txBox="1">
            <a:spLocks noChangeArrowheads="1"/>
          </p:cNvSpPr>
          <p:nvPr/>
        </p:nvSpPr>
        <p:spPr bwMode="auto">
          <a:xfrm>
            <a:off x="4648200" y="762000"/>
            <a:ext cx="431800" cy="5794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117088" dir="2963922" algn="ctr" rotWithShape="0">
              <a:schemeClr val="tx1">
                <a:alpha val="50000"/>
              </a:schemeClr>
            </a:outerShdw>
          </a:effectLst>
        </p:spPr>
        <p:txBody>
          <a:bodyPr wrap="none">
            <a:spAutoFit/>
          </a:bodyPr>
          <a:lstStyle/>
          <a:p>
            <a:pPr algn="ctr"/>
            <a:r>
              <a:rPr lang="sr-Cyrl-CS" sz="3200" b="1">
                <a:solidFill>
                  <a:srgbClr val="0099CC"/>
                </a:solidFill>
                <a:latin typeface="Comic Sans MS" pitchFamily="66" charset="0"/>
              </a:rPr>
              <a:t>2</a:t>
            </a:r>
            <a:endParaRPr lang="en-US" sz="3200" b="1">
              <a:solidFill>
                <a:srgbClr val="0099CC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endParaRPr lang="en-US" smtClean="0"/>
          </a:p>
        </p:txBody>
      </p:sp>
      <p:pic>
        <p:nvPicPr>
          <p:cNvPr id="66563" name="Picture 3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44000" cy="5181600"/>
          </a:xfrm>
          <a:solidFill>
            <a:srgbClr val="CCFFFF"/>
          </a:solidFill>
        </p:spPr>
      </p:pic>
      <p:sp>
        <p:nvSpPr>
          <p:cNvPr id="66564" name="Text Box 4"/>
          <p:cNvSpPr txBox="1">
            <a:spLocks noChangeArrowheads="1"/>
          </p:cNvSpPr>
          <p:nvPr/>
        </p:nvSpPr>
        <p:spPr bwMode="auto">
          <a:xfrm>
            <a:off x="0" y="5249863"/>
            <a:ext cx="9144000" cy="1608137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r>
              <a:rPr lang="en-US" sz="1500" b="1">
                <a:solidFill>
                  <a:schemeClr val="bg2"/>
                </a:solidFill>
                <a:latin typeface="Arial" charset="0"/>
              </a:rPr>
              <a:t>С</a:t>
            </a:r>
            <a:r>
              <a:rPr lang="sr-Cyrl-CS" sz="1500" b="1">
                <a:solidFill>
                  <a:schemeClr val="bg2"/>
                </a:solidFill>
                <a:latin typeface="Arial" charset="0"/>
              </a:rPr>
              <a:t>удбина</a:t>
            </a:r>
            <a:r>
              <a:rPr lang="sr-Latn-CS" sz="1500" b="1">
                <a:solidFill>
                  <a:schemeClr val="bg2"/>
                </a:solidFill>
                <a:latin typeface="Arial" charset="0"/>
              </a:rPr>
              <a:t> VLDL. TAG</a:t>
            </a:r>
            <a:r>
              <a:rPr lang="sr-Cyrl-CS" sz="1500" b="1">
                <a:solidFill>
                  <a:schemeClr val="bg2"/>
                </a:solidFill>
                <a:latin typeface="Arial" charset="0"/>
              </a:rPr>
              <a:t> из </a:t>
            </a:r>
            <a:r>
              <a:rPr lang="sr-Latn-CS" sz="1500" b="1">
                <a:solidFill>
                  <a:schemeClr val="bg2"/>
                </a:solidFill>
                <a:latin typeface="Arial" charset="0"/>
              </a:rPr>
              <a:t>VLDL</a:t>
            </a:r>
            <a:r>
              <a:rPr lang="sr-Cyrl-CS" sz="1500" b="1">
                <a:solidFill>
                  <a:schemeClr val="bg2"/>
                </a:solidFill>
                <a:latin typeface="Arial" charset="0"/>
              </a:rPr>
              <a:t>-а се разлажу дејством</a:t>
            </a:r>
            <a:r>
              <a:rPr lang="sr-Latn-CS" sz="1500" b="1">
                <a:solidFill>
                  <a:schemeClr val="bg2"/>
                </a:solidFill>
                <a:latin typeface="Arial" charset="0"/>
              </a:rPr>
              <a:t> LPL</a:t>
            </a:r>
            <a:r>
              <a:rPr lang="sr-Cyrl-CS" sz="1500" b="1">
                <a:solidFill>
                  <a:schemeClr val="bg2"/>
                </a:solidFill>
                <a:latin typeface="Arial" charset="0"/>
              </a:rPr>
              <a:t>, након чега настаје</a:t>
            </a:r>
            <a:r>
              <a:rPr lang="sr-Latn-CS" sz="1500" b="1">
                <a:solidFill>
                  <a:schemeClr val="bg2"/>
                </a:solidFill>
                <a:latin typeface="Arial" charset="0"/>
              </a:rPr>
              <a:t> IDL</a:t>
            </a:r>
            <a:r>
              <a:rPr lang="sr-Cyrl-CS" sz="1500" b="1">
                <a:solidFill>
                  <a:schemeClr val="bg2"/>
                </a:solidFill>
                <a:latin typeface="Arial" charset="0"/>
              </a:rPr>
              <a:t>.</a:t>
            </a:r>
            <a:r>
              <a:rPr lang="sr-Latn-CS" sz="1500" b="1">
                <a:solidFill>
                  <a:schemeClr val="bg2"/>
                </a:solidFill>
                <a:latin typeface="Arial" charset="0"/>
              </a:rPr>
              <a:t> IDL</a:t>
            </a:r>
            <a:r>
              <a:rPr lang="sr-Cyrl-CS" sz="1500" b="1">
                <a:solidFill>
                  <a:schemeClr val="bg2"/>
                </a:solidFill>
                <a:latin typeface="Arial" charset="0"/>
              </a:rPr>
              <a:t> може да уђе у јетру ендоцитозом уз помоћ рецептора, или да се разложи до </a:t>
            </a:r>
            <a:r>
              <a:rPr lang="sr-Latn-CS" sz="1500" b="1">
                <a:solidFill>
                  <a:schemeClr val="bg2"/>
                </a:solidFill>
                <a:latin typeface="Arial" charset="0"/>
              </a:rPr>
              <a:t>LDL</a:t>
            </a:r>
            <a:r>
              <a:rPr lang="sr-Cyrl-CS" sz="1500" b="1">
                <a:solidFill>
                  <a:schemeClr val="bg2"/>
                </a:solidFill>
                <a:latin typeface="Arial" charset="0"/>
              </a:rPr>
              <a:t>, углавном хепатичком триацилглицерол-липазом</a:t>
            </a:r>
            <a:r>
              <a:rPr lang="sr-Latn-CS" sz="1500" b="1">
                <a:solidFill>
                  <a:schemeClr val="bg2"/>
                </a:solidFill>
                <a:latin typeface="Arial" charset="0"/>
              </a:rPr>
              <a:t> </a:t>
            </a:r>
            <a:r>
              <a:rPr lang="sr-Cyrl-CS" sz="1500" b="1">
                <a:solidFill>
                  <a:schemeClr val="bg2"/>
                </a:solidFill>
                <a:latin typeface="Arial" charset="0"/>
              </a:rPr>
              <a:t>(</a:t>
            </a:r>
            <a:r>
              <a:rPr lang="sr-Latn-CS" sz="1500" b="1">
                <a:solidFill>
                  <a:schemeClr val="bg2"/>
                </a:solidFill>
                <a:latin typeface="Arial" charset="0"/>
              </a:rPr>
              <a:t>HTGL</a:t>
            </a:r>
            <a:r>
              <a:rPr lang="sr-Cyrl-CS" sz="1500" b="1">
                <a:solidFill>
                  <a:schemeClr val="bg2"/>
                </a:solidFill>
                <a:latin typeface="Arial" charset="0"/>
              </a:rPr>
              <a:t>).</a:t>
            </a:r>
            <a:r>
              <a:rPr lang="sr-Latn-CS" sz="1500" b="1">
                <a:solidFill>
                  <a:schemeClr val="bg2"/>
                </a:solidFill>
                <a:latin typeface="Arial" charset="0"/>
              </a:rPr>
              <a:t> LDL</a:t>
            </a:r>
            <a:r>
              <a:rPr lang="sr-Cyrl-CS" sz="1500" b="1">
                <a:solidFill>
                  <a:schemeClr val="bg2"/>
                </a:solidFill>
                <a:latin typeface="Arial" charset="0"/>
              </a:rPr>
              <a:t> може да уђе у јетру или периферне ћелије ендоцитозом уз помоћ рецептора.</a:t>
            </a:r>
            <a:r>
              <a:rPr lang="sr-Latn-CS" sz="1500" b="1">
                <a:solidFill>
                  <a:schemeClr val="bg2"/>
                </a:solidFill>
                <a:latin typeface="Arial" charset="0"/>
              </a:rPr>
              <a:t> LDL</a:t>
            </a:r>
            <a:r>
              <a:rPr lang="sr-Cyrl-CS" sz="1500" b="1">
                <a:solidFill>
                  <a:schemeClr val="bg2"/>
                </a:solidFill>
                <a:latin typeface="Arial" charset="0"/>
              </a:rPr>
              <a:t> може да се оксидује, после чега га преузимају рецептори хватачи („scavenger“</a:t>
            </a:r>
            <a:r>
              <a:rPr lang="sr-Latn-CS" sz="1500" b="1">
                <a:solidFill>
                  <a:schemeClr val="bg2"/>
                </a:solidFill>
                <a:latin typeface="Arial" charset="0"/>
              </a:rPr>
              <a:t>) на макрофагама.</a:t>
            </a:r>
            <a:r>
              <a:rPr lang="sr-Cyrl-CS" sz="1500" b="1">
                <a:solidFill>
                  <a:schemeClr val="bg2"/>
                </a:solidFill>
                <a:latin typeface="Arial" charset="0"/>
              </a:rPr>
              <a:t> Пут преузимања холестерола рецепторима хватачима има улогу у атеросклерози.</a:t>
            </a:r>
            <a:r>
              <a:rPr lang="sr-Latn-CS" sz="1500" b="1">
                <a:solidFill>
                  <a:schemeClr val="bg2"/>
                </a:solidFill>
                <a:latin typeface="Arial" charset="0"/>
              </a:rPr>
              <a:t> FA</a:t>
            </a:r>
            <a:r>
              <a:rPr lang="sr-Cyrl-CS" sz="1500" b="1">
                <a:solidFill>
                  <a:schemeClr val="bg2"/>
                </a:solidFill>
                <a:latin typeface="Arial" charset="0"/>
              </a:rPr>
              <a:t>=масна киселина;</a:t>
            </a:r>
            <a:r>
              <a:rPr lang="sr-Latn-CS" sz="1500" b="1">
                <a:solidFill>
                  <a:schemeClr val="bg2"/>
                </a:solidFill>
                <a:latin typeface="Arial" charset="0"/>
              </a:rPr>
              <a:t> Pi</a:t>
            </a:r>
            <a:r>
              <a:rPr lang="sr-Cyrl-CS" sz="1500" b="1">
                <a:solidFill>
                  <a:schemeClr val="bg2"/>
                </a:solidFill>
                <a:latin typeface="Arial" charset="0"/>
              </a:rPr>
              <a:t>=неоргански фосфат</a:t>
            </a:r>
            <a:endParaRPr lang="en-US" sz="1500" b="1">
              <a:solidFill>
                <a:schemeClr val="bg2"/>
              </a:solidFill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0" y="260350"/>
            <a:ext cx="9144000" cy="990600"/>
          </a:xfrm>
        </p:spPr>
        <p:txBody>
          <a:bodyPr/>
          <a:lstStyle/>
          <a:p>
            <a:pPr eaLnBrk="1" hangingPunct="1">
              <a:lnSpc>
                <a:spcPct val="120000"/>
              </a:lnSpc>
              <a:defRPr/>
            </a:pPr>
            <a:r>
              <a:rPr lang="sr-Cyrl-CS" sz="2000" b="0" smtClean="0">
                <a:solidFill>
                  <a:schemeClr val="tx1"/>
                </a:solidFill>
                <a:latin typeface="Arial" charset="0"/>
              </a:rPr>
              <a:t>ЛИПОПРОТЕИНИ СРЕДЊЕ, МАЛЕ И ВЕЛИКЕ  ГУСТИНЕ, </a:t>
            </a:r>
            <a:r>
              <a:rPr lang="sr-Latn-CS" sz="2000" b="0" smtClean="0">
                <a:solidFill>
                  <a:schemeClr val="tx1"/>
                </a:solidFill>
                <a:latin typeface="Arial" charset="0"/>
              </a:rPr>
              <a:t>IDL, LDL</a:t>
            </a:r>
            <a:r>
              <a:rPr lang="sr-Cyrl-CS" sz="2000" b="0" smtClean="0">
                <a:solidFill>
                  <a:schemeClr val="tx1"/>
                </a:solidFill>
                <a:latin typeface="Arial" charset="0"/>
              </a:rPr>
              <a:t>, </a:t>
            </a:r>
            <a:r>
              <a:rPr lang="en-US" sz="2000" b="0" smtClean="0">
                <a:solidFill>
                  <a:schemeClr val="tx1"/>
                </a:solidFill>
                <a:latin typeface="Arial" charset="0"/>
              </a:rPr>
              <a:t>HDL</a:t>
            </a:r>
            <a:r>
              <a:rPr lang="sr-Latn-CS" sz="2000" b="0" smtClean="0">
                <a:solidFill>
                  <a:schemeClr val="tx1"/>
                </a:solidFill>
                <a:latin typeface="Arial" charset="0"/>
              </a:rPr>
              <a:t/>
            </a:r>
            <a:br>
              <a:rPr lang="sr-Latn-CS" sz="2000" b="0" smtClean="0">
                <a:solidFill>
                  <a:schemeClr val="tx1"/>
                </a:solidFill>
                <a:latin typeface="Arial" charset="0"/>
              </a:rPr>
            </a:br>
            <a:r>
              <a:rPr lang="sr-Cyrl-CS" sz="2000" b="0" smtClean="0">
                <a:solidFill>
                  <a:schemeClr val="tx1"/>
                </a:solidFill>
                <a:latin typeface="Arial" charset="0"/>
              </a:rPr>
              <a:t>ТРЕБА ДА СЕ ЗНА</a:t>
            </a:r>
            <a:endParaRPr lang="en-US" sz="2000" b="0" smtClean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972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447800"/>
            <a:ext cx="9144000" cy="5410200"/>
          </a:xfrm>
        </p:spPr>
        <p:txBody>
          <a:bodyPr/>
          <a:lstStyle/>
          <a:p>
            <a:pPr eaLnBrk="1" hangingPunct="1">
              <a:lnSpc>
                <a:spcPct val="80000"/>
              </a:lnSpc>
              <a:defRPr/>
            </a:pPr>
            <a:r>
              <a:rPr lang="en-US" sz="2000" smtClean="0">
                <a:latin typeface="Arial" charset="0"/>
              </a:rPr>
              <a:t>TAG</a:t>
            </a:r>
            <a:r>
              <a:rPr lang="sr-Cyrl-CS" sz="2000" smtClean="0">
                <a:latin typeface="Arial" charset="0"/>
              </a:rPr>
              <a:t> који се налазе у </a:t>
            </a:r>
            <a:r>
              <a:rPr lang="en-US" sz="2000" smtClean="0">
                <a:solidFill>
                  <a:srgbClr val="FFFF00"/>
                </a:solidFill>
                <a:latin typeface="Arial" charset="0"/>
              </a:rPr>
              <a:t>VLDL</a:t>
            </a:r>
            <a:r>
              <a:rPr lang="sr-Cyrl-CS" sz="2000" smtClean="0">
                <a:solidFill>
                  <a:srgbClr val="FFFF00"/>
                </a:solidFill>
                <a:latin typeface="Arial" charset="0"/>
              </a:rPr>
              <a:t> </a:t>
            </a:r>
            <a:r>
              <a:rPr lang="sr-Cyrl-CS" sz="2000" smtClean="0">
                <a:latin typeface="Arial" charset="0"/>
              </a:rPr>
              <a:t>разлажу се каталитичким деловањем </a:t>
            </a:r>
            <a:r>
              <a:rPr lang="en-US" sz="2000" smtClean="0">
                <a:latin typeface="Arial" charset="0"/>
              </a:rPr>
              <a:t>LPL</a:t>
            </a:r>
            <a:r>
              <a:rPr lang="sr-Cyrl-CS" sz="2000" smtClean="0">
                <a:latin typeface="Arial" charset="0"/>
              </a:rPr>
              <a:t>, при чему се честице у циркулацији преводе у липопротеине средње (</a:t>
            </a:r>
            <a:r>
              <a:rPr lang="en-US" sz="2000" b="1" smtClean="0">
                <a:solidFill>
                  <a:srgbClr val="FFFF00"/>
                </a:solidFill>
                <a:latin typeface="Arial" charset="0"/>
              </a:rPr>
              <a:t>IDL</a:t>
            </a:r>
            <a:r>
              <a:rPr lang="sr-Cyrl-CS" sz="2000" smtClean="0">
                <a:latin typeface="Arial" charset="0"/>
              </a:rPr>
              <a:t>), а затим у липопротеине мале густине (</a:t>
            </a:r>
            <a:r>
              <a:rPr lang="en-US" sz="2000" b="1" smtClean="0">
                <a:solidFill>
                  <a:srgbClr val="FFFF00"/>
                </a:solidFill>
                <a:latin typeface="Arial" charset="0"/>
              </a:rPr>
              <a:t>LDL</a:t>
            </a:r>
            <a:r>
              <a:rPr lang="sr-Cyrl-CS" sz="2000" smtClean="0">
                <a:latin typeface="Arial" charset="0"/>
              </a:rPr>
              <a:t>)</a:t>
            </a:r>
            <a:endParaRPr lang="en-US" sz="2000" smtClean="0">
              <a:latin typeface="Arial" charset="0"/>
            </a:endParaRP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endParaRPr lang="sr-Cyrl-CS" sz="800" smtClean="0">
              <a:latin typeface="Arial" charset="0"/>
            </a:endParaRPr>
          </a:p>
          <a:p>
            <a:pPr eaLnBrk="1" hangingPunct="1">
              <a:lnSpc>
                <a:spcPct val="80000"/>
              </a:lnSpc>
              <a:defRPr/>
            </a:pPr>
            <a:r>
              <a:rPr lang="sr-Cyrl-CS" sz="2000" smtClean="0">
                <a:solidFill>
                  <a:srgbClr val="FFFF00"/>
                </a:solidFill>
                <a:latin typeface="Arial" charset="0"/>
              </a:rPr>
              <a:t>Функција </a:t>
            </a:r>
            <a:r>
              <a:rPr lang="en-US" sz="2000" smtClean="0">
                <a:solidFill>
                  <a:srgbClr val="FFFF00"/>
                </a:solidFill>
                <a:latin typeface="Arial" charset="0"/>
              </a:rPr>
              <a:t>LDL</a:t>
            </a:r>
            <a:r>
              <a:rPr lang="sr-Cyrl-CS" sz="2000" smtClean="0">
                <a:solidFill>
                  <a:srgbClr val="FFFF00"/>
                </a:solidFill>
                <a:latin typeface="Arial" charset="0"/>
              </a:rPr>
              <a:t> је да донесу холестерол до екстрахепатичких ткива</a:t>
            </a:r>
            <a:endParaRPr lang="en-US" sz="2000" smtClean="0">
              <a:solidFill>
                <a:srgbClr val="FFFF00"/>
              </a:solidFill>
              <a:latin typeface="Arial" charset="0"/>
            </a:endParaRP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endParaRPr lang="sr-Cyrl-CS" sz="800" smtClean="0">
              <a:solidFill>
                <a:srgbClr val="FFFF00"/>
              </a:solidFill>
              <a:latin typeface="Arial" charset="0"/>
            </a:endParaRPr>
          </a:p>
          <a:p>
            <a:pPr eaLnBrk="1" hangingPunct="1">
              <a:lnSpc>
                <a:spcPct val="80000"/>
              </a:lnSpc>
              <a:defRPr/>
            </a:pPr>
            <a:r>
              <a:rPr lang="en-US" sz="2000" smtClean="0">
                <a:solidFill>
                  <a:srgbClr val="FFFF00"/>
                </a:solidFill>
                <a:latin typeface="Arial" charset="0"/>
              </a:rPr>
              <a:t>IDL</a:t>
            </a:r>
            <a:r>
              <a:rPr lang="sr-Cyrl-CS" sz="2000" smtClean="0">
                <a:solidFill>
                  <a:srgbClr val="FFFF00"/>
                </a:solidFill>
                <a:latin typeface="Arial" charset="0"/>
              </a:rPr>
              <a:t> и </a:t>
            </a:r>
            <a:r>
              <a:rPr lang="en-US" sz="2000" smtClean="0">
                <a:solidFill>
                  <a:srgbClr val="FFFF00"/>
                </a:solidFill>
                <a:latin typeface="Arial" charset="0"/>
              </a:rPr>
              <a:t>LDL</a:t>
            </a:r>
            <a:r>
              <a:rPr lang="sr-Cyrl-CS" sz="2000" smtClean="0">
                <a:solidFill>
                  <a:srgbClr val="FFFF00"/>
                </a:solidFill>
                <a:latin typeface="Arial" charset="0"/>
              </a:rPr>
              <a:t> везују се специфично за рецепторе на хепатоцитима, јетра их преузима и врши рециклизацију</a:t>
            </a:r>
            <a:endParaRPr lang="en-US" sz="2000" smtClean="0">
              <a:solidFill>
                <a:srgbClr val="FFFF00"/>
              </a:solidFill>
              <a:latin typeface="Arial" charset="0"/>
            </a:endParaRP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endParaRPr lang="sr-Cyrl-CS" sz="800" smtClean="0">
              <a:latin typeface="Arial" charset="0"/>
            </a:endParaRPr>
          </a:p>
          <a:p>
            <a:pPr eaLnBrk="1" hangingPunct="1">
              <a:lnSpc>
                <a:spcPct val="80000"/>
              </a:lnSpc>
              <a:defRPr/>
            </a:pPr>
            <a:r>
              <a:rPr lang="sr-Cyrl-CS" sz="2000" smtClean="0">
                <a:solidFill>
                  <a:srgbClr val="FFFF00"/>
                </a:solidFill>
                <a:latin typeface="Arial" charset="0"/>
              </a:rPr>
              <a:t>Липопротеини велике густине </a:t>
            </a:r>
            <a:r>
              <a:rPr lang="en-US" sz="2000" b="1" smtClean="0">
                <a:solidFill>
                  <a:srgbClr val="FFFF00"/>
                </a:solidFill>
                <a:latin typeface="Arial" charset="0"/>
              </a:rPr>
              <a:t>HDL</a:t>
            </a:r>
            <a:r>
              <a:rPr lang="sr-Cyrl-CS" sz="2000" smtClean="0">
                <a:solidFill>
                  <a:srgbClr val="FFFF00"/>
                </a:solidFill>
                <a:latin typeface="Arial" charset="0"/>
              </a:rPr>
              <a:t>,</a:t>
            </a:r>
            <a:r>
              <a:rPr lang="sr-Latn-CS" sz="2000" smtClean="0">
                <a:solidFill>
                  <a:srgbClr val="FFFF00"/>
                </a:solidFill>
                <a:latin typeface="Arial" charset="0"/>
              </a:rPr>
              <a:t> </a:t>
            </a:r>
            <a:r>
              <a:rPr lang="sr-Cyrl-CS" sz="2000" smtClean="0">
                <a:solidFill>
                  <a:srgbClr val="FFFF00"/>
                </a:solidFill>
                <a:latin typeface="Arial" charset="0"/>
              </a:rPr>
              <a:t>имају улогу у преносу </a:t>
            </a:r>
            <a:r>
              <a:rPr lang="sr-Latn-CS" sz="2000" b="1" smtClean="0">
                <a:solidFill>
                  <a:srgbClr val="FFFF00"/>
                </a:solidFill>
                <a:latin typeface="Arial" charset="0"/>
              </a:rPr>
              <a:t>apoC-II</a:t>
            </a:r>
            <a:r>
              <a:rPr lang="sr-Latn-CS" sz="2000" smtClean="0">
                <a:solidFill>
                  <a:srgbClr val="FFFF00"/>
                </a:solidFill>
                <a:latin typeface="Arial" charset="0"/>
              </a:rPr>
              <a:t> </a:t>
            </a:r>
            <a:r>
              <a:rPr lang="sr-Cyrl-CS" sz="2000" smtClean="0">
                <a:solidFill>
                  <a:srgbClr val="FFFF00"/>
                </a:solidFill>
                <a:latin typeface="Arial" charset="0"/>
              </a:rPr>
              <a:t>и</a:t>
            </a:r>
            <a:r>
              <a:rPr lang="sr-Latn-CS" sz="2000" smtClean="0">
                <a:solidFill>
                  <a:srgbClr val="FFFF00"/>
                </a:solidFill>
                <a:latin typeface="Arial" charset="0"/>
              </a:rPr>
              <a:t> </a:t>
            </a:r>
            <a:r>
              <a:rPr lang="sr-Latn-CS" sz="2000" b="1" smtClean="0">
                <a:solidFill>
                  <a:srgbClr val="FFFF00"/>
                </a:solidFill>
                <a:latin typeface="Arial" charset="0"/>
              </a:rPr>
              <a:t>apoE</a:t>
            </a:r>
            <a:r>
              <a:rPr lang="sr-Latn-CS" sz="2000" smtClean="0">
                <a:solidFill>
                  <a:srgbClr val="FFFF00"/>
                </a:solidFill>
                <a:latin typeface="Arial" charset="0"/>
              </a:rPr>
              <a:t> </a:t>
            </a:r>
            <a:r>
              <a:rPr lang="sr-Cyrl-CS" sz="2000" smtClean="0">
                <a:solidFill>
                  <a:srgbClr val="FFFF00"/>
                </a:solidFill>
                <a:latin typeface="Arial" charset="0"/>
              </a:rPr>
              <a:t>на насцентне хиломикроне и насцентне </a:t>
            </a:r>
            <a:r>
              <a:rPr lang="en-US" sz="2000" smtClean="0">
                <a:solidFill>
                  <a:srgbClr val="FFFF00"/>
                </a:solidFill>
                <a:latin typeface="Arial" charset="0"/>
              </a:rPr>
              <a:t>VLDL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endParaRPr lang="sr-Cyrl-CS" sz="800" smtClean="0">
              <a:solidFill>
                <a:srgbClr val="FFFF00"/>
              </a:solidFill>
              <a:latin typeface="Arial" charset="0"/>
            </a:endParaRPr>
          </a:p>
          <a:p>
            <a:pPr eaLnBrk="1" hangingPunct="1">
              <a:lnSpc>
                <a:spcPct val="80000"/>
              </a:lnSpc>
              <a:defRPr/>
            </a:pPr>
            <a:r>
              <a:rPr lang="en-US" sz="2000" smtClean="0">
                <a:solidFill>
                  <a:srgbClr val="FFFF00"/>
                </a:solidFill>
                <a:latin typeface="Arial" charset="0"/>
              </a:rPr>
              <a:t>HDL</a:t>
            </a:r>
            <a:r>
              <a:rPr lang="sr-Cyrl-CS" sz="2000" smtClean="0">
                <a:solidFill>
                  <a:srgbClr val="FFFF00"/>
                </a:solidFill>
                <a:latin typeface="Arial" charset="0"/>
              </a:rPr>
              <a:t> учествују у </a:t>
            </a:r>
            <a:r>
              <a:rPr lang="sr-Cyrl-CS" sz="2000" b="1" u="sng" smtClean="0">
                <a:solidFill>
                  <a:srgbClr val="FFFF00"/>
                </a:solidFill>
                <a:latin typeface="Arial" charset="0"/>
              </a:rPr>
              <a:t>реверзном транспорту холестерола</a:t>
            </a:r>
            <a:r>
              <a:rPr lang="sr-Cyrl-CS" sz="2000" smtClean="0">
                <a:solidFill>
                  <a:srgbClr val="FFFF00"/>
                </a:solidFill>
                <a:latin typeface="Arial" charset="0"/>
              </a:rPr>
              <a:t> (од ткива, вишкови холестерола из ћелијских мембрана, </a:t>
            </a:r>
            <a:r>
              <a:rPr lang="en-US" sz="2000" smtClean="0">
                <a:solidFill>
                  <a:srgbClr val="FFFF00"/>
                </a:solidFill>
                <a:latin typeface="Arial" charset="0"/>
              </a:rPr>
              <a:t>HDL</a:t>
            </a:r>
            <a:r>
              <a:rPr lang="sr-Cyrl-CS" sz="2000" smtClean="0">
                <a:solidFill>
                  <a:srgbClr val="FFFF00"/>
                </a:solidFill>
                <a:latin typeface="Arial" charset="0"/>
              </a:rPr>
              <a:t>-ом се враћају до јетре)</a:t>
            </a:r>
            <a:endParaRPr lang="en-US" sz="2000" smtClean="0">
              <a:solidFill>
                <a:srgbClr val="FFFF00"/>
              </a:solidFill>
              <a:latin typeface="Arial" charset="0"/>
            </a:endParaRP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endParaRPr lang="sr-Cyrl-CS" sz="800" smtClean="0">
              <a:solidFill>
                <a:srgbClr val="FFFF00"/>
              </a:solidFill>
              <a:latin typeface="Arial" charset="0"/>
            </a:endParaRPr>
          </a:p>
          <a:p>
            <a:pPr eaLnBrk="1" hangingPunct="1">
              <a:lnSpc>
                <a:spcPct val="80000"/>
              </a:lnSpc>
              <a:defRPr/>
            </a:pPr>
            <a:r>
              <a:rPr lang="sr-Cyrl-CS" sz="2000" smtClean="0">
                <a:solidFill>
                  <a:srgbClr val="FFFF00"/>
                </a:solidFill>
                <a:latin typeface="Arial" charset="0"/>
              </a:rPr>
              <a:t>Настанак атеросклеротских плакова удружен је са повећаном концентрацијом холестерола у крви</a:t>
            </a:r>
            <a:endParaRPr lang="en-US" sz="2000" smtClean="0">
              <a:solidFill>
                <a:srgbClr val="FFFF00"/>
              </a:solidFill>
              <a:latin typeface="Arial" charset="0"/>
            </a:endParaRP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endParaRPr lang="sr-Cyrl-CS" sz="800" smtClean="0">
              <a:solidFill>
                <a:srgbClr val="FFFF00"/>
              </a:solidFill>
              <a:latin typeface="Arial" charset="0"/>
            </a:endParaRPr>
          </a:p>
          <a:p>
            <a:pPr eaLnBrk="1" hangingPunct="1">
              <a:lnSpc>
                <a:spcPct val="80000"/>
              </a:lnSpc>
              <a:defRPr/>
            </a:pPr>
            <a:r>
              <a:rPr lang="sr-Cyrl-CS" sz="2000" smtClean="0">
                <a:solidFill>
                  <a:srgbClr val="FFFF00"/>
                </a:solidFill>
                <a:latin typeface="Arial" charset="0"/>
              </a:rPr>
              <a:t>Висок ниво </a:t>
            </a:r>
            <a:r>
              <a:rPr lang="en-US" sz="2000" smtClean="0">
                <a:solidFill>
                  <a:srgbClr val="FFFF00"/>
                </a:solidFill>
                <a:latin typeface="Arial" charset="0"/>
              </a:rPr>
              <a:t>LDL</a:t>
            </a:r>
            <a:r>
              <a:rPr lang="sr-Cyrl-CS" sz="2000" smtClean="0">
                <a:solidFill>
                  <a:srgbClr val="FFFF00"/>
                </a:solidFill>
                <a:latin typeface="Arial" charset="0"/>
              </a:rPr>
              <a:t> ризичнији је за настанак атеросклеротских плакова,  док висок ниво </a:t>
            </a:r>
            <a:r>
              <a:rPr lang="en-US" sz="2000" smtClean="0">
                <a:solidFill>
                  <a:srgbClr val="FFFF00"/>
                </a:solidFill>
                <a:latin typeface="Arial" charset="0"/>
              </a:rPr>
              <a:t>HDL</a:t>
            </a:r>
            <a:r>
              <a:rPr lang="sr-Cyrl-CS" sz="2000" smtClean="0">
                <a:solidFill>
                  <a:srgbClr val="FFFF00"/>
                </a:solidFill>
                <a:latin typeface="Arial" charset="0"/>
              </a:rPr>
              <a:t> има заштитни ефекат, због учешћа </a:t>
            </a:r>
            <a:r>
              <a:rPr lang="en-US" sz="2000" smtClean="0">
                <a:solidFill>
                  <a:srgbClr val="FFFF00"/>
                </a:solidFill>
                <a:latin typeface="Arial" charset="0"/>
              </a:rPr>
              <a:t>HDL</a:t>
            </a:r>
            <a:r>
              <a:rPr lang="sr-Cyrl-CS" sz="2000" smtClean="0">
                <a:solidFill>
                  <a:srgbClr val="FFFF00"/>
                </a:solidFill>
                <a:latin typeface="Arial" charset="0"/>
              </a:rPr>
              <a:t> у реверзном транспорту холестерола</a:t>
            </a:r>
            <a:endParaRPr lang="en-US" sz="2000" smtClean="0">
              <a:solidFill>
                <a:srgbClr val="FFFF00"/>
              </a:solidFill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0" y="152400"/>
            <a:ext cx="9144000" cy="685800"/>
          </a:xfrm>
        </p:spPr>
        <p:txBody>
          <a:bodyPr/>
          <a:lstStyle/>
          <a:p>
            <a:pPr eaLnBrk="1" hangingPunct="1">
              <a:defRPr/>
            </a:pPr>
            <a:r>
              <a:rPr lang="sr-Cyrl-CS" sz="2800" b="0" smtClean="0">
                <a:solidFill>
                  <a:srgbClr val="FFFF00"/>
                </a:solidFill>
                <a:latin typeface="Arial" charset="0"/>
              </a:rPr>
              <a:t>    </a:t>
            </a:r>
            <a:r>
              <a:rPr lang="sr-Cyrl-CS" sz="2800" b="0" smtClean="0">
                <a:solidFill>
                  <a:schemeClr val="tx1"/>
                </a:solidFill>
                <a:latin typeface="Arial" charset="0"/>
              </a:rPr>
              <a:t>ЛИПОПРОТЕИНИ МАЛЕ ГУСТИНЕ, </a:t>
            </a:r>
            <a:r>
              <a:rPr lang="sr-Latn-CS" sz="2800" b="0" smtClean="0">
                <a:solidFill>
                  <a:schemeClr val="tx1"/>
                </a:solidFill>
                <a:latin typeface="Arial" charset="0"/>
              </a:rPr>
              <a:t>LDL</a:t>
            </a:r>
            <a:endParaRPr lang="en-US" sz="2800" b="0" smtClean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983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066800"/>
            <a:ext cx="9144000" cy="5791200"/>
          </a:xfrm>
        </p:spPr>
        <p:txBody>
          <a:bodyPr/>
          <a:lstStyle/>
          <a:p>
            <a:pPr eaLnBrk="1" hangingPunct="1">
              <a:lnSpc>
                <a:spcPct val="80000"/>
              </a:lnSpc>
              <a:defRPr/>
            </a:pPr>
            <a:r>
              <a:rPr lang="sr-Cyrl-CS" sz="1800" smtClean="0">
                <a:solidFill>
                  <a:srgbClr val="FFFF00"/>
                </a:solidFill>
                <a:latin typeface="Arial" charset="0"/>
              </a:rPr>
              <a:t>Функција </a:t>
            </a:r>
            <a:r>
              <a:rPr lang="sr-Latn-CS" sz="1800" smtClean="0">
                <a:solidFill>
                  <a:srgbClr val="FFFF00"/>
                </a:solidFill>
                <a:latin typeface="Arial" charset="0"/>
              </a:rPr>
              <a:t>LDL</a:t>
            </a:r>
            <a:r>
              <a:rPr lang="sr-Cyrl-CS" sz="1800" smtClean="0">
                <a:solidFill>
                  <a:srgbClr val="FFFF00"/>
                </a:solidFill>
                <a:latin typeface="Arial" charset="0"/>
              </a:rPr>
              <a:t> је да донесе холестерол до екстрахепатичких ткива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endParaRPr lang="sr-Cyrl-CS" sz="700" smtClean="0">
              <a:solidFill>
                <a:srgbClr val="FFFF00"/>
              </a:solidFill>
              <a:latin typeface="Arial" charset="0"/>
            </a:endParaRPr>
          </a:p>
          <a:p>
            <a:pPr eaLnBrk="1" hangingPunct="1">
              <a:lnSpc>
                <a:spcPct val="80000"/>
              </a:lnSpc>
              <a:defRPr/>
            </a:pPr>
            <a:r>
              <a:rPr lang="sr-Cyrl-CS" sz="1800" smtClean="0">
                <a:solidFill>
                  <a:srgbClr val="FFFF00"/>
                </a:solidFill>
                <a:latin typeface="Arial" charset="0"/>
              </a:rPr>
              <a:t>Ткива преузимају холестерол из </a:t>
            </a:r>
            <a:r>
              <a:rPr lang="sr-Latn-CS" sz="1800" smtClean="0">
                <a:solidFill>
                  <a:srgbClr val="FFFF00"/>
                </a:solidFill>
                <a:latin typeface="Arial" charset="0"/>
              </a:rPr>
              <a:t>LDL</a:t>
            </a:r>
            <a:r>
              <a:rPr lang="sr-Cyrl-CS" sz="1800" smtClean="0">
                <a:solidFill>
                  <a:srgbClr val="FFFF00"/>
                </a:solidFill>
                <a:latin typeface="Arial" charset="0"/>
              </a:rPr>
              <a:t> ендоцитозом посредованом рецепторима; на </a:t>
            </a:r>
            <a:r>
              <a:rPr lang="sr-Latn-CS" sz="1800" smtClean="0">
                <a:solidFill>
                  <a:srgbClr val="FFFF00"/>
                </a:solidFill>
                <a:latin typeface="Arial" charset="0"/>
              </a:rPr>
              <a:t>LDL</a:t>
            </a:r>
            <a:r>
              <a:rPr lang="sr-Cyrl-CS" sz="1800" smtClean="0">
                <a:solidFill>
                  <a:srgbClr val="FFFF00"/>
                </a:solidFill>
                <a:latin typeface="Arial" charset="0"/>
              </a:rPr>
              <a:t> постоји </a:t>
            </a:r>
            <a:r>
              <a:rPr lang="sr-Latn-CS" sz="1800" smtClean="0">
                <a:solidFill>
                  <a:srgbClr val="FFFF00"/>
                </a:solidFill>
                <a:latin typeface="Arial" charset="0"/>
              </a:rPr>
              <a:t>apoB-100 </a:t>
            </a:r>
            <a:r>
              <a:rPr lang="sr-Cyrl-CS" sz="1800" smtClean="0">
                <a:solidFill>
                  <a:srgbClr val="FFFF00"/>
                </a:solidFill>
                <a:latin typeface="Arial" charset="0"/>
              </a:rPr>
              <a:t>који препознају рецептори на ткивима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endParaRPr lang="sr-Cyrl-CS" sz="700" smtClean="0">
              <a:solidFill>
                <a:srgbClr val="FFFF00"/>
              </a:solidFill>
              <a:latin typeface="Arial" charset="0"/>
            </a:endParaRPr>
          </a:p>
          <a:p>
            <a:pPr eaLnBrk="1" hangingPunct="1">
              <a:lnSpc>
                <a:spcPct val="80000"/>
              </a:lnSpc>
              <a:defRPr/>
            </a:pPr>
            <a:r>
              <a:rPr lang="sr-Cyrl-CS" sz="1800" smtClean="0">
                <a:solidFill>
                  <a:srgbClr val="FFFF00"/>
                </a:solidFill>
                <a:latin typeface="Arial" charset="0"/>
              </a:rPr>
              <a:t>Ако у крви постоји вишак </a:t>
            </a:r>
            <a:r>
              <a:rPr lang="sr-Latn-CS" sz="1800" smtClean="0">
                <a:solidFill>
                  <a:srgbClr val="FFFF00"/>
                </a:solidFill>
                <a:latin typeface="Arial" charset="0"/>
              </a:rPr>
              <a:t>LDL</a:t>
            </a:r>
            <a:r>
              <a:rPr lang="sr-Cyrl-CS" sz="1800" smtClean="0">
                <a:solidFill>
                  <a:srgbClr val="FFFF00"/>
                </a:solidFill>
                <a:latin typeface="Arial" charset="0"/>
              </a:rPr>
              <a:t> долази до засићења рецепторског пута за улазак у </a:t>
            </a:r>
            <a:r>
              <a:rPr lang="en-US" sz="1800" smtClean="0">
                <a:solidFill>
                  <a:srgbClr val="FFFF00"/>
                </a:solidFill>
                <a:latin typeface="Arial" charset="0"/>
              </a:rPr>
              <a:t>II</a:t>
            </a:r>
            <a:r>
              <a:rPr lang="sr-Cyrl-CS" sz="1800" smtClean="0">
                <a:solidFill>
                  <a:srgbClr val="FFFF00"/>
                </a:solidFill>
                <a:latin typeface="Arial" charset="0"/>
              </a:rPr>
              <a:t> ткива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endParaRPr lang="sr-Cyrl-CS" sz="700" smtClean="0">
              <a:solidFill>
                <a:srgbClr val="FFFF00"/>
              </a:solidFill>
              <a:latin typeface="Arial" charset="0"/>
            </a:endParaRPr>
          </a:p>
          <a:p>
            <a:pPr eaLnBrk="1" hangingPunct="1">
              <a:lnSpc>
                <a:spcPct val="80000"/>
              </a:lnSpc>
              <a:defRPr/>
            </a:pPr>
            <a:r>
              <a:rPr lang="sr-Cyrl-CS" sz="1800" smtClean="0">
                <a:solidFill>
                  <a:srgbClr val="FFFF00"/>
                </a:solidFill>
                <a:latin typeface="Arial" charset="0"/>
              </a:rPr>
              <a:t>“вишак” </a:t>
            </a:r>
            <a:r>
              <a:rPr lang="sr-Latn-CS" sz="1800" smtClean="0">
                <a:solidFill>
                  <a:srgbClr val="FFFF00"/>
                </a:solidFill>
                <a:latin typeface="Arial" charset="0"/>
              </a:rPr>
              <a:t>LDL</a:t>
            </a:r>
            <a:r>
              <a:rPr lang="sr-Cyrl-CS" sz="1800" smtClean="0">
                <a:solidFill>
                  <a:srgbClr val="FFFF00"/>
                </a:solidFill>
                <a:latin typeface="Arial" charset="0"/>
              </a:rPr>
              <a:t> честица је на располагању 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sr-Latn-CS" sz="1800" smtClean="0">
                <a:solidFill>
                  <a:srgbClr val="FFFF00"/>
                </a:solidFill>
                <a:latin typeface="Arial" charset="0"/>
              </a:rPr>
              <a:t>   </a:t>
            </a:r>
            <a:r>
              <a:rPr lang="sr-Cyrl-CS" sz="1800" smtClean="0">
                <a:solidFill>
                  <a:srgbClr val="FFFF00"/>
                </a:solidFill>
                <a:latin typeface="Arial" charset="0"/>
              </a:rPr>
              <a:t>макрофагима који неспецифично уносе </a:t>
            </a:r>
            <a:r>
              <a:rPr lang="sr-Latn-CS" sz="1800" smtClean="0">
                <a:solidFill>
                  <a:srgbClr val="FFFF00"/>
                </a:solidFill>
                <a:latin typeface="Arial" charset="0"/>
              </a:rPr>
              <a:t>LDL</a:t>
            </a:r>
            <a:endParaRPr lang="sr-Cyrl-CS" sz="1800" smtClean="0">
              <a:solidFill>
                <a:srgbClr val="FFFF00"/>
              </a:solidFill>
              <a:latin typeface="Arial" charset="0"/>
            </a:endParaRP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sr-Latn-CS" sz="1800" smtClean="0">
                <a:solidFill>
                  <a:srgbClr val="FFFF00"/>
                </a:solidFill>
                <a:latin typeface="Arial" charset="0"/>
              </a:rPr>
              <a:t>  </a:t>
            </a:r>
            <a:r>
              <a:rPr lang="sr-Cyrl-CS" sz="1800" smtClean="0">
                <a:solidFill>
                  <a:srgbClr val="FFFF00"/>
                </a:solidFill>
                <a:latin typeface="Arial" charset="0"/>
              </a:rPr>
              <a:t> у артеријске ендотелне честице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endParaRPr lang="sr-Cyrl-CS" sz="700" smtClean="0">
              <a:solidFill>
                <a:srgbClr val="FFFF00"/>
              </a:solidFill>
              <a:latin typeface="Arial" charset="0"/>
            </a:endParaRPr>
          </a:p>
          <a:p>
            <a:pPr eaLnBrk="1" hangingPunct="1">
              <a:lnSpc>
                <a:spcPct val="80000"/>
              </a:lnSpc>
              <a:defRPr/>
            </a:pPr>
            <a:r>
              <a:rPr lang="sr-Cyrl-CS" sz="1800" smtClean="0">
                <a:latin typeface="Arial" charset="0"/>
              </a:rPr>
              <a:t>Интеракција лиганда – аполипо-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sr-Cyrl-CS" sz="1800" smtClean="0">
                <a:latin typeface="Arial" charset="0"/>
              </a:rPr>
              <a:t>протеина и рецептора иницира ендоцитозу:</a:t>
            </a:r>
          </a:p>
          <a:p>
            <a:pPr lvl="1" eaLnBrk="1" hangingPunct="1">
              <a:lnSpc>
                <a:spcPct val="80000"/>
              </a:lnSpc>
              <a:defRPr/>
            </a:pPr>
            <a:r>
              <a:rPr lang="sr-Cyrl-CS" sz="1600" smtClean="0">
                <a:latin typeface="Arial" charset="0"/>
              </a:rPr>
              <a:t>У близини комплекса рецептор-</a:t>
            </a:r>
            <a:r>
              <a:rPr lang="sr-Latn-CS" sz="1600" smtClean="0">
                <a:latin typeface="Arial" charset="0"/>
              </a:rPr>
              <a:t>LDL</a:t>
            </a:r>
            <a:endParaRPr lang="sr-Cyrl-CS" sz="1600" smtClean="0">
              <a:latin typeface="Arial" charset="0"/>
            </a:endParaRPr>
          </a:p>
          <a:p>
            <a:pPr lvl="1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sr-Cyrl-CS" sz="1600" smtClean="0">
                <a:latin typeface="Arial" charset="0"/>
              </a:rPr>
              <a:t>долази до инвагинације плазма-мембране; </a:t>
            </a:r>
          </a:p>
          <a:p>
            <a:pPr lvl="1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sr-Cyrl-CS" sz="1600" smtClean="0">
                <a:latin typeface="Arial" charset="0"/>
              </a:rPr>
              <a:t>настанак ендоцитне везикуле</a:t>
            </a:r>
          </a:p>
          <a:p>
            <a:pPr lvl="1" eaLnBrk="1" hangingPunct="1">
              <a:lnSpc>
                <a:spcPct val="80000"/>
              </a:lnSpc>
              <a:defRPr/>
            </a:pPr>
            <a:r>
              <a:rPr lang="sr-Cyrl-CS" sz="1600" smtClean="0">
                <a:latin typeface="Arial" charset="0"/>
              </a:rPr>
              <a:t>Спајање везикуле са лизозомима</a:t>
            </a:r>
          </a:p>
          <a:p>
            <a:pPr lvl="1" eaLnBrk="1" hangingPunct="1">
              <a:lnSpc>
                <a:spcPct val="80000"/>
              </a:lnSpc>
              <a:defRPr/>
            </a:pPr>
            <a:r>
              <a:rPr lang="sr-Cyrl-CS" sz="1600" smtClean="0">
                <a:latin typeface="Arial" charset="0"/>
              </a:rPr>
              <a:t>Хидролиза естара холестерола из </a:t>
            </a:r>
            <a:r>
              <a:rPr lang="sr-Latn-CS" sz="1600" smtClean="0">
                <a:latin typeface="Arial" charset="0"/>
              </a:rPr>
              <a:t>LDL</a:t>
            </a:r>
            <a:endParaRPr lang="sr-Cyrl-CS" sz="1600" smtClean="0">
              <a:latin typeface="Arial" charset="0"/>
            </a:endParaRPr>
          </a:p>
          <a:p>
            <a:pPr lvl="1" eaLnBrk="1" hangingPunct="1">
              <a:lnSpc>
                <a:spcPct val="80000"/>
              </a:lnSpc>
              <a:defRPr/>
            </a:pPr>
            <a:r>
              <a:rPr lang="sr-Cyrl-CS" sz="1600" smtClean="0">
                <a:latin typeface="Arial" charset="0"/>
              </a:rPr>
              <a:t>Брза поновна ре-естерификација уз </a:t>
            </a:r>
            <a:r>
              <a:rPr lang="sr-Latn-CS" sz="1600" smtClean="0">
                <a:latin typeface="Arial" charset="0"/>
              </a:rPr>
              <a:t>ACAT</a:t>
            </a:r>
            <a:endParaRPr lang="sr-Cyrl-CS" sz="1600" smtClean="0">
              <a:latin typeface="Arial" charset="0"/>
            </a:endParaRPr>
          </a:p>
          <a:p>
            <a:pPr lvl="1" eaLnBrk="1" hangingPunct="1">
              <a:lnSpc>
                <a:spcPct val="80000"/>
              </a:lnSpc>
              <a:defRPr/>
            </a:pPr>
            <a:r>
              <a:rPr lang="sr-Latn-CS" sz="1600" smtClean="0">
                <a:latin typeface="Arial" charset="0"/>
              </a:rPr>
              <a:t>Down</a:t>
            </a:r>
            <a:r>
              <a:rPr lang="sr-Cyrl-CS" sz="1600" smtClean="0">
                <a:latin typeface="Arial" charset="0"/>
              </a:rPr>
              <a:t>-регулација рецептора високим </a:t>
            </a:r>
          </a:p>
          <a:p>
            <a:pPr lvl="1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sr-Cyrl-CS" sz="1600" smtClean="0">
                <a:latin typeface="Arial" charset="0"/>
              </a:rPr>
              <a:t>интрацел. концентрацијама холестерола</a:t>
            </a:r>
            <a:endParaRPr lang="sr-Latn-CS" sz="1600" smtClean="0">
              <a:latin typeface="Arial" charset="0"/>
            </a:endParaRPr>
          </a:p>
          <a:p>
            <a:pPr lvl="1" eaLnBrk="1" hangingPunct="1">
              <a:lnSpc>
                <a:spcPct val="80000"/>
              </a:lnSpc>
              <a:defRPr/>
            </a:pPr>
            <a:endParaRPr lang="en-US" sz="1600" smtClean="0">
              <a:solidFill>
                <a:srgbClr val="FFFF00"/>
              </a:solidFill>
              <a:latin typeface="Comic Sans MS" pitchFamily="66" charset="0"/>
            </a:endParaRPr>
          </a:p>
        </p:txBody>
      </p:sp>
      <p:pic>
        <p:nvPicPr>
          <p:cNvPr id="68612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29200" y="2819400"/>
            <a:ext cx="4114800" cy="403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0" y="0"/>
            <a:ext cx="9144000" cy="838200"/>
          </a:xfrm>
        </p:spPr>
        <p:txBody>
          <a:bodyPr/>
          <a:lstStyle/>
          <a:p>
            <a:pPr eaLnBrk="1" hangingPunct="1">
              <a:defRPr/>
            </a:pPr>
            <a:r>
              <a:rPr lang="sr-Cyrl-CS" sz="2800" b="0" smtClean="0">
                <a:solidFill>
                  <a:srgbClr val="FFFF00"/>
                </a:solidFill>
                <a:latin typeface="Arial" charset="0"/>
              </a:rPr>
              <a:t>РЕЦЕПТОРИ ЗА ЛИПОПРОТЕИНЕ</a:t>
            </a:r>
            <a:endParaRPr lang="en-US" sz="2800" b="0" smtClean="0">
              <a:solidFill>
                <a:srgbClr val="FFFF00"/>
              </a:solidFill>
              <a:latin typeface="Arial" charset="0"/>
            </a:endParaRPr>
          </a:p>
        </p:txBody>
      </p:sp>
      <p:sp>
        <p:nvSpPr>
          <p:cNvPr id="993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971800" y="1066800"/>
            <a:ext cx="6172200" cy="5791200"/>
          </a:xfrm>
        </p:spPr>
        <p:txBody>
          <a:bodyPr/>
          <a:lstStyle/>
          <a:p>
            <a:pPr eaLnBrk="1" hangingPunct="1">
              <a:lnSpc>
                <a:spcPct val="80000"/>
              </a:lnSpc>
              <a:defRPr/>
            </a:pPr>
            <a:r>
              <a:rPr lang="sr-Cyrl-CS" sz="2000" smtClean="0">
                <a:latin typeface="Arial" charset="0"/>
              </a:rPr>
              <a:t>Рецептор за </a:t>
            </a:r>
            <a:r>
              <a:rPr lang="sr-Latn-CS" sz="2000" smtClean="0">
                <a:latin typeface="Arial" charset="0"/>
              </a:rPr>
              <a:t>LDL</a:t>
            </a:r>
            <a:endParaRPr lang="sr-Cyrl-CS" sz="2000" smtClean="0">
              <a:latin typeface="Arial" charset="0"/>
            </a:endParaRPr>
          </a:p>
          <a:p>
            <a:pPr lvl="1" eaLnBrk="1" hangingPunct="1">
              <a:lnSpc>
                <a:spcPct val="80000"/>
              </a:lnSpc>
              <a:defRPr/>
            </a:pPr>
            <a:r>
              <a:rPr lang="sr-Cyrl-CS" sz="1800" smtClean="0">
                <a:latin typeface="Arial" charset="0"/>
              </a:rPr>
              <a:t>Специфично препознаје </a:t>
            </a:r>
            <a:r>
              <a:rPr lang="sr-Latn-CS" sz="1800" smtClean="0">
                <a:latin typeface="Arial" charset="0"/>
              </a:rPr>
              <a:t>apoB-100</a:t>
            </a:r>
            <a:r>
              <a:rPr lang="sr-Cyrl-CS" sz="1800" smtClean="0">
                <a:latin typeface="Arial" charset="0"/>
              </a:rPr>
              <a:t> и</a:t>
            </a:r>
            <a:r>
              <a:rPr lang="sr-Latn-CS" sz="1800" smtClean="0">
                <a:latin typeface="Arial" charset="0"/>
              </a:rPr>
              <a:t> apoE</a:t>
            </a:r>
            <a:r>
              <a:rPr lang="sr-Cyrl-CS" sz="1800" smtClean="0">
                <a:latin typeface="Arial" charset="0"/>
              </a:rPr>
              <a:t>, па према томе поред </a:t>
            </a:r>
            <a:r>
              <a:rPr lang="sr-Latn-CS" sz="1800" smtClean="0">
                <a:latin typeface="Arial" charset="0"/>
              </a:rPr>
              <a:t>LDL</a:t>
            </a:r>
            <a:r>
              <a:rPr lang="sr-Cyrl-CS" sz="1800" smtClean="0">
                <a:latin typeface="Arial" charset="0"/>
              </a:rPr>
              <a:t>, препознаје и </a:t>
            </a:r>
            <a:r>
              <a:rPr lang="sr-Latn-CS" sz="1800" smtClean="0">
                <a:latin typeface="Arial" charset="0"/>
              </a:rPr>
              <a:t>VLDL</a:t>
            </a:r>
            <a:r>
              <a:rPr lang="sr-Cyrl-CS" sz="1800" smtClean="0">
                <a:latin typeface="Arial" charset="0"/>
              </a:rPr>
              <a:t>,</a:t>
            </a:r>
            <a:r>
              <a:rPr lang="sr-Latn-CS" sz="1800" smtClean="0">
                <a:latin typeface="Arial" charset="0"/>
              </a:rPr>
              <a:t> IDL</a:t>
            </a:r>
            <a:r>
              <a:rPr lang="sr-Cyrl-CS" sz="1800" smtClean="0">
                <a:latin typeface="Arial" charset="0"/>
              </a:rPr>
              <a:t>, хиломикрон ремнант честице</a:t>
            </a:r>
            <a:r>
              <a:rPr lang="sr-Latn-CS" sz="1800" smtClean="0">
                <a:latin typeface="Arial" charset="0"/>
              </a:rPr>
              <a:t> </a:t>
            </a:r>
            <a:endParaRPr lang="sr-Cyrl-CS" sz="1800" smtClean="0">
              <a:latin typeface="Arial" charset="0"/>
            </a:endParaRPr>
          </a:p>
          <a:p>
            <a:pPr lvl="1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endParaRPr lang="sr-Cyrl-CS" sz="1800" smtClean="0">
              <a:latin typeface="Arial" charset="0"/>
            </a:endParaRPr>
          </a:p>
          <a:p>
            <a:pPr eaLnBrk="1" hangingPunct="1">
              <a:lnSpc>
                <a:spcPct val="80000"/>
              </a:lnSpc>
              <a:defRPr/>
            </a:pPr>
            <a:r>
              <a:rPr lang="sr-Cyrl-CS" sz="2000" smtClean="0">
                <a:latin typeface="Arial" charset="0"/>
              </a:rPr>
              <a:t>Протеин сличан рецептору за </a:t>
            </a:r>
            <a:r>
              <a:rPr lang="sr-Latn-CS" sz="2000" smtClean="0">
                <a:latin typeface="Arial" charset="0"/>
              </a:rPr>
              <a:t>LDL</a:t>
            </a:r>
            <a:r>
              <a:rPr lang="sr-Cyrl-CS" sz="2000" smtClean="0">
                <a:latin typeface="Arial" charset="0"/>
              </a:rPr>
              <a:t> (</a:t>
            </a:r>
            <a:r>
              <a:rPr lang="sr-Latn-CS" sz="2000" smtClean="0">
                <a:latin typeface="Arial" charset="0"/>
              </a:rPr>
              <a:t>LRP</a:t>
            </a:r>
            <a:r>
              <a:rPr lang="sr-Cyrl-CS" sz="2000" smtClean="0">
                <a:latin typeface="Arial" charset="0"/>
              </a:rPr>
              <a:t> – </a:t>
            </a:r>
            <a:r>
              <a:rPr lang="sr-Latn-CS" sz="2000" smtClean="0">
                <a:latin typeface="Arial" charset="0"/>
              </a:rPr>
              <a:t>LDL receptor-related proteins)</a:t>
            </a:r>
          </a:p>
          <a:p>
            <a:pPr lvl="1" eaLnBrk="1" hangingPunct="1">
              <a:lnSpc>
                <a:spcPct val="80000"/>
              </a:lnSpc>
              <a:defRPr/>
            </a:pPr>
            <a:r>
              <a:rPr lang="sr-Cyrl-CS" sz="1800" smtClean="0">
                <a:latin typeface="Arial" charset="0"/>
              </a:rPr>
              <a:t>Структурно сличан рецептору за </a:t>
            </a:r>
            <a:r>
              <a:rPr lang="sr-Latn-CS" sz="1800" smtClean="0">
                <a:latin typeface="Arial" charset="0"/>
              </a:rPr>
              <a:t>LDL</a:t>
            </a:r>
            <a:r>
              <a:rPr lang="sr-Cyrl-CS" sz="1800" smtClean="0">
                <a:latin typeface="Arial" charset="0"/>
              </a:rPr>
              <a:t>, али препознаје шири спектар лиганада (осим липопротеина, везује </a:t>
            </a:r>
            <a:r>
              <a:rPr lang="el-GR" sz="1800" smtClean="0">
                <a:latin typeface="Arial" charset="0"/>
              </a:rPr>
              <a:t>α</a:t>
            </a:r>
            <a:r>
              <a:rPr lang="sr-Cyrl-CS" sz="1800" baseline="-25000" smtClean="0">
                <a:latin typeface="Arial" charset="0"/>
              </a:rPr>
              <a:t>2</a:t>
            </a:r>
            <a:r>
              <a:rPr lang="sr-Cyrl-CS" sz="1800" smtClean="0">
                <a:latin typeface="Arial" charset="0"/>
              </a:rPr>
              <a:t>-макроглобулин – инхибира крвне протеазе, ткивне активаторе и инхибиторе плазминогена)</a:t>
            </a:r>
          </a:p>
          <a:p>
            <a:pPr lvl="1" eaLnBrk="1" hangingPunct="1">
              <a:lnSpc>
                <a:spcPct val="80000"/>
              </a:lnSpc>
              <a:defRPr/>
            </a:pPr>
            <a:r>
              <a:rPr lang="sr-Cyrl-CS" sz="1800" smtClean="0">
                <a:latin typeface="Arial" charset="0"/>
              </a:rPr>
              <a:t>Препознаје </a:t>
            </a:r>
            <a:r>
              <a:rPr lang="sr-Latn-CS" sz="1800" smtClean="0">
                <a:latin typeface="Arial" charset="0"/>
              </a:rPr>
              <a:t>apoE</a:t>
            </a:r>
            <a:r>
              <a:rPr lang="sr-Cyrl-CS" sz="1800" smtClean="0">
                <a:latin typeface="Arial" charset="0"/>
              </a:rPr>
              <a:t>, уклања остатке хиломикрона и </a:t>
            </a:r>
            <a:r>
              <a:rPr lang="en-US" sz="1800" smtClean="0">
                <a:latin typeface="Arial" charset="0"/>
              </a:rPr>
              <a:t>V</a:t>
            </a:r>
            <a:r>
              <a:rPr lang="sr-Latn-CS" sz="1800" smtClean="0">
                <a:latin typeface="Arial" charset="0"/>
              </a:rPr>
              <a:t>LDL</a:t>
            </a:r>
            <a:endParaRPr lang="sr-Cyrl-CS" sz="1800" smtClean="0">
              <a:latin typeface="Arial" charset="0"/>
            </a:endParaRPr>
          </a:p>
          <a:p>
            <a:pPr lvl="1" eaLnBrk="1" hangingPunct="1">
              <a:lnSpc>
                <a:spcPct val="80000"/>
              </a:lnSpc>
              <a:defRPr/>
            </a:pPr>
            <a:r>
              <a:rPr lang="sr-Cyrl-CS" sz="1800" smtClean="0">
                <a:latin typeface="Arial" charset="0"/>
              </a:rPr>
              <a:t>Има га на ћелијским мембранама јетре, мозга и плаценте</a:t>
            </a:r>
          </a:p>
          <a:p>
            <a:pPr lvl="1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endParaRPr lang="sr-Cyrl-CS" sz="1800" smtClean="0">
              <a:latin typeface="Arial" charset="0"/>
            </a:endParaRPr>
          </a:p>
          <a:p>
            <a:pPr eaLnBrk="1" hangingPunct="1">
              <a:lnSpc>
                <a:spcPct val="80000"/>
              </a:lnSpc>
              <a:defRPr/>
            </a:pPr>
            <a:r>
              <a:rPr lang="sr-Cyrl-CS" sz="2000" smtClean="0">
                <a:latin typeface="Arial" charset="0"/>
              </a:rPr>
              <a:t>Рецeптори “сакупљачи” или “хватачи” на макрофагама – “</a:t>
            </a:r>
            <a:r>
              <a:rPr lang="sr-Latn-CS" sz="2000" smtClean="0">
                <a:latin typeface="Arial" charset="0"/>
              </a:rPr>
              <a:t>scavenger” </a:t>
            </a:r>
            <a:r>
              <a:rPr lang="sr-Cyrl-CS" sz="2000" smtClean="0">
                <a:latin typeface="Arial" charset="0"/>
              </a:rPr>
              <a:t>рецептори</a:t>
            </a:r>
          </a:p>
          <a:p>
            <a:pPr lvl="1" eaLnBrk="1" hangingPunct="1">
              <a:lnSpc>
                <a:spcPct val="80000"/>
              </a:lnSpc>
              <a:defRPr/>
            </a:pPr>
            <a:r>
              <a:rPr lang="sr-Latn-CS" sz="1800" smtClean="0">
                <a:latin typeface="Arial" charset="0"/>
              </a:rPr>
              <a:t>SR-B1</a:t>
            </a:r>
            <a:r>
              <a:rPr lang="sr-Cyrl-CS" sz="1800" smtClean="0">
                <a:latin typeface="Arial" charset="0"/>
              </a:rPr>
              <a:t> – везује првенствено </a:t>
            </a:r>
            <a:r>
              <a:rPr lang="sr-Latn-CS" sz="1800" smtClean="0">
                <a:latin typeface="Arial" charset="0"/>
              </a:rPr>
              <a:t>HDL</a:t>
            </a:r>
          </a:p>
          <a:p>
            <a:pPr lvl="1" eaLnBrk="1" hangingPunct="1">
              <a:lnSpc>
                <a:spcPct val="80000"/>
              </a:lnSpc>
              <a:defRPr/>
            </a:pPr>
            <a:r>
              <a:rPr lang="sr-Latn-CS" sz="1800" smtClean="0">
                <a:latin typeface="Arial" charset="0"/>
              </a:rPr>
              <a:t>SR-A1, SR-A2 – </a:t>
            </a:r>
            <a:r>
              <a:rPr lang="sr-Cyrl-CS" sz="1800" smtClean="0">
                <a:latin typeface="Arial" charset="0"/>
              </a:rPr>
              <a:t>рецептори “хватачи” на макрофагама</a:t>
            </a:r>
          </a:p>
        </p:txBody>
      </p:sp>
      <p:pic>
        <p:nvPicPr>
          <p:cNvPr id="69636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066800"/>
            <a:ext cx="2971800" cy="579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0" y="152400"/>
            <a:ext cx="9144000" cy="762000"/>
          </a:xfrm>
        </p:spPr>
        <p:txBody>
          <a:bodyPr/>
          <a:lstStyle/>
          <a:p>
            <a:pPr eaLnBrk="1" hangingPunct="1">
              <a:defRPr/>
            </a:pPr>
            <a:r>
              <a:rPr lang="sr-Cyrl-CS" sz="2800" b="0" smtClean="0">
                <a:solidFill>
                  <a:srgbClr val="FFFF00"/>
                </a:solidFill>
                <a:latin typeface="Arial" charset="0"/>
              </a:rPr>
              <a:t>       ЛИПОПРОТЕИНИ ВЕЛИКЕ ГУСТИНЕ, </a:t>
            </a:r>
            <a:r>
              <a:rPr lang="sr-Latn-CS" sz="2800" b="0" smtClean="0">
                <a:solidFill>
                  <a:srgbClr val="FFFF00"/>
                </a:solidFill>
                <a:latin typeface="Arial" charset="0"/>
              </a:rPr>
              <a:t>HDL</a:t>
            </a:r>
            <a:endParaRPr lang="en-US" sz="2800" b="0" smtClean="0">
              <a:solidFill>
                <a:srgbClr val="FFFF00"/>
              </a:solidFill>
              <a:latin typeface="Arial" charset="0"/>
            </a:endParaRPr>
          </a:p>
        </p:txBody>
      </p:sp>
      <p:sp>
        <p:nvSpPr>
          <p:cNvPr id="1003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191000" y="4724400"/>
            <a:ext cx="4953000" cy="1828800"/>
          </a:xfrm>
        </p:spPr>
        <p:txBody>
          <a:bodyPr/>
          <a:lstStyle/>
          <a:p>
            <a:pPr eaLnBrk="1" hangingPunct="1">
              <a:defRPr/>
            </a:pPr>
            <a:r>
              <a:rPr lang="sr-Cyrl-CS" sz="2400" smtClean="0">
                <a:latin typeface="Arial" charset="0"/>
              </a:rPr>
              <a:t>Сазревање насцентног </a:t>
            </a:r>
            <a:r>
              <a:rPr lang="sr-Latn-CS" sz="2400" smtClean="0">
                <a:latin typeface="Arial" charset="0"/>
              </a:rPr>
              <a:t>HDL</a:t>
            </a:r>
            <a:endParaRPr lang="sr-Cyrl-CS" sz="2400" smtClean="0">
              <a:latin typeface="Arial" charset="0"/>
            </a:endParaRPr>
          </a:p>
          <a:p>
            <a:pPr eaLnBrk="1" hangingPunct="1">
              <a:defRPr/>
            </a:pPr>
            <a:r>
              <a:rPr lang="sr-Cyrl-CS" sz="2400" smtClean="0">
                <a:latin typeface="Arial" charset="0"/>
              </a:rPr>
              <a:t>Реверзни транспорт холестерола</a:t>
            </a:r>
          </a:p>
          <a:p>
            <a:pPr eaLnBrk="1" hangingPunct="1">
              <a:defRPr/>
            </a:pPr>
            <a:r>
              <a:rPr lang="sr-Cyrl-CS" sz="2400" smtClean="0">
                <a:latin typeface="Arial" charset="0"/>
              </a:rPr>
              <a:t>Субдина холестерола из </a:t>
            </a:r>
            <a:r>
              <a:rPr lang="sr-Latn-CS" sz="2400" smtClean="0">
                <a:latin typeface="Arial" charset="0"/>
              </a:rPr>
              <a:t>HDL</a:t>
            </a:r>
            <a:r>
              <a:rPr lang="sr-Cyrl-CS" sz="2400" smtClean="0">
                <a:solidFill>
                  <a:srgbClr val="FF9933"/>
                </a:solidFill>
                <a:latin typeface="Comic Sans MS" pitchFamily="66" charset="0"/>
              </a:rPr>
              <a:t> </a:t>
            </a:r>
            <a:endParaRPr lang="en-US" sz="2400" smtClean="0">
              <a:solidFill>
                <a:srgbClr val="FF9933"/>
              </a:solidFill>
              <a:latin typeface="Comic Sans MS" pitchFamily="66" charset="0"/>
            </a:endParaRPr>
          </a:p>
        </p:txBody>
      </p:sp>
      <p:pic>
        <p:nvPicPr>
          <p:cNvPr id="70660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356100" y="941388"/>
            <a:ext cx="4787900" cy="3430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0357" name="Text Box 5"/>
          <p:cNvSpPr txBox="1">
            <a:spLocks noChangeArrowheads="1"/>
          </p:cNvSpPr>
          <p:nvPr/>
        </p:nvSpPr>
        <p:spPr bwMode="auto">
          <a:xfrm>
            <a:off x="0" y="1257300"/>
            <a:ext cx="4191000" cy="5600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lvl="1">
              <a:buFont typeface="Symbol" pitchFamily="18" charset="2"/>
              <a:buNone/>
              <a:defRPr/>
            </a:pPr>
            <a:r>
              <a:rPr lang="sr-Cyrl-CS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Синтеза насцентног HDL у јетри и ентероцитима</a:t>
            </a:r>
            <a:endParaRPr lang="sr-Latn-CS"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  <a:p>
            <a:pPr lvl="1">
              <a:buFontTx/>
              <a:buChar char="-"/>
              <a:defRPr/>
            </a:pPr>
            <a:r>
              <a:rPr lang="ru-RU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Дискоидалног облика, релативно мале и имају веома малу количину TAG и естара холестерола зато имају </a:t>
            </a:r>
            <a:r>
              <a:rPr lang="ru-RU" u="sng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«шупље» језгр</a:t>
            </a:r>
            <a:r>
              <a:rPr lang="sr-Latn-CS" u="sng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o</a:t>
            </a:r>
          </a:p>
          <a:p>
            <a:pPr lvl="1">
              <a:buFontTx/>
              <a:buChar char="-"/>
              <a:defRPr/>
            </a:pPr>
            <a:r>
              <a:rPr lang="en-US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 </a:t>
            </a:r>
            <a:r>
              <a:rPr lang="ru-RU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Спољашњи слој садржи фосфолипиде, слободни холестерол и аполипопротеине </a:t>
            </a:r>
            <a:r>
              <a:rPr lang="ru-RU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– apoA-</a:t>
            </a:r>
            <a:r>
              <a:rPr lang="sr-Latn-CS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I, apoA-II, apoC-I</a:t>
            </a:r>
            <a:r>
              <a:rPr lang="sr-Cyrl-CS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 и</a:t>
            </a:r>
            <a:r>
              <a:rPr lang="sr-Latn-CS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 apoC-II</a:t>
            </a:r>
            <a:endParaRPr lang="sr-Cyrl-CS"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  <a:p>
            <a:pPr lvl="2">
              <a:defRPr/>
            </a:pPr>
            <a:endParaRPr lang="ru-RU" sz="800"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  <a:p>
            <a:pPr lvl="1">
              <a:buFont typeface="Symbol" pitchFamily="18" charset="2"/>
              <a:buChar char="·"/>
              <a:defRPr/>
            </a:pPr>
            <a:r>
              <a:rPr lang="sr-Latn-CS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„</a:t>
            </a:r>
            <a:r>
              <a:rPr lang="sr-Cyrl-CS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клијањем“ аполипопротеина из хиломикрона и VLDL при њиховом разлагању LPL</a:t>
            </a:r>
            <a:r>
              <a:rPr lang="ru-RU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 </a:t>
            </a:r>
          </a:p>
          <a:p>
            <a:pPr lvl="1">
              <a:buFont typeface="Symbol" pitchFamily="18" charset="2"/>
              <a:buNone/>
              <a:defRPr/>
            </a:pPr>
            <a:endParaRPr lang="ru-RU" sz="800"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  <a:p>
            <a:pPr>
              <a:buFont typeface="Symbol" pitchFamily="18" charset="2"/>
              <a:buChar char="·"/>
              <a:defRPr/>
            </a:pPr>
            <a:r>
              <a:rPr lang="sr-Latn-CS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 </a:t>
            </a:r>
            <a:r>
              <a:rPr lang="ru-RU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У циркулацији, из слободног </a:t>
            </a:r>
            <a:r>
              <a:rPr lang="sr-Latn-CS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 </a:t>
            </a:r>
          </a:p>
          <a:p>
            <a:pPr>
              <a:buFont typeface="Symbol" pitchFamily="18" charset="2"/>
              <a:buNone/>
              <a:defRPr/>
            </a:pPr>
            <a:r>
              <a:rPr lang="sr-Latn-CS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 </a:t>
            </a:r>
            <a:r>
              <a:rPr lang="ru-RU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apoA-</a:t>
            </a:r>
            <a:r>
              <a:rPr lang="sr-Latn-CS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I</a:t>
            </a:r>
            <a:r>
              <a:rPr lang="sr-Cyrl-CS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, који преузима холестерол и  фосфолипиде</a:t>
            </a:r>
            <a:r>
              <a:rPr lang="sr-Cyrl-CS">
                <a:solidFill>
                  <a:srgbClr val="FF993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 </a:t>
            </a:r>
            <a:r>
              <a:rPr lang="sr-Cyrl-CS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из ћелијских  мембрана</a:t>
            </a:r>
            <a:endParaRPr lang="en-US" sz="3200" b="1"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</p:txBody>
      </p:sp>
      <p:sp>
        <p:nvSpPr>
          <p:cNvPr id="100358" name="Text Box 6"/>
          <p:cNvSpPr txBox="1">
            <a:spLocks noChangeArrowheads="1"/>
          </p:cNvSpPr>
          <p:nvPr/>
        </p:nvSpPr>
        <p:spPr bwMode="auto">
          <a:xfrm>
            <a:off x="395288" y="836613"/>
            <a:ext cx="3313112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sr-Cyrl-CS" sz="2000">
                <a:latin typeface="Arial" charset="0"/>
              </a:rPr>
              <a:t> Синтеза </a:t>
            </a:r>
            <a:r>
              <a:rPr lang="sr-Latn-CS" sz="20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HDL</a:t>
            </a:r>
            <a:r>
              <a:rPr lang="sr-Cyrl-CS" sz="20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-а</a:t>
            </a:r>
            <a:endParaRPr lang="en-US" sz="2000"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0" y="304800"/>
            <a:ext cx="9144000" cy="914400"/>
          </a:xfrm>
        </p:spPr>
        <p:txBody>
          <a:bodyPr/>
          <a:lstStyle/>
          <a:p>
            <a:pPr eaLnBrk="1" hangingPunct="1">
              <a:defRPr/>
            </a:pPr>
            <a:r>
              <a:rPr lang="sr-Cyrl-CS" sz="3200" smtClean="0">
                <a:solidFill>
                  <a:schemeClr val="tx1"/>
                </a:solidFill>
                <a:latin typeface="Arial" charset="0"/>
              </a:rPr>
              <a:t>   Сазревање насцентног </a:t>
            </a:r>
            <a:r>
              <a:rPr lang="sr-Latn-CS" sz="3200" smtClean="0">
                <a:solidFill>
                  <a:schemeClr val="tx1"/>
                </a:solidFill>
                <a:latin typeface="Arial" charset="0"/>
              </a:rPr>
              <a:t>HDL</a:t>
            </a:r>
            <a:r>
              <a:rPr lang="sr-Cyrl-CS" sz="3200" smtClean="0">
                <a:solidFill>
                  <a:schemeClr val="tx1"/>
                </a:solidFill>
                <a:latin typeface="Arial" charset="0"/>
              </a:rPr>
              <a:t> и реверзни   </a:t>
            </a:r>
            <a:br>
              <a:rPr lang="sr-Cyrl-CS" sz="3200" smtClean="0">
                <a:solidFill>
                  <a:schemeClr val="tx1"/>
                </a:solidFill>
                <a:latin typeface="Arial" charset="0"/>
              </a:rPr>
            </a:br>
            <a:r>
              <a:rPr lang="sr-Cyrl-CS" sz="3200" smtClean="0">
                <a:solidFill>
                  <a:schemeClr val="tx1"/>
                </a:solidFill>
                <a:latin typeface="Arial" charset="0"/>
              </a:rPr>
              <a:t>                   транспорт холестерола</a:t>
            </a:r>
            <a:endParaRPr lang="en-US" sz="3200" smtClean="0">
              <a:solidFill>
                <a:schemeClr val="tx1"/>
              </a:solidFill>
              <a:latin typeface="Arial" charset="0"/>
            </a:endParaRPr>
          </a:p>
        </p:txBody>
      </p:sp>
      <p:pic>
        <p:nvPicPr>
          <p:cNvPr id="71683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524000"/>
            <a:ext cx="3305175" cy="533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1380" name="Rectangle 4"/>
          <p:cNvSpPr>
            <a:spLocks noChangeArrowheads="1"/>
          </p:cNvSpPr>
          <p:nvPr/>
        </p:nvSpPr>
        <p:spPr bwMode="auto">
          <a:xfrm>
            <a:off x="3429000" y="1447800"/>
            <a:ext cx="5715000" cy="5410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Char char="n"/>
              <a:defRPr/>
            </a:pPr>
            <a:r>
              <a:rPr lang="sr-Cyrl-CS" sz="200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Дискоидалне насцентне честице </a:t>
            </a:r>
            <a:r>
              <a:rPr lang="sr-Latn-CS" sz="200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HDL</a:t>
            </a:r>
            <a:r>
              <a:rPr lang="sr-Cyrl-CS" sz="200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 преузимају фосфолипиде и холестерол од ћелија које оивичавају крвне судове и при томе долази до: </a:t>
            </a:r>
          </a:p>
          <a:p>
            <a:pPr marL="742950" lvl="1" indent="-285750">
              <a:lnSpc>
                <a:spcPct val="80000"/>
              </a:lnSpc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n"/>
              <a:defRPr/>
            </a:pPr>
            <a:r>
              <a:rPr lang="sr-Cyrl-CS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естерификације преузетог холестерола</a:t>
            </a:r>
          </a:p>
          <a:p>
            <a:pPr marL="742950" lvl="1" indent="-285750">
              <a:lnSpc>
                <a:spcPct val="80000"/>
              </a:lnSpc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n"/>
              <a:defRPr/>
            </a:pPr>
            <a:r>
              <a:rPr lang="sr-Cyrl-CS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попуњавања централне шупљине насцентног  </a:t>
            </a:r>
            <a:r>
              <a:rPr lang="sr-Latn-CS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HDL</a:t>
            </a:r>
            <a:endParaRPr lang="sr-Cyrl-CS"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  <a:p>
            <a:pPr marL="742950" lvl="1" indent="-285750">
              <a:lnSpc>
                <a:spcPct val="80000"/>
              </a:lnSpc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n"/>
              <a:defRPr/>
            </a:pPr>
            <a:r>
              <a:rPr lang="sr-Cyrl-CS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дискоидна честица насцентног  </a:t>
            </a:r>
            <a:r>
              <a:rPr lang="sr-Latn-CS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HDL</a:t>
            </a:r>
            <a:r>
              <a:rPr lang="sr-Cyrl-CS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 мења облик и постаје лоптаста – “зрели” </a:t>
            </a:r>
            <a:r>
              <a:rPr lang="sr-Latn-CS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HDL</a:t>
            </a:r>
            <a:endParaRPr lang="sr-Cyrl-CS"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  <a:p>
            <a:pPr marL="742950" lvl="1" indent="-285750">
              <a:lnSpc>
                <a:spcPct val="80000"/>
              </a:lnSpc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None/>
              <a:defRPr/>
            </a:pPr>
            <a:endParaRPr lang="sr-Cyrl-CS"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Char char="n"/>
              <a:defRPr/>
            </a:pPr>
            <a:r>
              <a:rPr lang="sr-Cyrl-CS" sz="200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Честице </a:t>
            </a:r>
            <a:r>
              <a:rPr lang="sr-Latn-CS" sz="200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HDL</a:t>
            </a:r>
            <a:r>
              <a:rPr lang="sr-Cyrl-CS" sz="200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 преузимају холестерол из спољашњег слоја мембране ћелија</a:t>
            </a:r>
            <a:r>
              <a:rPr lang="sr-Cyrl-CS" sz="20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, али ако се он не модификује унутар </a:t>
            </a:r>
            <a:r>
              <a:rPr lang="sr-Latn-CS" sz="20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HDL</a:t>
            </a:r>
            <a:r>
              <a:rPr lang="sr-Cyrl-CS" sz="20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 честице, холестерол се враћа назад у ћелије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Char char="n"/>
              <a:defRPr/>
            </a:pPr>
            <a:r>
              <a:rPr lang="sr-Cyrl-CS" sz="200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Дејством </a:t>
            </a:r>
            <a:r>
              <a:rPr lang="sr-Cyrl-CS" sz="2000" b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лецитин-холестерол-ацил трансфразе, </a:t>
            </a:r>
            <a:r>
              <a:rPr lang="sr-Latn-CS" sz="2000" b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LCAT</a:t>
            </a:r>
            <a:r>
              <a:rPr lang="sr-Cyrl-CS" sz="2000" b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, </a:t>
            </a:r>
            <a:r>
              <a:rPr lang="sr-Cyrl-CS" sz="200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функционалног ензима плазме</a:t>
            </a:r>
            <a:r>
              <a:rPr lang="sr-Cyrl-CS" sz="2000" b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, ДОЛАЗИ ДО ЕСТЕРИФИКАЦИЈЕ ХОЛЕСТЕРОЛА </a:t>
            </a:r>
            <a:r>
              <a:rPr lang="sr-Cyrl-CS" sz="200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што онемогућава његово враћање у ћелије</a:t>
            </a:r>
            <a:endParaRPr lang="en-US" sz="2000"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</p:txBody>
      </p:sp>
      <p:sp>
        <p:nvSpPr>
          <p:cNvPr id="71685" name="Text Box 5"/>
          <p:cNvSpPr txBox="1">
            <a:spLocks noChangeArrowheads="1"/>
          </p:cNvSpPr>
          <p:nvPr/>
        </p:nvSpPr>
        <p:spPr bwMode="auto">
          <a:xfrm>
            <a:off x="304800" y="3962400"/>
            <a:ext cx="685800" cy="642938"/>
          </a:xfrm>
          <a:prstGeom prst="rect">
            <a:avLst/>
          </a:prstGeom>
          <a:noFill/>
          <a:ln w="63500" algn="ctr">
            <a:solidFill>
              <a:srgbClr val="FF0000"/>
            </a:solidFill>
            <a:miter lim="800000"/>
            <a:headEnd/>
            <a:tailEnd/>
          </a:ln>
          <a:effectLst>
            <a:outerShdw dist="117088" dir="2963922" algn="ctr" rotWithShape="0">
              <a:schemeClr val="tx1">
                <a:alpha val="50000"/>
              </a:schemeClr>
            </a:outerShdw>
          </a:effec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sr-Cyrl-CS" sz="3200" b="1">
                <a:solidFill>
                  <a:srgbClr val="0099CC"/>
                </a:solidFill>
                <a:latin typeface="Comic Sans MS" pitchFamily="66" charset="0"/>
              </a:rPr>
              <a:t>    </a:t>
            </a:r>
            <a:endParaRPr lang="en-US" sz="3200" b="1">
              <a:solidFill>
                <a:srgbClr val="0099CC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2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1042988" y="-387350"/>
            <a:ext cx="7543800" cy="1431925"/>
          </a:xfrm>
        </p:spPr>
        <p:txBody>
          <a:bodyPr/>
          <a:lstStyle/>
          <a:p>
            <a:pPr eaLnBrk="1" hangingPunct="1">
              <a:defRPr/>
            </a:pPr>
            <a:r>
              <a:rPr lang="sr-Cyrl-CS" sz="1800" smtClean="0">
                <a:solidFill>
                  <a:srgbClr val="FFFF00"/>
                </a:solidFill>
                <a:latin typeface="Arial" charset="0"/>
              </a:rPr>
              <a:t>Примарне хиперлипопротеинемије</a:t>
            </a:r>
            <a:endParaRPr lang="en-US" sz="1800" smtClean="0">
              <a:solidFill>
                <a:srgbClr val="FFFF00"/>
              </a:solidFill>
              <a:latin typeface="Arial" charset="0"/>
            </a:endParaRPr>
          </a:p>
        </p:txBody>
      </p:sp>
      <p:graphicFrame>
        <p:nvGraphicFramePr>
          <p:cNvPr id="102403" name="Group 3"/>
          <p:cNvGraphicFramePr>
            <a:graphicFrameLocks noGrp="1"/>
          </p:cNvGraphicFramePr>
          <p:nvPr>
            <p:ph idx="1"/>
          </p:nvPr>
        </p:nvGraphicFramePr>
        <p:xfrm>
          <a:off x="827088" y="620713"/>
          <a:ext cx="7993062" cy="6175375"/>
        </p:xfrm>
        <a:graphic>
          <a:graphicData uri="http://schemas.openxmlformats.org/drawingml/2006/table">
            <a:tbl>
              <a:tblPr/>
              <a:tblGrid>
                <a:gridCol w="1804987"/>
                <a:gridCol w="2227263"/>
                <a:gridCol w="1079500"/>
                <a:gridCol w="1508125"/>
                <a:gridCol w="1373187"/>
              </a:tblGrid>
              <a:tr h="51814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sr-Cyrl-C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Arial" charset="0"/>
                        </a:rPr>
                        <a:t>Липопротеински  тип</a:t>
                      </a:r>
                      <a:endParaRPr kumimoji="0" 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marT="45718" marB="45718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sr-Cyrl-C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Arial" charset="0"/>
                        </a:rPr>
                        <a:t>Поремећај</a:t>
                      </a:r>
                      <a:endParaRPr kumimoji="0" 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marT="45718" marB="4571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sr-Cyrl-C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Arial" charset="0"/>
                        </a:rPr>
                        <a:t>Примарни дефект </a:t>
                      </a:r>
                      <a:endParaRPr kumimoji="0" 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marT="45718" marB="4571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sr-Cyrl-C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Arial" charset="0"/>
                        </a:rPr>
                        <a:t>Липопротеин </a:t>
                      </a:r>
                      <a:endParaRPr kumimoji="0" 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marT="45718" marB="4571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sr-Cyrl-C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Arial" charset="0"/>
                        </a:rPr>
                        <a:t>Липид</a:t>
                      </a:r>
                      <a:endParaRPr kumimoji="0" 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marT="45718" marB="4571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6353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sr-Cyrl-C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Arial" charset="0"/>
                        </a:rPr>
                        <a:t>Тип </a:t>
                      </a:r>
                      <a:r>
                        <a:rPr kumimoji="0" lang="sr-Latn-C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Arial" charset="0"/>
                        </a:rPr>
                        <a:t>I</a:t>
                      </a:r>
                      <a:endParaRPr kumimoji="0" 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marT="45718" marB="45718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sr-Cyrl-C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Arial" charset="0"/>
                        </a:rPr>
                        <a:t>хиломикронемија</a:t>
                      </a:r>
                    </a:p>
                  </a:txBody>
                  <a:tcPr marT="45718" marB="4571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sr-Latn-C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Arial" charset="0"/>
                        </a:rPr>
                        <a:t>LPL</a:t>
                      </a:r>
                      <a:endParaRPr kumimoji="0" 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marT="45718" marB="4571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sr-Cyrl-C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Arial" charset="0"/>
                        </a:rPr>
                        <a:t>хиломикрони</a:t>
                      </a:r>
                      <a:endParaRPr kumimoji="0" 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marT="45718" marB="4571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sr-Cyrl-C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Arial" charset="0"/>
                        </a:rPr>
                        <a:t>ТАГ</a:t>
                      </a:r>
                      <a:endParaRPr kumimoji="0" 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marT="45718" marB="4571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3020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sr-Cyrl-C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Arial" charset="0"/>
                        </a:rPr>
                        <a:t>Тип </a:t>
                      </a:r>
                      <a:r>
                        <a:rPr kumimoji="0" lang="sr-Latn-C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Arial" charset="0"/>
                        </a:rPr>
                        <a:t>II a</a:t>
                      </a: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marT="45718" marB="45718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sr-Cyrl-C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Arial" charset="0"/>
                        </a:rPr>
                        <a:t>Породична хиперхолестеролемија</a:t>
                      </a:r>
                      <a:endParaRPr kumimoji="0" 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marT="45718" marB="4571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sr-Latn-C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Arial" charset="0"/>
                        </a:rPr>
                        <a:t>LDL -</a:t>
                      </a:r>
                      <a:r>
                        <a:rPr kumimoji="0" lang="sr-Cyrl-C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Arial" charset="0"/>
                        </a:rPr>
                        <a:t>рецептор</a:t>
                      </a:r>
                      <a:endParaRPr kumimoji="0" 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Garamond" pitchFamily="18" charset="0"/>
                        <a:cs typeface="Arial" charset="0"/>
                      </a:endParaRPr>
                    </a:p>
                  </a:txBody>
                  <a:tcPr marT="45718" marB="4571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sr-Cyrl-C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Arial" charset="0"/>
                        </a:rPr>
                        <a:t>    </a:t>
                      </a:r>
                      <a:r>
                        <a:rPr kumimoji="0" lang="sr-Latn-C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Arial" charset="0"/>
                        </a:rPr>
                        <a:t>LDL</a:t>
                      </a:r>
                      <a:endParaRPr kumimoji="0" 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marT="45718" marB="4571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sr-Cyrl-C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Arial" charset="0"/>
                        </a:rPr>
                        <a:t>холестерол</a:t>
                      </a:r>
                      <a:endParaRPr kumimoji="0" 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marT="45718" marB="4571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3020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sr-Cyrl-C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Arial" charset="0"/>
                        </a:rPr>
                        <a:t>Тип </a:t>
                      </a:r>
                      <a:r>
                        <a:rPr kumimoji="0" lang="sr-Latn-C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Arial" charset="0"/>
                        </a:rPr>
                        <a:t>II </a:t>
                      </a:r>
                      <a:r>
                        <a:rPr kumimoji="0" lang="sr-Cyrl-C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Arial" charset="0"/>
                        </a:rPr>
                        <a:t>б</a:t>
                      </a: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marT="45718" marB="45718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sr-Cyrl-C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Arial" charset="0"/>
                        </a:rPr>
                        <a:t>Породична хиперхолестеролемија са триглицеридемијом</a:t>
                      </a:r>
                      <a:endParaRPr kumimoji="0" 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Garamond" pitchFamily="18" charset="0"/>
                        <a:cs typeface="Arial" charset="0"/>
                      </a:endParaRPr>
                    </a:p>
                  </a:txBody>
                  <a:tcPr marT="45718" marB="4571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sr-Latn-C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Arial" charset="0"/>
                        </a:rPr>
                        <a:t>LDL -</a:t>
                      </a:r>
                      <a:r>
                        <a:rPr kumimoji="0" lang="sr-Cyrl-C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Arial" charset="0"/>
                        </a:rPr>
                        <a:t>рецептор</a:t>
                      </a:r>
                      <a:endParaRPr kumimoji="0" 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Garamond" pitchFamily="18" charset="0"/>
                        <a:cs typeface="Arial" charset="0"/>
                      </a:endParaRPr>
                    </a:p>
                  </a:txBody>
                  <a:tcPr marT="45718" marB="4571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sr-Latn-C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Arial" charset="0"/>
                        </a:rPr>
                        <a:t>LDL</a:t>
                      </a:r>
                      <a:r>
                        <a:rPr kumimoji="0" lang="sr-Cyrl-C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Arial" charset="0"/>
                        </a:rPr>
                        <a:t> и </a:t>
                      </a:r>
                      <a:r>
                        <a:rPr kumimoji="0" lang="sr-Latn-C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Arial" charset="0"/>
                        </a:rPr>
                        <a:t>VLDL</a:t>
                      </a:r>
                      <a:endParaRPr kumimoji="0" 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Garamond" pitchFamily="18" charset="0"/>
                        <a:cs typeface="Arial" charset="0"/>
                      </a:endParaRPr>
                    </a:p>
                  </a:txBody>
                  <a:tcPr marT="45718" marB="4571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sr-Cyrl-C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Arial" charset="0"/>
                        </a:rPr>
                        <a:t>ТАГ и</a:t>
                      </a:r>
                      <a:endParaRPr kumimoji="0" 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sr-Cyrl-C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Arial" charset="0"/>
                        </a:rPr>
                        <a:t>холестерол</a:t>
                      </a:r>
                      <a:endParaRPr kumimoji="0" 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marT="45718" marB="4571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7287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sr-Cyrl-C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Arial" charset="0"/>
                        </a:rPr>
                        <a:t>Тип </a:t>
                      </a:r>
                      <a:r>
                        <a:rPr kumimoji="0" lang="sr-Latn-C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Arial" charset="0"/>
                        </a:rPr>
                        <a:t>III</a:t>
                      </a: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marT="45718" marB="45718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sr-Cyrl-C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Arial" charset="0"/>
                        </a:rPr>
                        <a:t>Породична дисбеталипопротеинемија</a:t>
                      </a:r>
                      <a:endParaRPr kumimoji="0" 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marT="45718" marB="4571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sr-Latn-C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Arial" charset="0"/>
                        </a:rPr>
                        <a:t>A</a:t>
                      </a:r>
                      <a:r>
                        <a:rPr kumimoji="0" lang="sr-Cyrl-C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Arial" charset="0"/>
                        </a:rPr>
                        <a:t>п</a:t>
                      </a:r>
                      <a:r>
                        <a:rPr kumimoji="0" lang="sr-Latn-C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Arial" charset="0"/>
                        </a:rPr>
                        <a:t>o - E</a:t>
                      </a:r>
                      <a:endParaRPr kumimoji="0" 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marT="45718" marB="4571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sr-Cyrl-C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Arial" charset="0"/>
                        </a:rPr>
                        <a:t>Хиломикрон     ремнант</a:t>
                      </a:r>
                      <a:endParaRPr kumimoji="0" 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marT="45718" marB="4571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sr-Cyrl-C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Arial" charset="0"/>
                        </a:rPr>
                        <a:t>ТАГ и</a:t>
                      </a:r>
                      <a:endParaRPr kumimoji="0" 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sr-Cyrl-C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Arial" charset="0"/>
                        </a:rPr>
                        <a:t>холестерол</a:t>
                      </a:r>
                      <a:endParaRPr kumimoji="0" 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Garamond" pitchFamily="18" charset="0"/>
                        <a:cs typeface="Arial" charset="0"/>
                      </a:endParaRPr>
                    </a:p>
                  </a:txBody>
                  <a:tcPr marT="45718" marB="4571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1684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sr-Cyrl-C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Arial" charset="0"/>
                        </a:rPr>
                        <a:t>Тип </a:t>
                      </a:r>
                      <a:r>
                        <a:rPr kumimoji="0" lang="sr-Latn-C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Arial" charset="0"/>
                        </a:rPr>
                        <a:t>IV</a:t>
                      </a:r>
                      <a:endParaRPr kumimoji="0" 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marT="45718" marB="45718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sr-Cyrl-C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Arial" charset="0"/>
                        </a:rPr>
                        <a:t>Породична хипертриглицеридемија</a:t>
                      </a:r>
                      <a:endParaRPr kumimoji="0" 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marT="45718" marB="4571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sr-Cyrl-C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Arial" charset="0"/>
                        </a:rPr>
                        <a:t>непознат</a:t>
                      </a:r>
                      <a:endParaRPr kumimoji="0" 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marT="45718" marB="4571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sr-Latn-C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Arial" charset="0"/>
                        </a:rPr>
                        <a:t>VLDL</a:t>
                      </a:r>
                      <a:endParaRPr kumimoji="0" 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marT="45718" marB="4571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sr-Cyrl-C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Arial" charset="0"/>
                        </a:rPr>
                        <a:t>ТАГ</a:t>
                      </a:r>
                      <a:endParaRPr kumimoji="0" 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Garamond" pitchFamily="18" charset="0"/>
                        <a:cs typeface="Arial" charset="0"/>
                      </a:endParaRPr>
                    </a:p>
                  </a:txBody>
                  <a:tcPr marT="45718" marB="4571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4356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sr-Cyrl-C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Arial" charset="0"/>
                        </a:rPr>
                        <a:t>Тип </a:t>
                      </a:r>
                      <a:r>
                        <a:rPr kumimoji="0" lang="sr-Latn-C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Arial" charset="0"/>
                        </a:rPr>
                        <a:t>V</a:t>
                      </a: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marT="45718" marB="45718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sr-Cyrl-C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Arial" charset="0"/>
                        </a:rPr>
                        <a:t>Породична хиперхиломикронемија и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sr-Cyrl-C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Arial" charset="0"/>
                        </a:rPr>
                        <a:t>хипертриглицеридемија</a:t>
                      </a:r>
                      <a:endParaRPr kumimoji="0" 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marT="45718" marB="4571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sr-Cyrl-C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Arial" charset="0"/>
                        </a:rPr>
                        <a:t>непознат</a:t>
                      </a:r>
                      <a:endParaRPr kumimoji="0" 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Garamond" pitchFamily="18" charset="0"/>
                        <a:cs typeface="Arial" charset="0"/>
                      </a:endParaRPr>
                    </a:p>
                  </a:txBody>
                  <a:tcPr marT="45718" marB="4571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sr-Cyrl-C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Arial" charset="0"/>
                        </a:rPr>
                        <a:t> </a:t>
                      </a:r>
                      <a:r>
                        <a:rPr kumimoji="0" lang="sr-Latn-C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Arial" charset="0"/>
                        </a:rPr>
                        <a:t>VLDL</a:t>
                      </a:r>
                      <a:r>
                        <a:rPr kumimoji="0" lang="sr-Cyrl-C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Arial" charset="0"/>
                        </a:rPr>
                        <a:t> и </a:t>
                      </a:r>
                      <a:endParaRPr kumimoji="0" 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sr-Cyrl-C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Arial" charset="0"/>
                        </a:rPr>
                        <a:t>хиломикрони</a:t>
                      </a:r>
                      <a:endParaRPr kumimoji="0" 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Garamond" pitchFamily="18" charset="0"/>
                        <a:cs typeface="Arial" charset="0"/>
                      </a:endParaRPr>
                    </a:p>
                  </a:txBody>
                  <a:tcPr marT="45718" marB="4571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sr-Cyrl-C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Arial" charset="0"/>
                        </a:rPr>
                        <a:t>ТАГ и</a:t>
                      </a:r>
                      <a:endParaRPr kumimoji="0" 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sr-Cyrl-C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Arial" charset="0"/>
                        </a:rPr>
                        <a:t>холестерол</a:t>
                      </a:r>
                      <a:endParaRPr kumimoji="0" 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marT="45718" marB="4571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0" y="692150"/>
            <a:ext cx="9144000" cy="5445125"/>
          </a:xfrm>
        </p:spPr>
        <p:txBody>
          <a:bodyPr/>
          <a:lstStyle/>
          <a:p>
            <a:pPr eaLnBrk="1" hangingPunct="1">
              <a:lnSpc>
                <a:spcPct val="80000"/>
              </a:lnSpc>
              <a:defRPr/>
            </a:pPr>
            <a:endParaRPr lang="en-US" sz="2800" smtClean="0"/>
          </a:p>
          <a:p>
            <a:pPr eaLnBrk="1" hangingPunct="1">
              <a:lnSpc>
                <a:spcPct val="80000"/>
              </a:lnSpc>
              <a:defRPr/>
            </a:pPr>
            <a:endParaRPr lang="en-US" sz="2800" smtClean="0">
              <a:latin typeface="Arial" charset="0"/>
            </a:endParaRPr>
          </a:p>
          <a:p>
            <a:pPr eaLnBrk="1" hangingPunct="1">
              <a:lnSpc>
                <a:spcPct val="80000"/>
              </a:lnSpc>
              <a:defRPr/>
            </a:pPr>
            <a:endParaRPr lang="sr-Cyrl-CS" sz="2000" smtClean="0">
              <a:solidFill>
                <a:srgbClr val="FFFF00"/>
              </a:solidFill>
              <a:latin typeface="Arial" charset="0"/>
            </a:endParaRPr>
          </a:p>
          <a:p>
            <a:pPr eaLnBrk="1" hangingPunct="1">
              <a:lnSpc>
                <a:spcPct val="80000"/>
              </a:lnSpc>
              <a:defRPr/>
            </a:pPr>
            <a:r>
              <a:rPr lang="sr-Cyrl-CS" sz="2000" b="1" smtClean="0">
                <a:solidFill>
                  <a:srgbClr val="FFFF00"/>
                </a:solidFill>
                <a:latin typeface="Arial" charset="0"/>
              </a:rPr>
              <a:t>Апсорпција холестерола у ентероците</a:t>
            </a:r>
            <a:r>
              <a:rPr lang="sr-Cyrl-CS" sz="2000" smtClean="0">
                <a:latin typeface="Arial" charset="0"/>
              </a:rPr>
              <a:t> је кључна регулаторна тачка у метаболизму холестерола која одређује колико ће се процената холестерола апсорбовати у крв (око 55% интестиналних залиха).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endParaRPr lang="sr-Cyrl-CS" sz="600" smtClean="0">
              <a:latin typeface="Arial" charset="0"/>
            </a:endParaRPr>
          </a:p>
          <a:p>
            <a:pPr eaLnBrk="1" hangingPunct="1">
              <a:lnSpc>
                <a:spcPct val="80000"/>
              </a:lnSpc>
              <a:defRPr/>
            </a:pPr>
            <a:r>
              <a:rPr lang="sr-Cyrl-CS" sz="2000" smtClean="0">
                <a:latin typeface="Arial" charset="0"/>
              </a:rPr>
              <a:t>Око 1000</a:t>
            </a:r>
            <a:r>
              <a:rPr lang="en-US" sz="2000" smtClean="0">
                <a:latin typeface="Arial" charset="0"/>
              </a:rPr>
              <a:t>mg</a:t>
            </a:r>
            <a:r>
              <a:rPr lang="sr-Cyrl-CS" sz="2000" smtClean="0">
                <a:latin typeface="Arial" charset="0"/>
              </a:rPr>
              <a:t> холестерола се синтетише у јетри и путем жучи доспе у црева.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endParaRPr lang="sr-Cyrl-CS" sz="600" smtClean="0">
              <a:latin typeface="Arial" charset="0"/>
            </a:endParaRPr>
          </a:p>
          <a:p>
            <a:pPr eaLnBrk="1" hangingPunct="1">
              <a:lnSpc>
                <a:spcPct val="80000"/>
              </a:lnSpc>
              <a:defRPr/>
            </a:pPr>
            <a:r>
              <a:rPr lang="sr-Cyrl-CS" sz="2000" smtClean="0">
                <a:latin typeface="Arial" charset="0"/>
              </a:rPr>
              <a:t>Око 300</a:t>
            </a:r>
            <a:r>
              <a:rPr lang="en-US" sz="2000" smtClean="0">
                <a:latin typeface="Arial" charset="0"/>
              </a:rPr>
              <a:t>mg</a:t>
            </a:r>
            <a:r>
              <a:rPr lang="sr-Cyrl-CS" sz="2000" smtClean="0">
                <a:latin typeface="Arial" charset="0"/>
              </a:rPr>
              <a:t> холестерола се дневно унесе храном.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endParaRPr lang="en-US" sz="600" smtClean="0">
              <a:latin typeface="Arial" charset="0"/>
            </a:endParaRPr>
          </a:p>
          <a:p>
            <a:pPr eaLnBrk="1" hangingPunct="1">
              <a:lnSpc>
                <a:spcPct val="80000"/>
              </a:lnSpc>
              <a:defRPr/>
            </a:pPr>
            <a:r>
              <a:rPr lang="sr-Latn-CS" sz="2000" smtClean="0">
                <a:latin typeface="Arial" charset="0"/>
              </a:rPr>
              <a:t>Холестерол </a:t>
            </a:r>
            <a:r>
              <a:rPr lang="sr-Latn-CS" sz="2000" smtClean="0">
                <a:solidFill>
                  <a:srgbClr val="FFFF00"/>
                </a:solidFill>
                <a:latin typeface="Arial" charset="0"/>
              </a:rPr>
              <a:t>унет храном</a:t>
            </a:r>
            <a:r>
              <a:rPr lang="sr-Latn-CS" sz="2000" smtClean="0">
                <a:latin typeface="Arial" charset="0"/>
              </a:rPr>
              <a:t> </a:t>
            </a:r>
            <a:r>
              <a:rPr lang="sr-Cyrl-CS" sz="2000" smtClean="0">
                <a:latin typeface="Arial" charset="0"/>
              </a:rPr>
              <a:t>апсорбују ентероцити</a:t>
            </a:r>
            <a:r>
              <a:rPr lang="sr-Latn-CS" sz="2000" smtClean="0">
                <a:latin typeface="Arial" charset="0"/>
              </a:rPr>
              <a:t> </a:t>
            </a:r>
            <a:r>
              <a:rPr lang="sr-Cyrl-CS" sz="2000" smtClean="0">
                <a:latin typeface="Arial" charset="0"/>
              </a:rPr>
              <a:t>тј.</a:t>
            </a:r>
            <a:r>
              <a:rPr lang="sr-Latn-CS" sz="2000" smtClean="0">
                <a:solidFill>
                  <a:srgbClr val="FFFF00"/>
                </a:solidFill>
                <a:latin typeface="Arial" charset="0"/>
              </a:rPr>
              <a:t> епителне ћелије танког црева</a:t>
            </a:r>
            <a:r>
              <a:rPr lang="sr-Latn-CS" sz="2000" smtClean="0">
                <a:latin typeface="Arial" charset="0"/>
              </a:rPr>
              <a:t> где се врши његова </a:t>
            </a:r>
            <a:r>
              <a:rPr lang="sr-Latn-CS" sz="2000" smtClean="0">
                <a:solidFill>
                  <a:srgbClr val="FFFF00"/>
                </a:solidFill>
                <a:latin typeface="Arial" charset="0"/>
              </a:rPr>
              <a:t>естерификација</a:t>
            </a:r>
            <a:r>
              <a:rPr lang="sr-Cyrl-CS" sz="2000" smtClean="0">
                <a:solidFill>
                  <a:srgbClr val="FFFF00"/>
                </a:solidFill>
                <a:latin typeface="Arial" charset="0"/>
              </a:rPr>
              <a:t> </a:t>
            </a:r>
            <a:r>
              <a:rPr lang="sr-Latn-CS" sz="2000" smtClean="0">
                <a:solidFill>
                  <a:srgbClr val="FFFF00"/>
                </a:solidFill>
                <a:latin typeface="Arial" charset="0"/>
              </a:rPr>
              <a:t>(</a:t>
            </a:r>
            <a:r>
              <a:rPr lang="sr-Latn-CS" sz="2000" b="1" smtClean="0">
                <a:solidFill>
                  <a:srgbClr val="FFFF00"/>
                </a:solidFill>
                <a:latin typeface="Arial" charset="0"/>
              </a:rPr>
              <a:t>ацил-CоА</a:t>
            </a:r>
            <a:r>
              <a:rPr lang="sr-Cyrl-CS" sz="2000" b="1" smtClean="0">
                <a:solidFill>
                  <a:srgbClr val="FFFF00"/>
                </a:solidFill>
                <a:latin typeface="Arial" charset="0"/>
              </a:rPr>
              <a:t>-</a:t>
            </a:r>
            <a:r>
              <a:rPr lang="sr-Latn-CS" sz="2000" b="1" smtClean="0">
                <a:solidFill>
                  <a:srgbClr val="FFFF00"/>
                </a:solidFill>
                <a:latin typeface="Arial" charset="0"/>
              </a:rPr>
              <a:t>холестерол-ацил трансфераза, АCАТ</a:t>
            </a:r>
            <a:r>
              <a:rPr lang="sr-Latn-CS" sz="2000" smtClean="0">
                <a:solidFill>
                  <a:srgbClr val="FFFF00"/>
                </a:solidFill>
                <a:latin typeface="Arial" charset="0"/>
              </a:rPr>
              <a:t>)</a:t>
            </a:r>
            <a:r>
              <a:rPr lang="sr-Cyrl-CS" sz="2000" smtClean="0">
                <a:solidFill>
                  <a:srgbClr val="FFFF00"/>
                </a:solidFill>
                <a:latin typeface="Arial" charset="0"/>
              </a:rPr>
              <a:t>.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endParaRPr lang="sr-Latn-CS" sz="600" smtClean="0">
              <a:latin typeface="Arial" charset="0"/>
            </a:endParaRPr>
          </a:p>
          <a:p>
            <a:pPr eaLnBrk="1" hangingPunct="1">
              <a:lnSpc>
                <a:spcPct val="80000"/>
              </a:lnSpc>
              <a:defRPr/>
            </a:pPr>
            <a:r>
              <a:rPr lang="sr-Latn-CS" sz="2000" smtClean="0">
                <a:latin typeface="Arial" charset="0"/>
              </a:rPr>
              <a:t>Настали естри холестерола се заједно са липидима и протеинима пакују у</a:t>
            </a:r>
            <a:r>
              <a:rPr lang="sr-Latn-CS" sz="2000" b="1" smtClean="0">
                <a:latin typeface="Arial" charset="0"/>
              </a:rPr>
              <a:t> </a:t>
            </a:r>
            <a:r>
              <a:rPr lang="sr-Latn-CS" sz="2000" b="1" smtClean="0">
                <a:solidFill>
                  <a:srgbClr val="FFFF00"/>
                </a:solidFill>
                <a:latin typeface="Arial" charset="0"/>
              </a:rPr>
              <a:t>хиломикроне </a:t>
            </a:r>
            <a:r>
              <a:rPr lang="sr-Latn-CS" sz="2000" smtClean="0">
                <a:latin typeface="Arial" charset="0"/>
              </a:rPr>
              <a:t>и крвотоком транспортуј</a:t>
            </a:r>
            <a:r>
              <a:rPr lang="sr-Cyrl-CS" sz="2000" smtClean="0">
                <a:latin typeface="Arial" charset="0"/>
              </a:rPr>
              <a:t>у</a:t>
            </a:r>
            <a:r>
              <a:rPr lang="sr-Latn-CS" sz="2000" smtClean="0">
                <a:latin typeface="Arial" charset="0"/>
              </a:rPr>
              <a:t> до </a:t>
            </a:r>
            <a:r>
              <a:rPr lang="sr-Latn-CS" sz="2000" smtClean="0">
                <a:solidFill>
                  <a:srgbClr val="FFFF00"/>
                </a:solidFill>
                <a:latin typeface="Arial" charset="0"/>
              </a:rPr>
              <a:t>јетре, мишића, масног ткива.</a:t>
            </a:r>
            <a:endParaRPr lang="en-US" sz="2000" smtClean="0">
              <a:solidFill>
                <a:srgbClr val="FFFF00"/>
              </a:solidFill>
              <a:latin typeface="Arial" charset="0"/>
            </a:endParaRPr>
          </a:p>
        </p:txBody>
      </p:sp>
      <p:sp>
        <p:nvSpPr>
          <p:cNvPr id="9219" name="Text Box 3"/>
          <p:cNvSpPr>
            <a:spLocks noGrp="1" noChangeArrowheads="1"/>
          </p:cNvSpPr>
          <p:nvPr>
            <p:ph type="title"/>
          </p:nvPr>
        </p:nvSpPr>
        <p:spPr>
          <a:xfrm>
            <a:off x="395288" y="0"/>
            <a:ext cx="8229600" cy="1125538"/>
          </a:xfrm>
          <a:noFill/>
        </p:spPr>
        <p:txBody>
          <a:bodyPr/>
          <a:lstStyle/>
          <a:p>
            <a:pPr eaLnBrk="1" hangingPunct="1"/>
            <a:r>
              <a:rPr lang="sr-Cyrl-CS" sz="3200" b="0" smtClean="0">
                <a:solidFill>
                  <a:srgbClr val="FFFF00"/>
                </a:solidFill>
                <a:effectLst/>
                <a:latin typeface="Arial" charset="0"/>
              </a:rPr>
              <a:t>ХОЛЕСТЕРОЛ</a:t>
            </a:r>
            <a:r>
              <a:rPr lang="sr-Cyrl-CS" sz="3200" b="0" smtClean="0">
                <a:effectLst/>
              </a:rPr>
              <a:t> </a:t>
            </a:r>
          </a:p>
        </p:txBody>
      </p:sp>
      <p:sp>
        <p:nvSpPr>
          <p:cNvPr id="14340" name="Text Box 4"/>
          <p:cNvSpPr txBox="1">
            <a:spLocks noChangeArrowheads="1"/>
          </p:cNvSpPr>
          <p:nvPr/>
        </p:nvSpPr>
        <p:spPr bwMode="auto">
          <a:xfrm>
            <a:off x="485775" y="908050"/>
            <a:ext cx="8658225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Tx/>
              <a:buChar char="•"/>
              <a:defRPr/>
            </a:pPr>
            <a:r>
              <a:rPr lang="sr-Latn-CS" sz="2000"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 </a:t>
            </a:r>
            <a:r>
              <a:rPr lang="sr-Cyrl-CS" sz="24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Холестерол се може </a:t>
            </a:r>
            <a:r>
              <a:rPr lang="sr-Cyrl-CS" sz="240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унети храном</a:t>
            </a:r>
            <a:r>
              <a:rPr lang="sr-Cyrl-CS" sz="24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 у организам </a:t>
            </a:r>
          </a:p>
          <a:p>
            <a:pPr>
              <a:defRPr/>
            </a:pPr>
            <a:r>
              <a:rPr lang="sr-Cyrl-CS" sz="24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(</a:t>
            </a:r>
            <a:r>
              <a:rPr lang="sr-Cyrl-CS" sz="240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егзогени</a:t>
            </a:r>
            <a:r>
              <a:rPr lang="sr-Cyrl-CS" sz="24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) или се </a:t>
            </a:r>
            <a:r>
              <a:rPr lang="sr-Cyrl-CS" sz="240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синтетише у организму - јетри</a:t>
            </a:r>
            <a:r>
              <a:rPr lang="sr-Cyrl-CS" sz="24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 (</a:t>
            </a:r>
            <a:r>
              <a:rPr lang="sr-Cyrl-CS" sz="240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ендогени</a:t>
            </a:r>
            <a:r>
              <a:rPr lang="sr-Cyrl-CS" sz="24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).</a:t>
            </a:r>
          </a:p>
        </p:txBody>
      </p:sp>
      <p:pic>
        <p:nvPicPr>
          <p:cNvPr id="9221" name="Picture 5" descr="ishrana-holesterol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235825" y="5213350"/>
            <a:ext cx="1908175" cy="1644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2" name="Picture 6" descr="losa hrana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427538" y="5224463"/>
            <a:ext cx="2170112" cy="1633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3" name="Picture 7" descr="dobra hrana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124075" y="5224463"/>
            <a:ext cx="1800225" cy="1633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179388" y="260350"/>
            <a:ext cx="7543800" cy="1431925"/>
          </a:xfrm>
        </p:spPr>
        <p:txBody>
          <a:bodyPr/>
          <a:lstStyle/>
          <a:p>
            <a:pPr eaLnBrk="1" hangingPunct="1">
              <a:defRPr/>
            </a:pPr>
            <a:r>
              <a:rPr lang="sr-Cyrl-CS" sz="2400" smtClean="0">
                <a:solidFill>
                  <a:srgbClr val="FFFF00"/>
                </a:solidFill>
                <a:latin typeface="Arial" charset="0"/>
              </a:rPr>
              <a:t>           Секундарне</a:t>
            </a:r>
            <a:br>
              <a:rPr lang="sr-Cyrl-CS" sz="2400" smtClean="0">
                <a:solidFill>
                  <a:srgbClr val="FFFF00"/>
                </a:solidFill>
                <a:latin typeface="Arial" charset="0"/>
              </a:rPr>
            </a:br>
            <a:r>
              <a:rPr lang="sr-Cyrl-CS" sz="2400" smtClean="0">
                <a:solidFill>
                  <a:srgbClr val="FFFF00"/>
                </a:solidFill>
                <a:latin typeface="Arial" charset="0"/>
              </a:rPr>
              <a:t>              хиперлипопротеинемије</a:t>
            </a:r>
            <a:endParaRPr lang="en-US" sz="2400" smtClean="0">
              <a:solidFill>
                <a:srgbClr val="FFFF00"/>
              </a:solidFill>
              <a:latin typeface="Arial" charset="0"/>
            </a:endParaRPr>
          </a:p>
        </p:txBody>
      </p:sp>
      <p:sp>
        <p:nvSpPr>
          <p:cNvPr id="10342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4213" y="1700213"/>
            <a:ext cx="8642350" cy="4251325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sr-Cyrl-CS" sz="1600" smtClean="0">
                <a:solidFill>
                  <a:srgbClr val="FFFF00"/>
                </a:solidFill>
                <a:latin typeface="Arial" charset="0"/>
              </a:rPr>
              <a:t>Тип </a:t>
            </a:r>
            <a:r>
              <a:rPr lang="sr-Latn-CS" sz="1600" smtClean="0">
                <a:solidFill>
                  <a:srgbClr val="FFFF00"/>
                </a:solidFill>
                <a:latin typeface="Arial" charset="0"/>
              </a:rPr>
              <a:t>I</a:t>
            </a:r>
            <a:endParaRPr lang="sr-Cyrl-CS" sz="1600" smtClean="0">
              <a:solidFill>
                <a:srgbClr val="FFFF00"/>
              </a:solidFill>
              <a:latin typeface="Arial" charset="0"/>
            </a:endParaRPr>
          </a:p>
          <a:p>
            <a:pPr eaLnBrk="1" hangingPunct="1">
              <a:buFont typeface="Wingdings" pitchFamily="2" charset="2"/>
              <a:buNone/>
              <a:defRPr/>
            </a:pPr>
            <a:r>
              <a:rPr lang="sr-Latn-CS" sz="1600" smtClean="0">
                <a:latin typeface="Arial" charset="0"/>
              </a:rPr>
              <a:t>Diabetes mellitus , </a:t>
            </a:r>
            <a:r>
              <a:rPr lang="sr-Cyrl-CS" sz="1600" smtClean="0">
                <a:latin typeface="Arial" charset="0"/>
              </a:rPr>
              <a:t>Дисглобулинемија</a:t>
            </a:r>
            <a:r>
              <a:rPr lang="sr-Latn-CS" sz="1600" smtClean="0">
                <a:latin typeface="Arial" charset="0"/>
              </a:rPr>
              <a:t>, Lupus erithematodes, </a:t>
            </a:r>
            <a:r>
              <a:rPr lang="sr-Cyrl-CS" sz="1600" smtClean="0">
                <a:latin typeface="Arial" charset="0"/>
              </a:rPr>
              <a:t>Панкреатитис</a:t>
            </a:r>
            <a:endParaRPr lang="sr-Latn-CS" sz="1600" smtClean="0">
              <a:latin typeface="Arial" charset="0"/>
            </a:endParaRPr>
          </a:p>
          <a:p>
            <a:pPr eaLnBrk="1" hangingPunct="1">
              <a:buFont typeface="Wingdings" pitchFamily="2" charset="2"/>
              <a:buNone/>
              <a:defRPr/>
            </a:pPr>
            <a:r>
              <a:rPr lang="sr-Cyrl-CS" sz="1600" smtClean="0">
                <a:solidFill>
                  <a:srgbClr val="FFFF00"/>
                </a:solidFill>
                <a:latin typeface="Arial" charset="0"/>
              </a:rPr>
              <a:t>Тип </a:t>
            </a:r>
            <a:r>
              <a:rPr lang="sr-Latn-CS" sz="1600" smtClean="0">
                <a:solidFill>
                  <a:srgbClr val="FFFF00"/>
                </a:solidFill>
                <a:latin typeface="Arial" charset="0"/>
              </a:rPr>
              <a:t>II</a:t>
            </a:r>
            <a:endParaRPr lang="sr-Cyrl-CS" sz="1600" smtClean="0">
              <a:solidFill>
                <a:srgbClr val="FFFF00"/>
              </a:solidFill>
              <a:latin typeface="Arial" charset="0"/>
            </a:endParaRPr>
          </a:p>
          <a:p>
            <a:pPr eaLnBrk="1" hangingPunct="1">
              <a:buFont typeface="Wingdings" pitchFamily="2" charset="2"/>
              <a:buNone/>
              <a:defRPr/>
            </a:pPr>
            <a:r>
              <a:rPr lang="sr-Cyrl-CS" sz="1600" smtClean="0">
                <a:latin typeface="Arial" charset="0"/>
              </a:rPr>
              <a:t>Нефротски синдром, Хипотиреоидизам, Опструктивно обољење јетре,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sr-Cyrl-CS" sz="1600" smtClean="0">
                <a:latin typeface="Arial" charset="0"/>
              </a:rPr>
              <a:t>Порфирија, Мултипли мијелом, Портална цироза, Вирусни хепатитис, Стрес 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sr-Cyrl-CS" sz="1600" smtClean="0">
                <a:solidFill>
                  <a:srgbClr val="FFFF00"/>
                </a:solidFill>
                <a:latin typeface="Arial" charset="0"/>
              </a:rPr>
              <a:t>Тип </a:t>
            </a:r>
            <a:r>
              <a:rPr lang="sr-Latn-CS" sz="1600" smtClean="0">
                <a:solidFill>
                  <a:srgbClr val="FFFF00"/>
                </a:solidFill>
                <a:latin typeface="Arial" charset="0"/>
              </a:rPr>
              <a:t>III</a:t>
            </a:r>
            <a:endParaRPr lang="sr-Cyrl-CS" sz="1600" smtClean="0">
              <a:solidFill>
                <a:srgbClr val="FFFF00"/>
              </a:solidFill>
              <a:latin typeface="Arial" charset="0"/>
            </a:endParaRPr>
          </a:p>
          <a:p>
            <a:pPr eaLnBrk="1" hangingPunct="1">
              <a:buFont typeface="Wingdings" pitchFamily="2" charset="2"/>
              <a:buNone/>
              <a:defRPr/>
            </a:pPr>
            <a:r>
              <a:rPr lang="sr-Cyrl-CS" sz="1600" smtClean="0">
                <a:latin typeface="Arial" charset="0"/>
              </a:rPr>
              <a:t>Хипотиреоидизам, Дисгамаглобулинемија, Микседем, Примарна билијарна 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sr-Cyrl-CS" sz="1600" smtClean="0">
                <a:latin typeface="Arial" charset="0"/>
              </a:rPr>
              <a:t>цироза, Дијабетична ацидоза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sr-Cyrl-CS" sz="1600" smtClean="0">
                <a:solidFill>
                  <a:srgbClr val="FFFF00"/>
                </a:solidFill>
                <a:latin typeface="Arial" charset="0"/>
              </a:rPr>
              <a:t>Тип </a:t>
            </a:r>
            <a:r>
              <a:rPr lang="sr-Latn-CS" sz="1600" smtClean="0">
                <a:solidFill>
                  <a:srgbClr val="FFFF00"/>
                </a:solidFill>
                <a:latin typeface="Arial" charset="0"/>
              </a:rPr>
              <a:t>IV</a:t>
            </a:r>
            <a:endParaRPr lang="sr-Cyrl-CS" sz="1600" smtClean="0">
              <a:solidFill>
                <a:srgbClr val="FFFF00"/>
              </a:solidFill>
              <a:latin typeface="Arial" charset="0"/>
            </a:endParaRPr>
          </a:p>
          <a:p>
            <a:pPr eaLnBrk="1" hangingPunct="1">
              <a:buFont typeface="Wingdings" pitchFamily="2" charset="2"/>
              <a:buNone/>
              <a:defRPr/>
            </a:pPr>
            <a:r>
              <a:rPr lang="sr-Cyrl-CS" sz="1600" smtClean="0">
                <a:latin typeface="Arial" charset="0"/>
              </a:rPr>
              <a:t>Нефротски синдром, </a:t>
            </a:r>
            <a:r>
              <a:rPr lang="sr-Latn-CS" sz="1600" smtClean="0">
                <a:latin typeface="Arial" charset="0"/>
              </a:rPr>
              <a:t>Diabetes mellitus</a:t>
            </a:r>
            <a:r>
              <a:rPr lang="sr-Cyrl-CS" sz="1600" smtClean="0">
                <a:latin typeface="Arial" charset="0"/>
              </a:rPr>
              <a:t>, Трудноћа, </a:t>
            </a:r>
            <a:r>
              <a:rPr lang="sr-Latn-CS" sz="1600" smtClean="0">
                <a:latin typeface="Arial" charset="0"/>
              </a:rPr>
              <a:t> </a:t>
            </a:r>
            <a:r>
              <a:rPr lang="sr-Cyrl-CS" sz="1600" smtClean="0">
                <a:latin typeface="Arial" charset="0"/>
              </a:rPr>
              <a:t>Алкохолизам, Панкреатитис,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sr-Cyrl-CS" sz="1600" smtClean="0">
                <a:latin typeface="Arial" charset="0"/>
              </a:rPr>
              <a:t>Хипотиреоидизам, </a:t>
            </a:r>
            <a:r>
              <a:rPr lang="sr-Latn-CS" sz="1600" smtClean="0">
                <a:latin typeface="Arial" charset="0"/>
              </a:rPr>
              <a:t>Gaucher-ova bolest, Niemman – Pickova bolest, </a:t>
            </a:r>
            <a:endParaRPr lang="sr-Cyrl-CS" sz="1600" smtClean="0">
              <a:latin typeface="Arial" charset="0"/>
            </a:endParaRPr>
          </a:p>
          <a:p>
            <a:pPr eaLnBrk="1" hangingPunct="1">
              <a:buFont typeface="Wingdings" pitchFamily="2" charset="2"/>
              <a:buNone/>
              <a:defRPr/>
            </a:pPr>
            <a:r>
              <a:rPr lang="sr-Cyrl-CS" sz="1600" smtClean="0">
                <a:solidFill>
                  <a:srgbClr val="FFFF00"/>
                </a:solidFill>
                <a:latin typeface="Arial" charset="0"/>
              </a:rPr>
              <a:t>Тип </a:t>
            </a:r>
            <a:r>
              <a:rPr lang="sr-Latn-CS" sz="1600" smtClean="0">
                <a:solidFill>
                  <a:srgbClr val="FFFF00"/>
                </a:solidFill>
                <a:latin typeface="Arial" charset="0"/>
              </a:rPr>
              <a:t>V</a:t>
            </a:r>
            <a:endParaRPr lang="sr-Cyrl-CS" sz="1600" smtClean="0">
              <a:solidFill>
                <a:srgbClr val="FFFF00"/>
              </a:solidFill>
              <a:latin typeface="Arial" charset="0"/>
            </a:endParaRPr>
          </a:p>
          <a:p>
            <a:pPr eaLnBrk="1" hangingPunct="1">
              <a:buFont typeface="Wingdings" pitchFamily="2" charset="2"/>
              <a:buNone/>
              <a:defRPr/>
            </a:pPr>
            <a:r>
              <a:rPr lang="sr-Latn-CS" sz="1600" smtClean="0">
                <a:latin typeface="Arial" charset="0"/>
              </a:rPr>
              <a:t>Diabetes mellitus</a:t>
            </a:r>
            <a:r>
              <a:rPr lang="sr-Cyrl-CS" sz="1600" smtClean="0">
                <a:latin typeface="Arial" charset="0"/>
              </a:rPr>
              <a:t> – (тип </a:t>
            </a:r>
            <a:r>
              <a:rPr lang="sr-Latn-CS" sz="1600" smtClean="0">
                <a:latin typeface="Arial" charset="0"/>
              </a:rPr>
              <a:t>I</a:t>
            </a:r>
            <a:r>
              <a:rPr lang="sr-Cyrl-CS" sz="1600" smtClean="0">
                <a:latin typeface="Arial" charset="0"/>
              </a:rPr>
              <a:t>), Макроглобулинемија, Нефротски синдром, Мијелом,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sr-Cyrl-CS" sz="1600" smtClean="0">
                <a:latin typeface="Arial" charset="0"/>
              </a:rPr>
              <a:t>Алкохолизам, Панкреатитис,  Идиопатска хиперкалцемија</a:t>
            </a:r>
          </a:p>
          <a:p>
            <a:pPr eaLnBrk="1" hangingPunct="1">
              <a:buFont typeface="Wingdings" pitchFamily="2" charset="2"/>
              <a:buNone/>
              <a:defRPr/>
            </a:pPr>
            <a:endParaRPr lang="sr-Cyrl-CS" sz="1600" smtClean="0">
              <a:latin typeface="Arial" charset="0"/>
            </a:endParaRPr>
          </a:p>
          <a:p>
            <a:pPr eaLnBrk="1" hangingPunct="1">
              <a:buFont typeface="Wingdings" pitchFamily="2" charset="2"/>
              <a:buNone/>
              <a:defRPr/>
            </a:pPr>
            <a:endParaRPr lang="sr-Cyrl-CS" sz="1600" smtClean="0">
              <a:latin typeface="Arial" charset="0"/>
            </a:endParaRPr>
          </a:p>
          <a:p>
            <a:pPr eaLnBrk="1" hangingPunct="1">
              <a:defRPr/>
            </a:pPr>
            <a:endParaRPr lang="sr-Cyrl-CS" sz="1600" smtClean="0">
              <a:latin typeface="Arial" charset="0"/>
            </a:endParaRPr>
          </a:p>
          <a:p>
            <a:pPr eaLnBrk="1" hangingPunct="1">
              <a:defRPr/>
            </a:pPr>
            <a:endParaRPr lang="sr-Cyrl-CS" sz="1600" smtClean="0">
              <a:latin typeface="Arial" charset="0"/>
            </a:endParaRPr>
          </a:p>
          <a:p>
            <a:pPr eaLnBrk="1" hangingPunct="1">
              <a:buFont typeface="Wingdings" pitchFamily="2" charset="2"/>
              <a:buNone/>
              <a:defRPr/>
            </a:pPr>
            <a:endParaRPr lang="en-US" sz="1600" smtClean="0">
              <a:latin typeface="Arial" charset="0"/>
            </a:endParaRPr>
          </a:p>
        </p:txBody>
      </p:sp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754" name="Picture 2" descr="PODLOGA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4755" name="Freeform 3" descr="Pink tissue paper"/>
          <p:cNvSpPr>
            <a:spLocks/>
          </p:cNvSpPr>
          <p:nvPr/>
        </p:nvSpPr>
        <p:spPr bwMode="auto">
          <a:xfrm rot="850625">
            <a:off x="3263900" y="3094038"/>
            <a:ext cx="1676400" cy="1220787"/>
          </a:xfrm>
          <a:custGeom>
            <a:avLst/>
            <a:gdLst>
              <a:gd name="T0" fmla="*/ 2147483647 w 1164"/>
              <a:gd name="T1" fmla="*/ 2147483647 h 817"/>
              <a:gd name="T2" fmla="*/ 2147483647 w 1164"/>
              <a:gd name="T3" fmla="*/ 2147483647 h 817"/>
              <a:gd name="T4" fmla="*/ 2147483647 w 1164"/>
              <a:gd name="T5" fmla="*/ 2147483647 h 817"/>
              <a:gd name="T6" fmla="*/ 2147483647 w 1164"/>
              <a:gd name="T7" fmla="*/ 2147483647 h 817"/>
              <a:gd name="T8" fmla="*/ 2147483647 w 1164"/>
              <a:gd name="T9" fmla="*/ 2147483647 h 817"/>
              <a:gd name="T10" fmla="*/ 2147483647 w 1164"/>
              <a:gd name="T11" fmla="*/ 2147483647 h 817"/>
              <a:gd name="T12" fmla="*/ 2147483647 w 1164"/>
              <a:gd name="T13" fmla="*/ 2147483647 h 817"/>
              <a:gd name="T14" fmla="*/ 2147483647 w 1164"/>
              <a:gd name="T15" fmla="*/ 2147483647 h 817"/>
              <a:gd name="T16" fmla="*/ 2147483647 w 1164"/>
              <a:gd name="T17" fmla="*/ 2147483647 h 817"/>
              <a:gd name="T18" fmla="*/ 2147483647 w 1164"/>
              <a:gd name="T19" fmla="*/ 2147483647 h 817"/>
              <a:gd name="T20" fmla="*/ 2147483647 w 1164"/>
              <a:gd name="T21" fmla="*/ 2147483647 h 817"/>
              <a:gd name="T22" fmla="*/ 2147483647 w 1164"/>
              <a:gd name="T23" fmla="*/ 2147483647 h 817"/>
              <a:gd name="T24" fmla="*/ 2147483647 w 1164"/>
              <a:gd name="T25" fmla="*/ 2147483647 h 817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1164" h="817">
                <a:moveTo>
                  <a:pt x="497" y="35"/>
                </a:moveTo>
                <a:cubicBezTo>
                  <a:pt x="446" y="51"/>
                  <a:pt x="383" y="93"/>
                  <a:pt x="314" y="116"/>
                </a:cubicBezTo>
                <a:cubicBezTo>
                  <a:pt x="244" y="139"/>
                  <a:pt x="124" y="118"/>
                  <a:pt x="79" y="174"/>
                </a:cubicBezTo>
                <a:cubicBezTo>
                  <a:pt x="34" y="229"/>
                  <a:pt x="0" y="370"/>
                  <a:pt x="45" y="452"/>
                </a:cubicBezTo>
                <a:cubicBezTo>
                  <a:pt x="90" y="534"/>
                  <a:pt x="244" y="609"/>
                  <a:pt x="348" y="669"/>
                </a:cubicBezTo>
                <a:cubicBezTo>
                  <a:pt x="452" y="729"/>
                  <a:pt x="562" y="817"/>
                  <a:pt x="668" y="810"/>
                </a:cubicBezTo>
                <a:cubicBezTo>
                  <a:pt x="774" y="803"/>
                  <a:pt x="926" y="690"/>
                  <a:pt x="984" y="625"/>
                </a:cubicBezTo>
                <a:cubicBezTo>
                  <a:pt x="1042" y="560"/>
                  <a:pt x="990" y="481"/>
                  <a:pt x="1019" y="417"/>
                </a:cubicBezTo>
                <a:cubicBezTo>
                  <a:pt x="1048" y="353"/>
                  <a:pt x="1152" y="307"/>
                  <a:pt x="1158" y="243"/>
                </a:cubicBezTo>
                <a:cubicBezTo>
                  <a:pt x="1164" y="179"/>
                  <a:pt x="1123" y="69"/>
                  <a:pt x="1054" y="35"/>
                </a:cubicBezTo>
                <a:cubicBezTo>
                  <a:pt x="984" y="0"/>
                  <a:pt x="812" y="38"/>
                  <a:pt x="741" y="35"/>
                </a:cubicBezTo>
                <a:cubicBezTo>
                  <a:pt x="669" y="31"/>
                  <a:pt x="665" y="14"/>
                  <a:pt x="625" y="14"/>
                </a:cubicBezTo>
                <a:cubicBezTo>
                  <a:pt x="584" y="14"/>
                  <a:pt x="556" y="22"/>
                  <a:pt x="497" y="35"/>
                </a:cubicBezTo>
                <a:close/>
              </a:path>
            </a:pathLst>
          </a:custGeom>
          <a:blipFill dpi="0" rotWithShape="0">
            <a:blip r:embed="rId3"/>
            <a:srcRect/>
            <a:tile tx="0" ty="0" sx="100000" sy="100000" flip="none" algn="tl"/>
          </a:blipFill>
          <a:ln w="3175">
            <a:noFill/>
            <a:round/>
            <a:headEnd/>
            <a:tailEnd/>
          </a:ln>
          <a:effectLst>
            <a:outerShdw dist="35921" dir="2700000" algn="ctr" rotWithShape="0">
              <a:schemeClr val="tx1"/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74756" name="Oval 4"/>
          <p:cNvSpPr>
            <a:spLocks noChangeArrowheads="1"/>
          </p:cNvSpPr>
          <p:nvPr/>
        </p:nvSpPr>
        <p:spPr bwMode="auto">
          <a:xfrm rot="850625">
            <a:off x="3900488" y="3471863"/>
            <a:ext cx="552450" cy="501650"/>
          </a:xfrm>
          <a:prstGeom prst="ellipse">
            <a:avLst/>
          </a:prstGeom>
          <a:gradFill rotWithShape="0">
            <a:gsLst>
              <a:gs pos="0">
                <a:srgbClr val="FF99CC"/>
              </a:gs>
              <a:gs pos="100000">
                <a:srgbClr val="76475E"/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>
            <a:outerShdw dist="35921" dir="2700000" algn="ctr" rotWithShape="0">
              <a:schemeClr val="tx1"/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74757" name="Text Box 5"/>
          <p:cNvSpPr txBox="1">
            <a:spLocks noChangeArrowheads="1"/>
          </p:cNvSpPr>
          <p:nvPr/>
        </p:nvSpPr>
        <p:spPr bwMode="auto">
          <a:xfrm>
            <a:off x="4635500" y="3854450"/>
            <a:ext cx="113982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tx1"/>
            </a:outerShdw>
          </a:effectLst>
        </p:spPr>
        <p:txBody>
          <a:bodyPr>
            <a:spAutoFit/>
          </a:bodyPr>
          <a:lstStyle/>
          <a:p>
            <a:r>
              <a:rPr lang="sr-Cyrl-CS" sz="1400">
                <a:solidFill>
                  <a:srgbClr val="9933FF"/>
                </a:solidFill>
                <a:latin typeface="Comic Sans MS" pitchFamily="66" charset="0"/>
              </a:rPr>
              <a:t>Макрофаг</a:t>
            </a:r>
            <a:endParaRPr lang="en-US" sz="1400">
              <a:solidFill>
                <a:srgbClr val="9933FF"/>
              </a:solidFill>
              <a:latin typeface="Comic Sans MS" pitchFamily="66" charset="0"/>
            </a:endParaRPr>
          </a:p>
        </p:txBody>
      </p:sp>
      <p:sp>
        <p:nvSpPr>
          <p:cNvPr id="74758" name="Text Box 6"/>
          <p:cNvSpPr txBox="1">
            <a:spLocks noChangeArrowheads="1"/>
          </p:cNvSpPr>
          <p:nvPr/>
        </p:nvSpPr>
        <p:spPr bwMode="auto">
          <a:xfrm>
            <a:off x="4800600" y="6096000"/>
            <a:ext cx="1741488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tx1"/>
            </a:outerShdw>
          </a:effectLst>
        </p:spPr>
        <p:txBody>
          <a:bodyPr wrap="none">
            <a:spAutoFit/>
          </a:bodyPr>
          <a:lstStyle/>
          <a:p>
            <a:pPr algn="ctr"/>
            <a:r>
              <a:rPr lang="sr-Cyrl-CS" sz="1600">
                <a:solidFill>
                  <a:srgbClr val="9933FF"/>
                </a:solidFill>
                <a:latin typeface="Comic Sans MS" pitchFamily="66" charset="0"/>
              </a:rPr>
              <a:t>Пенаста ћелија</a:t>
            </a:r>
            <a:endParaRPr lang="en-US" sz="1600">
              <a:solidFill>
                <a:srgbClr val="9933FF"/>
              </a:solidFill>
              <a:latin typeface="Comic Sans MS" pitchFamily="66" charset="0"/>
            </a:endParaRPr>
          </a:p>
        </p:txBody>
      </p:sp>
      <p:sp>
        <p:nvSpPr>
          <p:cNvPr id="74759" name="AutoShape 7" descr="Pink tissue paper"/>
          <p:cNvSpPr>
            <a:spLocks noChangeArrowheads="1"/>
          </p:cNvSpPr>
          <p:nvPr/>
        </p:nvSpPr>
        <p:spPr bwMode="auto">
          <a:xfrm>
            <a:off x="1054100" y="2255838"/>
            <a:ext cx="1524000" cy="304800"/>
          </a:xfrm>
          <a:prstGeom prst="roundRect">
            <a:avLst>
              <a:gd name="adj" fmla="val 16667"/>
            </a:avLst>
          </a:prstGeom>
          <a:blipFill dpi="0" rotWithShape="0">
            <a:blip r:embed="rId3"/>
            <a:srcRect/>
            <a:tile tx="0" ty="0" sx="100000" sy="100000" flip="none" algn="tl"/>
          </a:blipFill>
          <a:ln w="3175">
            <a:noFill/>
            <a:round/>
            <a:headEnd/>
            <a:tailEnd/>
          </a:ln>
          <a:effectLst>
            <a:outerShdw dist="35921" dir="2700000" algn="ctr" rotWithShape="0">
              <a:schemeClr val="tx1"/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74760" name="Oval 8"/>
          <p:cNvSpPr>
            <a:spLocks noChangeArrowheads="1"/>
          </p:cNvSpPr>
          <p:nvPr/>
        </p:nvSpPr>
        <p:spPr bwMode="auto">
          <a:xfrm>
            <a:off x="1358900" y="2332038"/>
            <a:ext cx="457200" cy="152400"/>
          </a:xfrm>
          <a:prstGeom prst="ellipse">
            <a:avLst/>
          </a:prstGeom>
          <a:gradFill rotWithShape="0">
            <a:gsLst>
              <a:gs pos="0">
                <a:srgbClr val="FF99CC"/>
              </a:gs>
              <a:gs pos="100000">
                <a:srgbClr val="76475E"/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>
            <a:outerShdw dist="35921" dir="2700000" algn="ctr" rotWithShape="0">
              <a:schemeClr val="tx1"/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74761" name="AutoShape 9" descr="Pink tissue paper"/>
          <p:cNvSpPr>
            <a:spLocks noChangeArrowheads="1"/>
          </p:cNvSpPr>
          <p:nvPr/>
        </p:nvSpPr>
        <p:spPr bwMode="auto">
          <a:xfrm>
            <a:off x="2578100" y="2255838"/>
            <a:ext cx="1524000" cy="304800"/>
          </a:xfrm>
          <a:prstGeom prst="roundRect">
            <a:avLst>
              <a:gd name="adj" fmla="val 16667"/>
            </a:avLst>
          </a:prstGeom>
          <a:blipFill dpi="0" rotWithShape="0">
            <a:blip r:embed="rId3"/>
            <a:srcRect/>
            <a:tile tx="0" ty="0" sx="100000" sy="100000" flip="none" algn="tl"/>
          </a:blipFill>
          <a:ln w="3175">
            <a:noFill/>
            <a:round/>
            <a:headEnd/>
            <a:tailEnd/>
          </a:ln>
          <a:effectLst>
            <a:outerShdw dist="35921" dir="2700000" algn="ctr" rotWithShape="0">
              <a:schemeClr val="tx1"/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74762" name="Oval 10"/>
          <p:cNvSpPr>
            <a:spLocks noChangeArrowheads="1"/>
          </p:cNvSpPr>
          <p:nvPr/>
        </p:nvSpPr>
        <p:spPr bwMode="auto">
          <a:xfrm>
            <a:off x="3111500" y="2332038"/>
            <a:ext cx="457200" cy="152400"/>
          </a:xfrm>
          <a:prstGeom prst="ellipse">
            <a:avLst/>
          </a:prstGeom>
          <a:gradFill rotWithShape="0">
            <a:gsLst>
              <a:gs pos="0">
                <a:srgbClr val="FF99CC"/>
              </a:gs>
              <a:gs pos="100000">
                <a:srgbClr val="76475E"/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>
            <a:outerShdw dist="35921" dir="2700000" algn="ctr" rotWithShape="0">
              <a:schemeClr val="tx1"/>
            </a:outerShdw>
          </a:effectLst>
        </p:spPr>
        <p:txBody>
          <a:bodyPr wrap="none" anchor="ctr"/>
          <a:lstStyle/>
          <a:p>
            <a:endParaRPr lang="en-US"/>
          </a:p>
        </p:txBody>
      </p:sp>
      <p:grpSp>
        <p:nvGrpSpPr>
          <p:cNvPr id="74763" name="Group 11"/>
          <p:cNvGrpSpPr>
            <a:grpSpLocks/>
          </p:cNvGrpSpPr>
          <p:nvPr/>
        </p:nvGrpSpPr>
        <p:grpSpPr bwMode="auto">
          <a:xfrm>
            <a:off x="6616700" y="2254250"/>
            <a:ext cx="1524000" cy="304800"/>
            <a:chOff x="4368" y="1344"/>
            <a:chExt cx="960" cy="192"/>
          </a:xfrm>
        </p:grpSpPr>
        <p:sp>
          <p:nvSpPr>
            <p:cNvPr id="74845" name="AutoShape 12" descr="Pink tissue paper"/>
            <p:cNvSpPr>
              <a:spLocks noChangeArrowheads="1"/>
            </p:cNvSpPr>
            <p:nvPr/>
          </p:nvSpPr>
          <p:spPr bwMode="auto">
            <a:xfrm>
              <a:off x="4368" y="1344"/>
              <a:ext cx="960" cy="192"/>
            </a:xfrm>
            <a:prstGeom prst="roundRect">
              <a:avLst>
                <a:gd name="adj" fmla="val 16667"/>
              </a:avLst>
            </a:prstGeom>
            <a:blipFill dpi="0" rotWithShape="0">
              <a:blip r:embed="rId3"/>
              <a:srcRect/>
              <a:tile tx="0" ty="0" sx="100000" sy="100000" flip="none" algn="tl"/>
            </a:blipFill>
            <a:ln w="3175">
              <a:noFill/>
              <a:round/>
              <a:headEnd/>
              <a:tailEnd/>
            </a:ln>
            <a:effectLst>
              <a:outerShdw dist="35921" dir="2700000" algn="ctr" rotWithShape="0">
                <a:schemeClr val="tx1"/>
              </a:outerShdw>
            </a:effec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4846" name="Oval 13"/>
            <p:cNvSpPr>
              <a:spLocks noChangeArrowheads="1"/>
            </p:cNvSpPr>
            <p:nvPr/>
          </p:nvSpPr>
          <p:spPr bwMode="auto">
            <a:xfrm>
              <a:off x="4704" y="1392"/>
              <a:ext cx="288" cy="96"/>
            </a:xfrm>
            <a:prstGeom prst="ellipse">
              <a:avLst/>
            </a:prstGeom>
            <a:gradFill rotWithShape="0">
              <a:gsLst>
                <a:gs pos="0">
                  <a:srgbClr val="FF99CC"/>
                </a:gs>
                <a:gs pos="100000">
                  <a:srgbClr val="76475E"/>
                </a:gs>
              </a:gsLst>
              <a:path path="rect">
                <a:fillToRect r="100000" b="100000"/>
              </a:path>
            </a:gradFill>
            <a:ln w="9525">
              <a:noFill/>
              <a:round/>
              <a:headEnd/>
              <a:tailEnd/>
            </a:ln>
            <a:effectLst>
              <a:outerShdw dist="35921" dir="2700000" algn="ctr" rotWithShape="0">
                <a:schemeClr val="tx1"/>
              </a:outerShdw>
            </a:effectLst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74764" name="Arc 14" descr="Pink tissue paper"/>
          <p:cNvSpPr>
            <a:spLocks/>
          </p:cNvSpPr>
          <p:nvPr/>
        </p:nvSpPr>
        <p:spPr bwMode="auto">
          <a:xfrm rot="5400000">
            <a:off x="4564063" y="2251075"/>
            <a:ext cx="2135187" cy="2449513"/>
          </a:xfrm>
          <a:custGeom>
            <a:avLst/>
            <a:gdLst>
              <a:gd name="T0" fmla="*/ 2147483647 w 17813"/>
              <a:gd name="T1" fmla="*/ 0 h 19282"/>
              <a:gd name="T2" fmla="*/ 2147483647 w 17813"/>
              <a:gd name="T3" fmla="*/ 2147483647 h 19282"/>
              <a:gd name="T4" fmla="*/ 0 w 17813"/>
              <a:gd name="T5" fmla="*/ 2147483647 h 19282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7813" h="19282" fill="none" extrusionOk="0">
                <a:moveTo>
                  <a:pt x="9734" y="-1"/>
                </a:moveTo>
                <a:cubicBezTo>
                  <a:pt x="12978" y="1637"/>
                  <a:pt x="15757" y="4067"/>
                  <a:pt x="17813" y="7064"/>
                </a:cubicBezTo>
              </a:path>
              <a:path w="17813" h="19282" stroke="0" extrusionOk="0">
                <a:moveTo>
                  <a:pt x="9734" y="-1"/>
                </a:moveTo>
                <a:cubicBezTo>
                  <a:pt x="12978" y="1637"/>
                  <a:pt x="15757" y="4067"/>
                  <a:pt x="17813" y="7064"/>
                </a:cubicBezTo>
                <a:lnTo>
                  <a:pt x="0" y="19282"/>
                </a:lnTo>
                <a:lnTo>
                  <a:pt x="9734" y="-1"/>
                </a:lnTo>
                <a:close/>
              </a:path>
            </a:pathLst>
          </a:custGeom>
          <a:noFill/>
          <a:ln w="9525">
            <a:noFill/>
            <a:round/>
            <a:headEnd/>
            <a:tailEnd type="stealth" w="sm" len="lg"/>
          </a:ln>
          <a:effectLst>
            <a:outerShdw dist="35921" dir="2700000" algn="ctr" rotWithShape="0">
              <a:schemeClr val="tx1"/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104463" name="AutoShape 15" descr="Sand"/>
          <p:cNvSpPr>
            <a:spLocks noChangeArrowheads="1"/>
          </p:cNvSpPr>
          <p:nvPr/>
        </p:nvSpPr>
        <p:spPr bwMode="auto">
          <a:xfrm>
            <a:off x="2197100" y="4389438"/>
            <a:ext cx="685800" cy="533400"/>
          </a:xfrm>
          <a:prstGeom prst="star8">
            <a:avLst>
              <a:gd name="adj" fmla="val 31713"/>
            </a:avLst>
          </a:prstGeom>
          <a:blipFill dpi="0" rotWithShape="0">
            <a:blip r:embed="rId4"/>
            <a:srcRect/>
            <a:tile tx="0" ty="0" sx="100000" sy="100000" flip="none" algn="tl"/>
          </a:blipFill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tx1"/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74766" name="Freeform 16" descr="Pink tissue paper"/>
          <p:cNvSpPr>
            <a:spLocks/>
          </p:cNvSpPr>
          <p:nvPr/>
        </p:nvSpPr>
        <p:spPr bwMode="auto">
          <a:xfrm rot="1635797">
            <a:off x="4559300" y="1341438"/>
            <a:ext cx="1041400" cy="736600"/>
          </a:xfrm>
          <a:custGeom>
            <a:avLst/>
            <a:gdLst>
              <a:gd name="T0" fmla="*/ 2147483647 w 798"/>
              <a:gd name="T1" fmla="*/ 2147483647 h 584"/>
              <a:gd name="T2" fmla="*/ 2147483647 w 798"/>
              <a:gd name="T3" fmla="*/ 2147483647 h 584"/>
              <a:gd name="T4" fmla="*/ 2147483647 w 798"/>
              <a:gd name="T5" fmla="*/ 2147483647 h 584"/>
              <a:gd name="T6" fmla="*/ 2147483647 w 798"/>
              <a:gd name="T7" fmla="*/ 2147483647 h 584"/>
              <a:gd name="T8" fmla="*/ 2147483647 w 798"/>
              <a:gd name="T9" fmla="*/ 2147483647 h 584"/>
              <a:gd name="T10" fmla="*/ 2147483647 w 798"/>
              <a:gd name="T11" fmla="*/ 2147483647 h 584"/>
              <a:gd name="T12" fmla="*/ 2147483647 w 798"/>
              <a:gd name="T13" fmla="*/ 2147483647 h 584"/>
              <a:gd name="T14" fmla="*/ 2147483647 w 798"/>
              <a:gd name="T15" fmla="*/ 2147483647 h 584"/>
              <a:gd name="T16" fmla="*/ 2147483647 w 798"/>
              <a:gd name="T17" fmla="*/ 2147483647 h 584"/>
              <a:gd name="T18" fmla="*/ 2147483647 w 798"/>
              <a:gd name="T19" fmla="*/ 2147483647 h 584"/>
              <a:gd name="T20" fmla="*/ 2147483647 w 798"/>
              <a:gd name="T21" fmla="*/ 2147483647 h 584"/>
              <a:gd name="T22" fmla="*/ 2147483647 w 798"/>
              <a:gd name="T23" fmla="*/ 2147483647 h 584"/>
              <a:gd name="T24" fmla="*/ 2147483647 w 798"/>
              <a:gd name="T25" fmla="*/ 2147483647 h 584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798" h="584">
                <a:moveTo>
                  <a:pt x="305" y="51"/>
                </a:moveTo>
                <a:cubicBezTo>
                  <a:pt x="265" y="62"/>
                  <a:pt x="199" y="64"/>
                  <a:pt x="157" y="86"/>
                </a:cubicBezTo>
                <a:cubicBezTo>
                  <a:pt x="115" y="108"/>
                  <a:pt x="73" y="138"/>
                  <a:pt x="51" y="182"/>
                </a:cubicBezTo>
                <a:cubicBezTo>
                  <a:pt x="29" y="226"/>
                  <a:pt x="0" y="294"/>
                  <a:pt x="27" y="350"/>
                </a:cubicBezTo>
                <a:cubicBezTo>
                  <a:pt x="54" y="406"/>
                  <a:pt x="140" y="480"/>
                  <a:pt x="210" y="518"/>
                </a:cubicBezTo>
                <a:cubicBezTo>
                  <a:pt x="280" y="556"/>
                  <a:pt x="369" y="584"/>
                  <a:pt x="445" y="581"/>
                </a:cubicBezTo>
                <a:cubicBezTo>
                  <a:pt x="521" y="578"/>
                  <a:pt x="618" y="536"/>
                  <a:pt x="666" y="502"/>
                </a:cubicBezTo>
                <a:cubicBezTo>
                  <a:pt x="714" y="468"/>
                  <a:pt x="711" y="428"/>
                  <a:pt x="733" y="379"/>
                </a:cubicBezTo>
                <a:cubicBezTo>
                  <a:pt x="755" y="330"/>
                  <a:pt x="798" y="265"/>
                  <a:pt x="796" y="210"/>
                </a:cubicBezTo>
                <a:cubicBezTo>
                  <a:pt x="794" y="155"/>
                  <a:pt x="763" y="85"/>
                  <a:pt x="718" y="51"/>
                </a:cubicBezTo>
                <a:cubicBezTo>
                  <a:pt x="673" y="17"/>
                  <a:pt x="579" y="10"/>
                  <a:pt x="526" y="5"/>
                </a:cubicBezTo>
                <a:cubicBezTo>
                  <a:pt x="473" y="0"/>
                  <a:pt x="434" y="11"/>
                  <a:pt x="397" y="19"/>
                </a:cubicBezTo>
                <a:cubicBezTo>
                  <a:pt x="360" y="27"/>
                  <a:pt x="324" y="44"/>
                  <a:pt x="305" y="51"/>
                </a:cubicBezTo>
                <a:close/>
              </a:path>
            </a:pathLst>
          </a:custGeom>
          <a:blipFill dpi="0" rotWithShape="0">
            <a:blip r:embed="rId3"/>
            <a:srcRect/>
            <a:tile tx="0" ty="0" sx="100000" sy="100000" flip="none" algn="tl"/>
          </a:blipFill>
          <a:ln w="3175">
            <a:noFill/>
            <a:round/>
            <a:headEnd/>
            <a:tailEnd/>
          </a:ln>
          <a:effectLst>
            <a:outerShdw dist="35921" dir="2700000" algn="ctr" rotWithShape="0">
              <a:schemeClr val="tx1"/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74767" name="Oval 17"/>
          <p:cNvSpPr>
            <a:spLocks noChangeArrowheads="1"/>
          </p:cNvSpPr>
          <p:nvPr/>
        </p:nvSpPr>
        <p:spPr bwMode="auto">
          <a:xfrm rot="1635797">
            <a:off x="4852988" y="1670050"/>
            <a:ext cx="371475" cy="323850"/>
          </a:xfrm>
          <a:prstGeom prst="ellipse">
            <a:avLst/>
          </a:prstGeom>
          <a:gradFill rotWithShape="0">
            <a:gsLst>
              <a:gs pos="0">
                <a:srgbClr val="FF99CC"/>
              </a:gs>
              <a:gs pos="100000">
                <a:srgbClr val="76475E"/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>
            <a:outerShdw dist="35921" dir="2700000" algn="ctr" rotWithShape="0">
              <a:schemeClr val="tx1"/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74768" name="Freeform 18" descr="Pink tissue paper"/>
          <p:cNvSpPr>
            <a:spLocks/>
          </p:cNvSpPr>
          <p:nvPr/>
        </p:nvSpPr>
        <p:spPr bwMode="auto">
          <a:xfrm>
            <a:off x="3340100" y="1036638"/>
            <a:ext cx="1041400" cy="736600"/>
          </a:xfrm>
          <a:custGeom>
            <a:avLst/>
            <a:gdLst>
              <a:gd name="T0" fmla="*/ 2147483647 w 798"/>
              <a:gd name="T1" fmla="*/ 2147483647 h 584"/>
              <a:gd name="T2" fmla="*/ 2147483647 w 798"/>
              <a:gd name="T3" fmla="*/ 2147483647 h 584"/>
              <a:gd name="T4" fmla="*/ 2147483647 w 798"/>
              <a:gd name="T5" fmla="*/ 2147483647 h 584"/>
              <a:gd name="T6" fmla="*/ 2147483647 w 798"/>
              <a:gd name="T7" fmla="*/ 2147483647 h 584"/>
              <a:gd name="T8" fmla="*/ 2147483647 w 798"/>
              <a:gd name="T9" fmla="*/ 2147483647 h 584"/>
              <a:gd name="T10" fmla="*/ 2147483647 w 798"/>
              <a:gd name="T11" fmla="*/ 2147483647 h 584"/>
              <a:gd name="T12" fmla="*/ 2147483647 w 798"/>
              <a:gd name="T13" fmla="*/ 2147483647 h 584"/>
              <a:gd name="T14" fmla="*/ 2147483647 w 798"/>
              <a:gd name="T15" fmla="*/ 2147483647 h 584"/>
              <a:gd name="T16" fmla="*/ 2147483647 w 798"/>
              <a:gd name="T17" fmla="*/ 2147483647 h 584"/>
              <a:gd name="T18" fmla="*/ 2147483647 w 798"/>
              <a:gd name="T19" fmla="*/ 2147483647 h 584"/>
              <a:gd name="T20" fmla="*/ 2147483647 w 798"/>
              <a:gd name="T21" fmla="*/ 2147483647 h 584"/>
              <a:gd name="T22" fmla="*/ 2147483647 w 798"/>
              <a:gd name="T23" fmla="*/ 2147483647 h 584"/>
              <a:gd name="T24" fmla="*/ 2147483647 w 798"/>
              <a:gd name="T25" fmla="*/ 2147483647 h 584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798" h="584">
                <a:moveTo>
                  <a:pt x="305" y="51"/>
                </a:moveTo>
                <a:cubicBezTo>
                  <a:pt x="265" y="62"/>
                  <a:pt x="199" y="64"/>
                  <a:pt x="157" y="86"/>
                </a:cubicBezTo>
                <a:cubicBezTo>
                  <a:pt x="115" y="108"/>
                  <a:pt x="73" y="138"/>
                  <a:pt x="51" y="182"/>
                </a:cubicBezTo>
                <a:cubicBezTo>
                  <a:pt x="29" y="226"/>
                  <a:pt x="0" y="294"/>
                  <a:pt x="27" y="350"/>
                </a:cubicBezTo>
                <a:cubicBezTo>
                  <a:pt x="54" y="406"/>
                  <a:pt x="140" y="480"/>
                  <a:pt x="210" y="518"/>
                </a:cubicBezTo>
                <a:cubicBezTo>
                  <a:pt x="280" y="556"/>
                  <a:pt x="369" y="584"/>
                  <a:pt x="445" y="581"/>
                </a:cubicBezTo>
                <a:cubicBezTo>
                  <a:pt x="521" y="578"/>
                  <a:pt x="618" y="536"/>
                  <a:pt x="666" y="502"/>
                </a:cubicBezTo>
                <a:cubicBezTo>
                  <a:pt x="714" y="468"/>
                  <a:pt x="711" y="428"/>
                  <a:pt x="733" y="379"/>
                </a:cubicBezTo>
                <a:cubicBezTo>
                  <a:pt x="755" y="330"/>
                  <a:pt x="798" y="265"/>
                  <a:pt x="796" y="210"/>
                </a:cubicBezTo>
                <a:cubicBezTo>
                  <a:pt x="794" y="155"/>
                  <a:pt x="763" y="85"/>
                  <a:pt x="718" y="51"/>
                </a:cubicBezTo>
                <a:cubicBezTo>
                  <a:pt x="673" y="17"/>
                  <a:pt x="579" y="10"/>
                  <a:pt x="526" y="5"/>
                </a:cubicBezTo>
                <a:cubicBezTo>
                  <a:pt x="473" y="0"/>
                  <a:pt x="434" y="11"/>
                  <a:pt x="397" y="19"/>
                </a:cubicBezTo>
                <a:cubicBezTo>
                  <a:pt x="360" y="27"/>
                  <a:pt x="324" y="44"/>
                  <a:pt x="305" y="51"/>
                </a:cubicBezTo>
                <a:close/>
              </a:path>
            </a:pathLst>
          </a:custGeom>
          <a:blipFill dpi="0" rotWithShape="0">
            <a:blip r:embed="rId3"/>
            <a:srcRect/>
            <a:tile tx="0" ty="0" sx="100000" sy="100000" flip="none" algn="tl"/>
          </a:blipFill>
          <a:ln w="3175">
            <a:noFill/>
            <a:round/>
            <a:headEnd/>
            <a:tailEnd/>
          </a:ln>
          <a:effectLst>
            <a:outerShdw dist="35921" dir="2700000" algn="ctr" rotWithShape="0">
              <a:schemeClr val="tx1"/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74769" name="Oval 19"/>
          <p:cNvSpPr>
            <a:spLocks noChangeArrowheads="1"/>
          </p:cNvSpPr>
          <p:nvPr/>
        </p:nvSpPr>
        <p:spPr bwMode="auto">
          <a:xfrm>
            <a:off x="3695700" y="1370013"/>
            <a:ext cx="371475" cy="323850"/>
          </a:xfrm>
          <a:prstGeom prst="ellipse">
            <a:avLst/>
          </a:prstGeom>
          <a:gradFill rotWithShape="0">
            <a:gsLst>
              <a:gs pos="0">
                <a:srgbClr val="FF99CC"/>
              </a:gs>
              <a:gs pos="100000">
                <a:srgbClr val="76475E"/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>
            <a:outerShdw dist="35921" dir="2700000" algn="ctr" rotWithShape="0">
              <a:schemeClr val="tx1"/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74770" name="Freeform 20" descr="Pink tissue paper"/>
          <p:cNvSpPr>
            <a:spLocks/>
          </p:cNvSpPr>
          <p:nvPr/>
        </p:nvSpPr>
        <p:spPr bwMode="auto">
          <a:xfrm rot="-1743343">
            <a:off x="2120900" y="1341438"/>
            <a:ext cx="1041400" cy="736600"/>
          </a:xfrm>
          <a:custGeom>
            <a:avLst/>
            <a:gdLst>
              <a:gd name="T0" fmla="*/ 2147483647 w 798"/>
              <a:gd name="T1" fmla="*/ 2147483647 h 584"/>
              <a:gd name="T2" fmla="*/ 2147483647 w 798"/>
              <a:gd name="T3" fmla="*/ 2147483647 h 584"/>
              <a:gd name="T4" fmla="*/ 2147483647 w 798"/>
              <a:gd name="T5" fmla="*/ 2147483647 h 584"/>
              <a:gd name="T6" fmla="*/ 2147483647 w 798"/>
              <a:gd name="T7" fmla="*/ 2147483647 h 584"/>
              <a:gd name="T8" fmla="*/ 2147483647 w 798"/>
              <a:gd name="T9" fmla="*/ 2147483647 h 584"/>
              <a:gd name="T10" fmla="*/ 2147483647 w 798"/>
              <a:gd name="T11" fmla="*/ 2147483647 h 584"/>
              <a:gd name="T12" fmla="*/ 2147483647 w 798"/>
              <a:gd name="T13" fmla="*/ 2147483647 h 584"/>
              <a:gd name="T14" fmla="*/ 2147483647 w 798"/>
              <a:gd name="T15" fmla="*/ 2147483647 h 584"/>
              <a:gd name="T16" fmla="*/ 2147483647 w 798"/>
              <a:gd name="T17" fmla="*/ 2147483647 h 584"/>
              <a:gd name="T18" fmla="*/ 2147483647 w 798"/>
              <a:gd name="T19" fmla="*/ 2147483647 h 584"/>
              <a:gd name="T20" fmla="*/ 2147483647 w 798"/>
              <a:gd name="T21" fmla="*/ 2147483647 h 584"/>
              <a:gd name="T22" fmla="*/ 2147483647 w 798"/>
              <a:gd name="T23" fmla="*/ 2147483647 h 584"/>
              <a:gd name="T24" fmla="*/ 2147483647 w 798"/>
              <a:gd name="T25" fmla="*/ 2147483647 h 584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798" h="584">
                <a:moveTo>
                  <a:pt x="305" y="51"/>
                </a:moveTo>
                <a:cubicBezTo>
                  <a:pt x="265" y="62"/>
                  <a:pt x="199" y="64"/>
                  <a:pt x="157" y="86"/>
                </a:cubicBezTo>
                <a:cubicBezTo>
                  <a:pt x="115" y="108"/>
                  <a:pt x="73" y="138"/>
                  <a:pt x="51" y="182"/>
                </a:cubicBezTo>
                <a:cubicBezTo>
                  <a:pt x="29" y="226"/>
                  <a:pt x="0" y="294"/>
                  <a:pt x="27" y="350"/>
                </a:cubicBezTo>
                <a:cubicBezTo>
                  <a:pt x="54" y="406"/>
                  <a:pt x="140" y="480"/>
                  <a:pt x="210" y="518"/>
                </a:cubicBezTo>
                <a:cubicBezTo>
                  <a:pt x="280" y="556"/>
                  <a:pt x="369" y="584"/>
                  <a:pt x="445" y="581"/>
                </a:cubicBezTo>
                <a:cubicBezTo>
                  <a:pt x="521" y="578"/>
                  <a:pt x="618" y="536"/>
                  <a:pt x="666" y="502"/>
                </a:cubicBezTo>
                <a:cubicBezTo>
                  <a:pt x="714" y="468"/>
                  <a:pt x="711" y="428"/>
                  <a:pt x="733" y="379"/>
                </a:cubicBezTo>
                <a:cubicBezTo>
                  <a:pt x="755" y="330"/>
                  <a:pt x="798" y="265"/>
                  <a:pt x="796" y="210"/>
                </a:cubicBezTo>
                <a:cubicBezTo>
                  <a:pt x="794" y="155"/>
                  <a:pt x="763" y="85"/>
                  <a:pt x="718" y="51"/>
                </a:cubicBezTo>
                <a:cubicBezTo>
                  <a:pt x="673" y="17"/>
                  <a:pt x="579" y="10"/>
                  <a:pt x="526" y="5"/>
                </a:cubicBezTo>
                <a:cubicBezTo>
                  <a:pt x="473" y="0"/>
                  <a:pt x="434" y="11"/>
                  <a:pt x="397" y="19"/>
                </a:cubicBezTo>
                <a:cubicBezTo>
                  <a:pt x="360" y="27"/>
                  <a:pt x="324" y="44"/>
                  <a:pt x="305" y="51"/>
                </a:cubicBezTo>
                <a:close/>
              </a:path>
            </a:pathLst>
          </a:custGeom>
          <a:blipFill dpi="0" rotWithShape="0">
            <a:blip r:embed="rId3"/>
            <a:srcRect/>
            <a:tile tx="0" ty="0" sx="100000" sy="100000" flip="none" algn="tl"/>
          </a:blipFill>
          <a:ln w="3175">
            <a:noFill/>
            <a:round/>
            <a:headEnd/>
            <a:tailEnd/>
          </a:ln>
          <a:effectLst>
            <a:outerShdw dist="35921" dir="2700000" algn="ctr" rotWithShape="0">
              <a:schemeClr val="tx1"/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74771" name="Oval 21"/>
          <p:cNvSpPr>
            <a:spLocks noChangeArrowheads="1"/>
          </p:cNvSpPr>
          <p:nvPr/>
        </p:nvSpPr>
        <p:spPr bwMode="auto">
          <a:xfrm rot="-1743343">
            <a:off x="2535238" y="1647825"/>
            <a:ext cx="371475" cy="323850"/>
          </a:xfrm>
          <a:prstGeom prst="ellipse">
            <a:avLst/>
          </a:prstGeom>
          <a:gradFill rotWithShape="0">
            <a:gsLst>
              <a:gs pos="0">
                <a:srgbClr val="FF99CC"/>
              </a:gs>
              <a:gs pos="100000">
                <a:srgbClr val="76475E"/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>
            <a:outerShdw dist="35921" dir="2700000" algn="ctr" rotWithShape="0">
              <a:schemeClr val="tx1"/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74772" name="AutoShape 22" descr="Pink tissue paper"/>
          <p:cNvSpPr>
            <a:spLocks noChangeArrowheads="1"/>
          </p:cNvSpPr>
          <p:nvPr/>
        </p:nvSpPr>
        <p:spPr bwMode="auto">
          <a:xfrm>
            <a:off x="215900" y="2255838"/>
            <a:ext cx="838200" cy="304800"/>
          </a:xfrm>
          <a:prstGeom prst="roundRect">
            <a:avLst>
              <a:gd name="adj" fmla="val 16667"/>
            </a:avLst>
          </a:prstGeom>
          <a:blipFill dpi="0" rotWithShape="0">
            <a:blip r:embed="rId3"/>
            <a:srcRect/>
            <a:tile tx="0" ty="0" sx="100000" sy="100000" flip="none" algn="tl"/>
          </a:blipFill>
          <a:ln w="3175">
            <a:noFill/>
            <a:round/>
            <a:headEnd/>
            <a:tailEnd/>
          </a:ln>
          <a:effectLst>
            <a:outerShdw dist="35921" dir="2700000" algn="ctr" rotWithShape="0">
              <a:schemeClr val="tx1"/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74773" name="Text Box 23"/>
          <p:cNvSpPr txBox="1">
            <a:spLocks noChangeArrowheads="1"/>
          </p:cNvSpPr>
          <p:nvPr/>
        </p:nvSpPr>
        <p:spPr bwMode="auto">
          <a:xfrm>
            <a:off x="3276600" y="1752600"/>
            <a:ext cx="1381125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tx1"/>
            </a:outerShdw>
          </a:effectLst>
        </p:spPr>
        <p:txBody>
          <a:bodyPr wrap="none">
            <a:spAutoFit/>
          </a:bodyPr>
          <a:lstStyle/>
          <a:p>
            <a:pPr algn="ctr"/>
            <a:r>
              <a:rPr lang="sr-Cyrl-CS" sz="1400">
                <a:solidFill>
                  <a:srgbClr val="9933FF"/>
                </a:solidFill>
                <a:latin typeface="Comic Sans MS" pitchFamily="66" charset="0"/>
              </a:rPr>
              <a:t>Циркулишући</a:t>
            </a:r>
          </a:p>
          <a:p>
            <a:pPr algn="ctr"/>
            <a:r>
              <a:rPr lang="sr-Cyrl-CS" sz="1400">
                <a:solidFill>
                  <a:srgbClr val="9933FF"/>
                </a:solidFill>
                <a:latin typeface="Comic Sans MS" pitchFamily="66" charset="0"/>
              </a:rPr>
              <a:t>моноцит</a:t>
            </a:r>
            <a:endParaRPr lang="en-US" sz="1400">
              <a:solidFill>
                <a:srgbClr val="9933FF"/>
              </a:solidFill>
              <a:latin typeface="Comic Sans MS" pitchFamily="66" charset="0"/>
            </a:endParaRPr>
          </a:p>
        </p:txBody>
      </p:sp>
      <p:sp>
        <p:nvSpPr>
          <p:cNvPr id="74774" name="Freeform 24" descr="Pink tissue paper"/>
          <p:cNvSpPr>
            <a:spLocks/>
          </p:cNvSpPr>
          <p:nvPr/>
        </p:nvSpPr>
        <p:spPr bwMode="auto">
          <a:xfrm rot="-1743343">
            <a:off x="1892300" y="2713038"/>
            <a:ext cx="1041400" cy="736600"/>
          </a:xfrm>
          <a:custGeom>
            <a:avLst/>
            <a:gdLst>
              <a:gd name="T0" fmla="*/ 2147483647 w 798"/>
              <a:gd name="T1" fmla="*/ 2147483647 h 584"/>
              <a:gd name="T2" fmla="*/ 2147483647 w 798"/>
              <a:gd name="T3" fmla="*/ 2147483647 h 584"/>
              <a:gd name="T4" fmla="*/ 2147483647 w 798"/>
              <a:gd name="T5" fmla="*/ 2147483647 h 584"/>
              <a:gd name="T6" fmla="*/ 2147483647 w 798"/>
              <a:gd name="T7" fmla="*/ 2147483647 h 584"/>
              <a:gd name="T8" fmla="*/ 2147483647 w 798"/>
              <a:gd name="T9" fmla="*/ 2147483647 h 584"/>
              <a:gd name="T10" fmla="*/ 2147483647 w 798"/>
              <a:gd name="T11" fmla="*/ 2147483647 h 584"/>
              <a:gd name="T12" fmla="*/ 2147483647 w 798"/>
              <a:gd name="T13" fmla="*/ 2147483647 h 584"/>
              <a:gd name="T14" fmla="*/ 2147483647 w 798"/>
              <a:gd name="T15" fmla="*/ 2147483647 h 584"/>
              <a:gd name="T16" fmla="*/ 2147483647 w 798"/>
              <a:gd name="T17" fmla="*/ 2147483647 h 584"/>
              <a:gd name="T18" fmla="*/ 2147483647 w 798"/>
              <a:gd name="T19" fmla="*/ 2147483647 h 584"/>
              <a:gd name="T20" fmla="*/ 2147483647 w 798"/>
              <a:gd name="T21" fmla="*/ 2147483647 h 584"/>
              <a:gd name="T22" fmla="*/ 2147483647 w 798"/>
              <a:gd name="T23" fmla="*/ 2147483647 h 584"/>
              <a:gd name="T24" fmla="*/ 2147483647 w 798"/>
              <a:gd name="T25" fmla="*/ 2147483647 h 584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798" h="584">
                <a:moveTo>
                  <a:pt x="305" y="51"/>
                </a:moveTo>
                <a:cubicBezTo>
                  <a:pt x="265" y="62"/>
                  <a:pt x="199" y="64"/>
                  <a:pt x="157" y="86"/>
                </a:cubicBezTo>
                <a:cubicBezTo>
                  <a:pt x="115" y="108"/>
                  <a:pt x="73" y="138"/>
                  <a:pt x="51" y="182"/>
                </a:cubicBezTo>
                <a:cubicBezTo>
                  <a:pt x="29" y="226"/>
                  <a:pt x="0" y="294"/>
                  <a:pt x="27" y="350"/>
                </a:cubicBezTo>
                <a:cubicBezTo>
                  <a:pt x="54" y="406"/>
                  <a:pt x="140" y="480"/>
                  <a:pt x="210" y="518"/>
                </a:cubicBezTo>
                <a:cubicBezTo>
                  <a:pt x="280" y="556"/>
                  <a:pt x="369" y="584"/>
                  <a:pt x="445" y="581"/>
                </a:cubicBezTo>
                <a:cubicBezTo>
                  <a:pt x="521" y="578"/>
                  <a:pt x="618" y="536"/>
                  <a:pt x="666" y="502"/>
                </a:cubicBezTo>
                <a:cubicBezTo>
                  <a:pt x="714" y="468"/>
                  <a:pt x="711" y="428"/>
                  <a:pt x="733" y="379"/>
                </a:cubicBezTo>
                <a:cubicBezTo>
                  <a:pt x="755" y="330"/>
                  <a:pt x="798" y="265"/>
                  <a:pt x="796" y="210"/>
                </a:cubicBezTo>
                <a:cubicBezTo>
                  <a:pt x="794" y="155"/>
                  <a:pt x="763" y="85"/>
                  <a:pt x="718" y="51"/>
                </a:cubicBezTo>
                <a:cubicBezTo>
                  <a:pt x="673" y="17"/>
                  <a:pt x="579" y="10"/>
                  <a:pt x="526" y="5"/>
                </a:cubicBezTo>
                <a:cubicBezTo>
                  <a:pt x="473" y="0"/>
                  <a:pt x="434" y="11"/>
                  <a:pt x="397" y="19"/>
                </a:cubicBezTo>
                <a:cubicBezTo>
                  <a:pt x="360" y="27"/>
                  <a:pt x="324" y="44"/>
                  <a:pt x="305" y="51"/>
                </a:cubicBezTo>
                <a:close/>
              </a:path>
            </a:pathLst>
          </a:custGeom>
          <a:blipFill dpi="0" rotWithShape="0">
            <a:blip r:embed="rId3"/>
            <a:srcRect/>
            <a:tile tx="0" ty="0" sx="100000" sy="100000" flip="none" algn="tl"/>
          </a:blipFill>
          <a:ln w="3175">
            <a:noFill/>
            <a:round/>
            <a:headEnd/>
            <a:tailEnd/>
          </a:ln>
          <a:effectLst>
            <a:outerShdw dist="35921" dir="2700000" algn="ctr" rotWithShape="0">
              <a:schemeClr val="tx1"/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74775" name="Oval 25"/>
          <p:cNvSpPr>
            <a:spLocks noChangeArrowheads="1"/>
          </p:cNvSpPr>
          <p:nvPr/>
        </p:nvSpPr>
        <p:spPr bwMode="auto">
          <a:xfrm rot="-1743343">
            <a:off x="2306638" y="3019425"/>
            <a:ext cx="371475" cy="323850"/>
          </a:xfrm>
          <a:prstGeom prst="ellipse">
            <a:avLst/>
          </a:prstGeom>
          <a:gradFill rotWithShape="0">
            <a:gsLst>
              <a:gs pos="0">
                <a:srgbClr val="FF99CC"/>
              </a:gs>
              <a:gs pos="100000">
                <a:srgbClr val="76475E"/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>
            <a:outerShdw dist="35921" dir="2700000" algn="ctr" rotWithShape="0">
              <a:schemeClr val="tx1"/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74776" name="Arc 26"/>
          <p:cNvSpPr>
            <a:spLocks/>
          </p:cNvSpPr>
          <p:nvPr/>
        </p:nvSpPr>
        <p:spPr bwMode="auto">
          <a:xfrm flipH="1">
            <a:off x="1892300" y="2006600"/>
            <a:ext cx="1190625" cy="1031875"/>
          </a:xfrm>
          <a:custGeom>
            <a:avLst/>
            <a:gdLst>
              <a:gd name="T0" fmla="*/ 2147483647 w 21600"/>
              <a:gd name="T1" fmla="*/ 0 h 19766"/>
              <a:gd name="T2" fmla="*/ 2147483647 w 21600"/>
              <a:gd name="T3" fmla="*/ 2147483647 h 19766"/>
              <a:gd name="T4" fmla="*/ 0 w 21600"/>
              <a:gd name="T5" fmla="*/ 2046040653 h 19766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1600" h="19766" fill="none" extrusionOk="0">
                <a:moveTo>
                  <a:pt x="16116" y="0"/>
                </a:moveTo>
                <a:cubicBezTo>
                  <a:pt x="19648" y="3957"/>
                  <a:pt x="21600" y="9076"/>
                  <a:pt x="21600" y="14381"/>
                </a:cubicBezTo>
                <a:cubicBezTo>
                  <a:pt x="21600" y="16197"/>
                  <a:pt x="21370" y="18006"/>
                  <a:pt x="20917" y="19765"/>
                </a:cubicBezTo>
              </a:path>
              <a:path w="21600" h="19766" stroke="0" extrusionOk="0">
                <a:moveTo>
                  <a:pt x="16116" y="0"/>
                </a:moveTo>
                <a:cubicBezTo>
                  <a:pt x="19648" y="3957"/>
                  <a:pt x="21600" y="9076"/>
                  <a:pt x="21600" y="14381"/>
                </a:cubicBezTo>
                <a:cubicBezTo>
                  <a:pt x="21600" y="16197"/>
                  <a:pt x="21370" y="18006"/>
                  <a:pt x="20917" y="19765"/>
                </a:cubicBezTo>
                <a:lnTo>
                  <a:pt x="0" y="14381"/>
                </a:lnTo>
                <a:lnTo>
                  <a:pt x="16116" y="0"/>
                </a:lnTo>
                <a:close/>
              </a:path>
            </a:pathLst>
          </a:custGeom>
          <a:noFill/>
          <a:ln w="19050" cap="rnd">
            <a:solidFill>
              <a:srgbClr val="FF3300"/>
            </a:solidFill>
            <a:prstDash val="sysDot"/>
            <a:round/>
            <a:headEnd/>
            <a:tailEnd type="stealth" w="sm" len="lg"/>
          </a:ln>
          <a:effectLst>
            <a:outerShdw dist="35921" dir="2700000" algn="ctr" rotWithShape="0">
              <a:schemeClr val="tx1"/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104475" name="Oval 27" descr="Granite"/>
          <p:cNvSpPr>
            <a:spLocks noChangeArrowheads="1"/>
          </p:cNvSpPr>
          <p:nvPr/>
        </p:nvSpPr>
        <p:spPr bwMode="auto">
          <a:xfrm rot="-5400000">
            <a:off x="787400" y="2673350"/>
            <a:ext cx="228600" cy="304800"/>
          </a:xfrm>
          <a:prstGeom prst="ellipse">
            <a:avLst/>
          </a:prstGeom>
          <a:blipFill dpi="0" rotWithShape="0">
            <a:blip r:embed="rId5"/>
            <a:srcRect/>
            <a:tile tx="0" ty="0" sx="100000" sy="100000" flip="none" algn="tl"/>
          </a:blipFill>
          <a:ln w="9525">
            <a:noFill/>
            <a:round/>
            <a:headEnd/>
            <a:tailEnd/>
          </a:ln>
          <a:effectLst>
            <a:outerShdw dist="35921" dir="2700000" algn="ctr" rotWithShape="0">
              <a:schemeClr val="tx1"/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104476" name="Oval 28" descr="Granite"/>
          <p:cNvSpPr>
            <a:spLocks noChangeArrowheads="1"/>
          </p:cNvSpPr>
          <p:nvPr/>
        </p:nvSpPr>
        <p:spPr bwMode="auto">
          <a:xfrm rot="-5400000">
            <a:off x="1168400" y="2827338"/>
            <a:ext cx="304800" cy="381000"/>
          </a:xfrm>
          <a:prstGeom prst="ellipse">
            <a:avLst/>
          </a:prstGeom>
          <a:blipFill dpi="0" rotWithShape="0">
            <a:blip r:embed="rId5"/>
            <a:srcRect/>
            <a:tile tx="0" ty="0" sx="100000" sy="100000" flip="none" algn="tl"/>
          </a:blipFill>
          <a:ln w="9525">
            <a:noFill/>
            <a:round/>
            <a:headEnd/>
            <a:tailEnd/>
          </a:ln>
          <a:effectLst>
            <a:outerShdw dist="35921" dir="2700000" algn="ctr" rotWithShape="0">
              <a:schemeClr val="tx1"/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104477" name="Line 29"/>
          <p:cNvSpPr>
            <a:spLocks noChangeShapeType="1"/>
          </p:cNvSpPr>
          <p:nvPr/>
        </p:nvSpPr>
        <p:spPr bwMode="auto">
          <a:xfrm>
            <a:off x="1282700" y="2027238"/>
            <a:ext cx="0" cy="762000"/>
          </a:xfrm>
          <a:prstGeom prst="line">
            <a:avLst/>
          </a:prstGeom>
          <a:noFill/>
          <a:ln w="19050">
            <a:solidFill>
              <a:srgbClr val="FF3300"/>
            </a:solidFill>
            <a:round/>
            <a:headEnd/>
            <a:tailEnd type="stealth" w="sm" len="lg"/>
          </a:ln>
          <a:effectLst>
            <a:outerShdw dist="35921" dir="2700000" algn="ctr" rotWithShape="0">
              <a:schemeClr val="tx1"/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104478" name="Arc 30"/>
          <p:cNvSpPr>
            <a:spLocks/>
          </p:cNvSpPr>
          <p:nvPr/>
        </p:nvSpPr>
        <p:spPr bwMode="auto">
          <a:xfrm flipH="1" flipV="1">
            <a:off x="2197100" y="3397250"/>
            <a:ext cx="849313" cy="1039813"/>
          </a:xfrm>
          <a:custGeom>
            <a:avLst/>
            <a:gdLst>
              <a:gd name="T0" fmla="*/ 956694013 w 22073"/>
              <a:gd name="T1" fmla="*/ 0 h 35749"/>
              <a:gd name="T2" fmla="*/ 0 w 22073"/>
              <a:gd name="T3" fmla="*/ 879584096 h 35749"/>
              <a:gd name="T4" fmla="*/ 26945381 w 22073"/>
              <a:gd name="T5" fmla="*/ 348176943 h 35749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2073" h="35749" fill="none" extrusionOk="0">
                <a:moveTo>
                  <a:pt x="16793" y="0"/>
                </a:moveTo>
                <a:cubicBezTo>
                  <a:pt x="20198" y="3927"/>
                  <a:pt x="22073" y="8951"/>
                  <a:pt x="22073" y="14149"/>
                </a:cubicBezTo>
                <a:cubicBezTo>
                  <a:pt x="22073" y="26078"/>
                  <a:pt x="12402" y="35749"/>
                  <a:pt x="473" y="35749"/>
                </a:cubicBezTo>
                <a:cubicBezTo>
                  <a:pt x="315" y="35749"/>
                  <a:pt x="157" y="35747"/>
                  <a:pt x="0" y="35743"/>
                </a:cubicBezTo>
              </a:path>
              <a:path w="22073" h="35749" stroke="0" extrusionOk="0">
                <a:moveTo>
                  <a:pt x="16793" y="0"/>
                </a:moveTo>
                <a:cubicBezTo>
                  <a:pt x="20198" y="3927"/>
                  <a:pt x="22073" y="8951"/>
                  <a:pt x="22073" y="14149"/>
                </a:cubicBezTo>
                <a:cubicBezTo>
                  <a:pt x="22073" y="26078"/>
                  <a:pt x="12402" y="35749"/>
                  <a:pt x="473" y="35749"/>
                </a:cubicBezTo>
                <a:cubicBezTo>
                  <a:pt x="315" y="35749"/>
                  <a:pt x="157" y="35747"/>
                  <a:pt x="0" y="35743"/>
                </a:cubicBezTo>
                <a:lnTo>
                  <a:pt x="473" y="14149"/>
                </a:lnTo>
                <a:lnTo>
                  <a:pt x="16793" y="0"/>
                </a:lnTo>
                <a:close/>
              </a:path>
            </a:pathLst>
          </a:custGeom>
          <a:noFill/>
          <a:ln w="19050">
            <a:solidFill>
              <a:srgbClr val="FF3300"/>
            </a:solidFill>
            <a:round/>
            <a:headEnd/>
            <a:tailEnd type="stealth" w="sm" len="lg"/>
          </a:ln>
          <a:effectLst>
            <a:outerShdw dist="35921" dir="2700000" algn="ctr" rotWithShape="0">
              <a:schemeClr val="tx1"/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104479" name="Arc 31"/>
          <p:cNvSpPr>
            <a:spLocks/>
          </p:cNvSpPr>
          <p:nvPr/>
        </p:nvSpPr>
        <p:spPr bwMode="auto">
          <a:xfrm rot="19231433" flipH="1">
            <a:off x="1449388" y="2870200"/>
            <a:ext cx="1290637" cy="1454150"/>
          </a:xfrm>
          <a:custGeom>
            <a:avLst/>
            <a:gdLst>
              <a:gd name="T0" fmla="*/ 2147483647 w 21600"/>
              <a:gd name="T1" fmla="*/ 0 h 23236"/>
              <a:gd name="T2" fmla="*/ 2147483647 w 21600"/>
              <a:gd name="T3" fmla="*/ 2147483647 h 23236"/>
              <a:gd name="T4" fmla="*/ 0 w 21600"/>
              <a:gd name="T5" fmla="*/ 2147483647 h 23236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1600" h="23236" fill="none" extrusionOk="0">
                <a:moveTo>
                  <a:pt x="17458" y="-1"/>
                </a:moveTo>
                <a:cubicBezTo>
                  <a:pt x="20149" y="3694"/>
                  <a:pt x="21600" y="8147"/>
                  <a:pt x="21600" y="12719"/>
                </a:cubicBezTo>
                <a:cubicBezTo>
                  <a:pt x="21600" y="16400"/>
                  <a:pt x="20659" y="20020"/>
                  <a:pt x="18866" y="23235"/>
                </a:cubicBezTo>
              </a:path>
              <a:path w="21600" h="23236" stroke="0" extrusionOk="0">
                <a:moveTo>
                  <a:pt x="17458" y="-1"/>
                </a:moveTo>
                <a:cubicBezTo>
                  <a:pt x="20149" y="3694"/>
                  <a:pt x="21600" y="8147"/>
                  <a:pt x="21600" y="12719"/>
                </a:cubicBezTo>
                <a:cubicBezTo>
                  <a:pt x="21600" y="16400"/>
                  <a:pt x="20659" y="20020"/>
                  <a:pt x="18866" y="23235"/>
                </a:cubicBezTo>
                <a:lnTo>
                  <a:pt x="0" y="12719"/>
                </a:lnTo>
                <a:lnTo>
                  <a:pt x="17458" y="-1"/>
                </a:lnTo>
                <a:close/>
              </a:path>
            </a:pathLst>
          </a:custGeom>
          <a:noFill/>
          <a:ln w="19050">
            <a:solidFill>
              <a:srgbClr val="FF3300"/>
            </a:solidFill>
            <a:round/>
            <a:headEnd/>
            <a:tailEnd type="stealth" w="sm" len="lg"/>
          </a:ln>
          <a:effectLst>
            <a:outerShdw dist="35921" dir="2700000" algn="ctr" rotWithShape="0">
              <a:schemeClr val="tx1"/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104480" name="AutoShape 32"/>
          <p:cNvSpPr>
            <a:spLocks noChangeArrowheads="1"/>
          </p:cNvSpPr>
          <p:nvPr/>
        </p:nvSpPr>
        <p:spPr bwMode="auto">
          <a:xfrm>
            <a:off x="3949700" y="4389438"/>
            <a:ext cx="228600" cy="1143000"/>
          </a:xfrm>
          <a:prstGeom prst="downArrow">
            <a:avLst>
              <a:gd name="adj1" fmla="val 61111"/>
              <a:gd name="adj2" fmla="val 150463"/>
            </a:avLst>
          </a:prstGeom>
          <a:solidFill>
            <a:srgbClr val="FF0000"/>
          </a:solidFill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tx1"/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104481" name="Text Box 33"/>
          <p:cNvSpPr txBox="1">
            <a:spLocks noChangeArrowheads="1"/>
          </p:cNvSpPr>
          <p:nvPr/>
        </p:nvSpPr>
        <p:spPr bwMode="auto">
          <a:xfrm>
            <a:off x="5848350" y="2563813"/>
            <a:ext cx="1206500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tx1"/>
            </a:outerShdw>
          </a:effectLst>
        </p:spPr>
        <p:txBody>
          <a:bodyPr wrap="none">
            <a:spAutoFit/>
          </a:bodyPr>
          <a:lstStyle/>
          <a:p>
            <a:pPr algn="ctr"/>
            <a:r>
              <a:rPr lang="sr-Cyrl-CS" sz="1600">
                <a:solidFill>
                  <a:srgbClr val="FFCC00"/>
                </a:solidFill>
                <a:latin typeface="Comic Sans MS" pitchFamily="66" charset="0"/>
              </a:rPr>
              <a:t>Оштећење</a:t>
            </a:r>
          </a:p>
          <a:p>
            <a:pPr algn="ctr"/>
            <a:r>
              <a:rPr lang="sr-Cyrl-CS" sz="1600">
                <a:solidFill>
                  <a:srgbClr val="FFCC00"/>
                </a:solidFill>
                <a:latin typeface="Comic Sans MS" pitchFamily="66" charset="0"/>
              </a:rPr>
              <a:t>ендотела</a:t>
            </a:r>
            <a:endParaRPr lang="en-US" sz="1600">
              <a:solidFill>
                <a:srgbClr val="FFCC00"/>
              </a:solidFill>
              <a:latin typeface="Comic Sans MS" pitchFamily="66" charset="0"/>
            </a:endParaRPr>
          </a:p>
        </p:txBody>
      </p:sp>
      <p:sp>
        <p:nvSpPr>
          <p:cNvPr id="104482" name="Arc 34"/>
          <p:cNvSpPr>
            <a:spLocks/>
          </p:cNvSpPr>
          <p:nvPr/>
        </p:nvSpPr>
        <p:spPr bwMode="auto">
          <a:xfrm rot="20985533" flipV="1">
            <a:off x="4521200" y="2527300"/>
            <a:ext cx="1409700" cy="1941513"/>
          </a:xfrm>
          <a:custGeom>
            <a:avLst/>
            <a:gdLst>
              <a:gd name="T0" fmla="*/ 2147483647 w 21600"/>
              <a:gd name="T1" fmla="*/ 0 h 21318"/>
              <a:gd name="T2" fmla="*/ 2147483647 w 21600"/>
              <a:gd name="T3" fmla="*/ 2147483647 h 21318"/>
              <a:gd name="T4" fmla="*/ 0 w 21600"/>
              <a:gd name="T5" fmla="*/ 2147483647 h 21318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1600" h="21318" fill="none" extrusionOk="0">
                <a:moveTo>
                  <a:pt x="15115" y="0"/>
                </a:moveTo>
                <a:cubicBezTo>
                  <a:pt x="19262" y="4063"/>
                  <a:pt x="21600" y="9624"/>
                  <a:pt x="21600" y="15430"/>
                </a:cubicBezTo>
                <a:cubicBezTo>
                  <a:pt x="21600" y="17420"/>
                  <a:pt x="21324" y="19402"/>
                  <a:pt x="20781" y="21317"/>
                </a:cubicBezTo>
              </a:path>
              <a:path w="21600" h="21318" stroke="0" extrusionOk="0">
                <a:moveTo>
                  <a:pt x="15115" y="0"/>
                </a:moveTo>
                <a:cubicBezTo>
                  <a:pt x="19262" y="4063"/>
                  <a:pt x="21600" y="9624"/>
                  <a:pt x="21600" y="15430"/>
                </a:cubicBezTo>
                <a:cubicBezTo>
                  <a:pt x="21600" y="17420"/>
                  <a:pt x="21324" y="19402"/>
                  <a:pt x="20781" y="21317"/>
                </a:cubicBezTo>
                <a:lnTo>
                  <a:pt x="0" y="15430"/>
                </a:lnTo>
                <a:lnTo>
                  <a:pt x="15115" y="0"/>
                </a:lnTo>
                <a:close/>
              </a:path>
            </a:pathLst>
          </a:custGeom>
          <a:noFill/>
          <a:ln w="28575">
            <a:solidFill>
              <a:srgbClr val="FF3300"/>
            </a:solidFill>
            <a:prstDash val="sysDot"/>
            <a:round/>
            <a:headEnd/>
            <a:tailEnd type="stealth" w="sm" len="lg"/>
          </a:ln>
          <a:effectLst>
            <a:outerShdw dist="35921" dir="2700000" algn="ctr" rotWithShape="0">
              <a:schemeClr val="tx1"/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74785" name="Line 35"/>
          <p:cNvSpPr>
            <a:spLocks noChangeShapeType="1"/>
          </p:cNvSpPr>
          <p:nvPr/>
        </p:nvSpPr>
        <p:spPr bwMode="auto">
          <a:xfrm>
            <a:off x="6019800" y="1905000"/>
            <a:ext cx="152400" cy="0"/>
          </a:xfrm>
          <a:prstGeom prst="line">
            <a:avLst/>
          </a:prstGeom>
          <a:noFill/>
          <a:ln w="38100">
            <a:noFill/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74786" name="Line 36"/>
          <p:cNvSpPr>
            <a:spLocks noChangeShapeType="1"/>
          </p:cNvSpPr>
          <p:nvPr/>
        </p:nvSpPr>
        <p:spPr bwMode="auto">
          <a:xfrm>
            <a:off x="6019800" y="1981200"/>
            <a:ext cx="152400" cy="0"/>
          </a:xfrm>
          <a:prstGeom prst="line">
            <a:avLst/>
          </a:prstGeom>
          <a:noFill/>
          <a:ln w="38100">
            <a:noFill/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74787" name="Line 37"/>
          <p:cNvSpPr>
            <a:spLocks noChangeShapeType="1"/>
          </p:cNvSpPr>
          <p:nvPr/>
        </p:nvSpPr>
        <p:spPr bwMode="auto">
          <a:xfrm>
            <a:off x="6019800" y="2057400"/>
            <a:ext cx="152400" cy="0"/>
          </a:xfrm>
          <a:prstGeom prst="line">
            <a:avLst/>
          </a:prstGeom>
          <a:noFill/>
          <a:ln w="38100">
            <a:noFill/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74788" name="Line 38"/>
          <p:cNvSpPr>
            <a:spLocks noChangeShapeType="1"/>
          </p:cNvSpPr>
          <p:nvPr/>
        </p:nvSpPr>
        <p:spPr bwMode="auto">
          <a:xfrm>
            <a:off x="6324600" y="1905000"/>
            <a:ext cx="152400" cy="0"/>
          </a:xfrm>
          <a:prstGeom prst="line">
            <a:avLst/>
          </a:prstGeom>
          <a:noFill/>
          <a:ln w="38100">
            <a:noFill/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74789" name="Line 39"/>
          <p:cNvSpPr>
            <a:spLocks noChangeShapeType="1"/>
          </p:cNvSpPr>
          <p:nvPr/>
        </p:nvSpPr>
        <p:spPr bwMode="auto">
          <a:xfrm>
            <a:off x="6324600" y="1981200"/>
            <a:ext cx="152400" cy="0"/>
          </a:xfrm>
          <a:prstGeom prst="line">
            <a:avLst/>
          </a:prstGeom>
          <a:noFill/>
          <a:ln w="38100">
            <a:noFill/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4488" name="Text Box 40"/>
          <p:cNvSpPr txBox="1">
            <a:spLocks noChangeArrowheads="1"/>
          </p:cNvSpPr>
          <p:nvPr/>
        </p:nvSpPr>
        <p:spPr bwMode="auto">
          <a:xfrm>
            <a:off x="762000" y="4724400"/>
            <a:ext cx="1752600" cy="1069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tx1"/>
            </a:outerShdw>
          </a:effectLst>
        </p:spPr>
        <p:txBody>
          <a:bodyPr>
            <a:spAutoFit/>
          </a:bodyPr>
          <a:lstStyle/>
          <a:p>
            <a:pPr algn="ctr"/>
            <a:r>
              <a:rPr lang="sr-Cyrl-CS" sz="1600">
                <a:solidFill>
                  <a:srgbClr val="FFCC00"/>
                </a:solidFill>
                <a:latin typeface="Comic Sans MS" pitchFamily="66" charset="0"/>
              </a:rPr>
              <a:t>Оксидативно</a:t>
            </a:r>
          </a:p>
          <a:p>
            <a:pPr algn="ctr"/>
            <a:r>
              <a:rPr lang="sr-Cyrl-CS" sz="1600">
                <a:solidFill>
                  <a:srgbClr val="FFCC00"/>
                </a:solidFill>
                <a:latin typeface="Comic Sans MS" pitchFamily="66" charset="0"/>
              </a:rPr>
              <a:t>модификован</a:t>
            </a:r>
            <a:r>
              <a:rPr lang="en-US" sz="1600">
                <a:solidFill>
                  <a:srgbClr val="FFCC00"/>
                </a:solidFill>
                <a:latin typeface="Comic Sans MS" pitchFamily="66" charset="0"/>
              </a:rPr>
              <a:t> LDL</a:t>
            </a:r>
          </a:p>
          <a:p>
            <a:pPr algn="ctr"/>
            <a:endParaRPr lang="en-US" sz="1600">
              <a:solidFill>
                <a:srgbClr val="FFCC00"/>
              </a:solidFill>
              <a:latin typeface="YUVogueB" pitchFamily="2" charset="0"/>
            </a:endParaRPr>
          </a:p>
        </p:txBody>
      </p:sp>
      <p:grpSp>
        <p:nvGrpSpPr>
          <p:cNvPr id="104489" name="Group 41"/>
          <p:cNvGrpSpPr>
            <a:grpSpLocks/>
          </p:cNvGrpSpPr>
          <p:nvPr/>
        </p:nvGrpSpPr>
        <p:grpSpPr bwMode="auto">
          <a:xfrm>
            <a:off x="3187700" y="5532438"/>
            <a:ext cx="1752600" cy="1220787"/>
            <a:chOff x="2496" y="3216"/>
            <a:chExt cx="1104" cy="769"/>
          </a:xfrm>
        </p:grpSpPr>
        <p:sp>
          <p:nvSpPr>
            <p:cNvPr id="74830" name="Freeform 42" descr="Pink tissue paper"/>
            <p:cNvSpPr>
              <a:spLocks/>
            </p:cNvSpPr>
            <p:nvPr/>
          </p:nvSpPr>
          <p:spPr bwMode="auto">
            <a:xfrm>
              <a:off x="2496" y="3216"/>
              <a:ext cx="1104" cy="769"/>
            </a:xfrm>
            <a:custGeom>
              <a:avLst/>
              <a:gdLst>
                <a:gd name="T0" fmla="*/ 424 w 1164"/>
                <a:gd name="T1" fmla="*/ 29 h 817"/>
                <a:gd name="T2" fmla="*/ 268 w 1164"/>
                <a:gd name="T3" fmla="*/ 97 h 817"/>
                <a:gd name="T4" fmla="*/ 67 w 1164"/>
                <a:gd name="T5" fmla="*/ 145 h 817"/>
                <a:gd name="T6" fmla="*/ 39 w 1164"/>
                <a:gd name="T7" fmla="*/ 376 h 817"/>
                <a:gd name="T8" fmla="*/ 297 w 1164"/>
                <a:gd name="T9" fmla="*/ 558 h 817"/>
                <a:gd name="T10" fmla="*/ 570 w 1164"/>
                <a:gd name="T11" fmla="*/ 675 h 817"/>
                <a:gd name="T12" fmla="*/ 839 w 1164"/>
                <a:gd name="T13" fmla="*/ 521 h 817"/>
                <a:gd name="T14" fmla="*/ 869 w 1164"/>
                <a:gd name="T15" fmla="*/ 348 h 817"/>
                <a:gd name="T16" fmla="*/ 987 w 1164"/>
                <a:gd name="T17" fmla="*/ 203 h 817"/>
                <a:gd name="T18" fmla="*/ 899 w 1164"/>
                <a:gd name="T19" fmla="*/ 29 h 817"/>
                <a:gd name="T20" fmla="*/ 633 w 1164"/>
                <a:gd name="T21" fmla="*/ 29 h 817"/>
                <a:gd name="T22" fmla="*/ 533 w 1164"/>
                <a:gd name="T23" fmla="*/ 11 h 817"/>
                <a:gd name="T24" fmla="*/ 424 w 1164"/>
                <a:gd name="T25" fmla="*/ 29 h 817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1164" h="817">
                  <a:moveTo>
                    <a:pt x="497" y="35"/>
                  </a:moveTo>
                  <a:cubicBezTo>
                    <a:pt x="446" y="51"/>
                    <a:pt x="383" y="93"/>
                    <a:pt x="314" y="116"/>
                  </a:cubicBezTo>
                  <a:cubicBezTo>
                    <a:pt x="244" y="139"/>
                    <a:pt x="124" y="118"/>
                    <a:pt x="79" y="174"/>
                  </a:cubicBezTo>
                  <a:cubicBezTo>
                    <a:pt x="34" y="229"/>
                    <a:pt x="0" y="370"/>
                    <a:pt x="45" y="452"/>
                  </a:cubicBezTo>
                  <a:cubicBezTo>
                    <a:pt x="90" y="534"/>
                    <a:pt x="244" y="609"/>
                    <a:pt x="348" y="669"/>
                  </a:cubicBezTo>
                  <a:cubicBezTo>
                    <a:pt x="452" y="729"/>
                    <a:pt x="562" y="817"/>
                    <a:pt x="668" y="810"/>
                  </a:cubicBezTo>
                  <a:cubicBezTo>
                    <a:pt x="774" y="803"/>
                    <a:pt x="926" y="690"/>
                    <a:pt x="984" y="625"/>
                  </a:cubicBezTo>
                  <a:cubicBezTo>
                    <a:pt x="1042" y="560"/>
                    <a:pt x="990" y="481"/>
                    <a:pt x="1019" y="417"/>
                  </a:cubicBezTo>
                  <a:cubicBezTo>
                    <a:pt x="1048" y="353"/>
                    <a:pt x="1152" y="307"/>
                    <a:pt x="1158" y="243"/>
                  </a:cubicBezTo>
                  <a:cubicBezTo>
                    <a:pt x="1164" y="179"/>
                    <a:pt x="1123" y="69"/>
                    <a:pt x="1054" y="35"/>
                  </a:cubicBezTo>
                  <a:cubicBezTo>
                    <a:pt x="984" y="0"/>
                    <a:pt x="812" y="38"/>
                    <a:pt x="741" y="35"/>
                  </a:cubicBezTo>
                  <a:cubicBezTo>
                    <a:pt x="669" y="31"/>
                    <a:pt x="665" y="14"/>
                    <a:pt x="625" y="14"/>
                  </a:cubicBezTo>
                  <a:cubicBezTo>
                    <a:pt x="584" y="14"/>
                    <a:pt x="556" y="22"/>
                    <a:pt x="497" y="35"/>
                  </a:cubicBezTo>
                  <a:close/>
                </a:path>
              </a:pathLst>
            </a:custGeom>
            <a:blipFill dpi="0" rotWithShape="0">
              <a:blip r:embed="rId3"/>
              <a:srcRect/>
              <a:tile tx="0" ty="0" sx="100000" sy="100000" flip="none" algn="tl"/>
            </a:blipFill>
            <a:ln w="9525">
              <a:noFill/>
              <a:round/>
              <a:headEnd/>
              <a:tailEnd/>
            </a:ln>
            <a:effectLst>
              <a:outerShdw dist="35921" dir="2700000" algn="ctr" rotWithShape="0">
                <a:schemeClr val="tx1"/>
              </a:outerShdw>
            </a:effectLst>
          </p:spPr>
          <p:txBody>
            <a:bodyPr/>
            <a:lstStyle/>
            <a:p>
              <a:endParaRPr lang="en-US"/>
            </a:p>
          </p:txBody>
        </p:sp>
        <p:sp>
          <p:nvSpPr>
            <p:cNvPr id="74831" name="Oval 43"/>
            <p:cNvSpPr>
              <a:spLocks noChangeArrowheads="1"/>
            </p:cNvSpPr>
            <p:nvPr/>
          </p:nvSpPr>
          <p:spPr bwMode="auto">
            <a:xfrm rot="-951422">
              <a:off x="2976" y="3696"/>
              <a:ext cx="364" cy="226"/>
            </a:xfrm>
            <a:prstGeom prst="ellipse">
              <a:avLst/>
            </a:prstGeom>
            <a:gradFill rotWithShape="0">
              <a:gsLst>
                <a:gs pos="0">
                  <a:srgbClr val="FF99CC"/>
                </a:gs>
                <a:gs pos="100000">
                  <a:srgbClr val="76475E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>
              <a:outerShdw dist="35921" dir="2700000" algn="ctr" rotWithShape="0">
                <a:schemeClr val="tx1"/>
              </a:outerShdw>
            </a:effec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4832" name="Oval 44"/>
            <p:cNvSpPr>
              <a:spLocks noChangeArrowheads="1"/>
            </p:cNvSpPr>
            <p:nvPr/>
          </p:nvSpPr>
          <p:spPr bwMode="auto">
            <a:xfrm>
              <a:off x="2880" y="3264"/>
              <a:ext cx="192" cy="144"/>
            </a:xfrm>
            <a:prstGeom prst="ellipse">
              <a:avLst/>
            </a:prstGeom>
            <a:solidFill>
              <a:schemeClr val="bg1"/>
            </a:solidFill>
            <a:ln w="9525">
              <a:noFill/>
              <a:round/>
              <a:headEnd/>
              <a:tailEnd/>
            </a:ln>
            <a:effectLst>
              <a:outerShdw dist="35921" dir="2700000" algn="ctr" rotWithShape="0">
                <a:schemeClr val="tx1"/>
              </a:outerShdw>
            </a:effec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4833" name="Oval 45"/>
            <p:cNvSpPr>
              <a:spLocks noChangeArrowheads="1"/>
            </p:cNvSpPr>
            <p:nvPr/>
          </p:nvSpPr>
          <p:spPr bwMode="auto">
            <a:xfrm>
              <a:off x="3072" y="3264"/>
              <a:ext cx="192" cy="144"/>
            </a:xfrm>
            <a:prstGeom prst="ellipse">
              <a:avLst/>
            </a:prstGeom>
            <a:solidFill>
              <a:schemeClr val="bg1"/>
            </a:solidFill>
            <a:ln w="9525">
              <a:noFill/>
              <a:round/>
              <a:headEnd/>
              <a:tailEnd/>
            </a:ln>
            <a:effectLst>
              <a:outerShdw dist="35921" dir="2700000" algn="ctr" rotWithShape="0">
                <a:schemeClr val="tx1"/>
              </a:outerShdw>
            </a:effec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4834" name="Oval 46"/>
            <p:cNvSpPr>
              <a:spLocks noChangeArrowheads="1"/>
            </p:cNvSpPr>
            <p:nvPr/>
          </p:nvSpPr>
          <p:spPr bwMode="auto">
            <a:xfrm rot="-2738975">
              <a:off x="3288" y="3288"/>
              <a:ext cx="144" cy="96"/>
            </a:xfrm>
            <a:prstGeom prst="ellipse">
              <a:avLst/>
            </a:prstGeom>
            <a:solidFill>
              <a:schemeClr val="bg1"/>
            </a:solidFill>
            <a:ln w="9525">
              <a:noFill/>
              <a:round/>
              <a:headEnd/>
              <a:tailEnd/>
            </a:ln>
            <a:effectLst>
              <a:outerShdw dist="35921" dir="2700000" algn="ctr" rotWithShape="0">
                <a:schemeClr val="tx1"/>
              </a:outerShdw>
            </a:effec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4835" name="Oval 47"/>
            <p:cNvSpPr>
              <a:spLocks noChangeArrowheads="1"/>
            </p:cNvSpPr>
            <p:nvPr/>
          </p:nvSpPr>
          <p:spPr bwMode="auto">
            <a:xfrm rot="2573178">
              <a:off x="2856" y="3672"/>
              <a:ext cx="144" cy="96"/>
            </a:xfrm>
            <a:prstGeom prst="ellipse">
              <a:avLst/>
            </a:prstGeom>
            <a:solidFill>
              <a:schemeClr val="bg1"/>
            </a:solidFill>
            <a:ln w="9525">
              <a:noFill/>
              <a:round/>
              <a:headEnd/>
              <a:tailEnd/>
            </a:ln>
            <a:effectLst>
              <a:outerShdw dist="35921" dir="2700000" algn="ctr" rotWithShape="0">
                <a:schemeClr val="tx1"/>
              </a:outerShdw>
            </a:effec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4836" name="Oval 48"/>
            <p:cNvSpPr>
              <a:spLocks noChangeArrowheads="1"/>
            </p:cNvSpPr>
            <p:nvPr/>
          </p:nvSpPr>
          <p:spPr bwMode="auto">
            <a:xfrm>
              <a:off x="3360" y="3360"/>
              <a:ext cx="192" cy="192"/>
            </a:xfrm>
            <a:prstGeom prst="ellipse">
              <a:avLst/>
            </a:prstGeom>
            <a:solidFill>
              <a:schemeClr val="bg1"/>
            </a:solidFill>
            <a:ln w="9525">
              <a:noFill/>
              <a:round/>
              <a:headEnd/>
              <a:tailEnd/>
            </a:ln>
            <a:effectLst>
              <a:outerShdw dist="35921" dir="2700000" algn="ctr" rotWithShape="0">
                <a:schemeClr val="tx1"/>
              </a:outerShdw>
            </a:effec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4837" name="Oval 49"/>
            <p:cNvSpPr>
              <a:spLocks noChangeArrowheads="1"/>
            </p:cNvSpPr>
            <p:nvPr/>
          </p:nvSpPr>
          <p:spPr bwMode="auto">
            <a:xfrm>
              <a:off x="2592" y="3408"/>
              <a:ext cx="192" cy="192"/>
            </a:xfrm>
            <a:prstGeom prst="ellipse">
              <a:avLst/>
            </a:prstGeom>
            <a:solidFill>
              <a:schemeClr val="bg1"/>
            </a:solidFill>
            <a:ln w="9525">
              <a:noFill/>
              <a:round/>
              <a:headEnd/>
              <a:tailEnd/>
            </a:ln>
            <a:effectLst>
              <a:outerShdw dist="35921" dir="2700000" algn="ctr" rotWithShape="0">
                <a:schemeClr val="tx1"/>
              </a:outerShdw>
            </a:effec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4838" name="Oval 50"/>
            <p:cNvSpPr>
              <a:spLocks noChangeArrowheads="1"/>
            </p:cNvSpPr>
            <p:nvPr/>
          </p:nvSpPr>
          <p:spPr bwMode="auto">
            <a:xfrm rot="2154904">
              <a:off x="2736" y="3360"/>
              <a:ext cx="192" cy="144"/>
            </a:xfrm>
            <a:prstGeom prst="ellipse">
              <a:avLst/>
            </a:prstGeom>
            <a:solidFill>
              <a:schemeClr val="bg1"/>
            </a:solidFill>
            <a:ln w="9525">
              <a:noFill/>
              <a:round/>
              <a:headEnd/>
              <a:tailEnd/>
            </a:ln>
            <a:effectLst>
              <a:outerShdw dist="35921" dir="2700000" algn="ctr" rotWithShape="0">
                <a:schemeClr val="tx1"/>
              </a:outerShdw>
            </a:effec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4839" name="Oval 51"/>
            <p:cNvSpPr>
              <a:spLocks noChangeArrowheads="1"/>
            </p:cNvSpPr>
            <p:nvPr/>
          </p:nvSpPr>
          <p:spPr bwMode="auto">
            <a:xfrm>
              <a:off x="2784" y="3504"/>
              <a:ext cx="192" cy="144"/>
            </a:xfrm>
            <a:prstGeom prst="ellipse">
              <a:avLst/>
            </a:prstGeom>
            <a:solidFill>
              <a:schemeClr val="bg1"/>
            </a:solidFill>
            <a:ln w="9525">
              <a:noFill/>
              <a:round/>
              <a:headEnd/>
              <a:tailEnd/>
            </a:ln>
            <a:effectLst>
              <a:outerShdw dist="35921" dir="2700000" algn="ctr" rotWithShape="0">
                <a:schemeClr val="tx1"/>
              </a:outerShdw>
            </a:effec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4840" name="Oval 52"/>
            <p:cNvSpPr>
              <a:spLocks noChangeArrowheads="1"/>
            </p:cNvSpPr>
            <p:nvPr/>
          </p:nvSpPr>
          <p:spPr bwMode="auto">
            <a:xfrm rot="1390906">
              <a:off x="2640" y="3600"/>
              <a:ext cx="192" cy="144"/>
            </a:xfrm>
            <a:prstGeom prst="ellipse">
              <a:avLst/>
            </a:prstGeom>
            <a:solidFill>
              <a:schemeClr val="bg1"/>
            </a:solidFill>
            <a:ln w="9525">
              <a:noFill/>
              <a:round/>
              <a:headEnd/>
              <a:tailEnd/>
            </a:ln>
            <a:effectLst>
              <a:outerShdw dist="35921" dir="2700000" algn="ctr" rotWithShape="0">
                <a:schemeClr val="tx1"/>
              </a:outerShdw>
            </a:effec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4841" name="Oval 53"/>
            <p:cNvSpPr>
              <a:spLocks noChangeArrowheads="1"/>
            </p:cNvSpPr>
            <p:nvPr/>
          </p:nvSpPr>
          <p:spPr bwMode="auto">
            <a:xfrm rot="-2738975">
              <a:off x="2952" y="3432"/>
              <a:ext cx="144" cy="96"/>
            </a:xfrm>
            <a:prstGeom prst="ellipse">
              <a:avLst/>
            </a:prstGeom>
            <a:solidFill>
              <a:schemeClr val="bg1"/>
            </a:solidFill>
            <a:ln w="9525">
              <a:noFill/>
              <a:round/>
              <a:headEnd/>
              <a:tailEnd/>
            </a:ln>
            <a:effectLst>
              <a:outerShdw dist="35921" dir="2700000" algn="ctr" rotWithShape="0">
                <a:schemeClr val="tx1"/>
              </a:outerShdw>
            </a:effec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4842" name="Oval 54"/>
            <p:cNvSpPr>
              <a:spLocks noChangeArrowheads="1"/>
            </p:cNvSpPr>
            <p:nvPr/>
          </p:nvSpPr>
          <p:spPr bwMode="auto">
            <a:xfrm>
              <a:off x="3120" y="3408"/>
              <a:ext cx="192" cy="192"/>
            </a:xfrm>
            <a:prstGeom prst="ellipse">
              <a:avLst/>
            </a:prstGeom>
            <a:solidFill>
              <a:schemeClr val="bg1"/>
            </a:solidFill>
            <a:ln w="9525">
              <a:noFill/>
              <a:round/>
              <a:headEnd/>
              <a:tailEnd/>
            </a:ln>
            <a:effectLst>
              <a:outerShdw dist="35921" dir="2700000" algn="ctr" rotWithShape="0">
                <a:schemeClr val="tx1"/>
              </a:outerShdw>
            </a:effec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4843" name="Oval 55"/>
            <p:cNvSpPr>
              <a:spLocks noChangeArrowheads="1"/>
            </p:cNvSpPr>
            <p:nvPr/>
          </p:nvSpPr>
          <p:spPr bwMode="auto">
            <a:xfrm rot="-1638318">
              <a:off x="2976" y="3552"/>
              <a:ext cx="192" cy="144"/>
            </a:xfrm>
            <a:prstGeom prst="ellipse">
              <a:avLst/>
            </a:prstGeom>
            <a:solidFill>
              <a:schemeClr val="bg1"/>
            </a:solidFill>
            <a:ln w="9525">
              <a:noFill/>
              <a:round/>
              <a:headEnd/>
              <a:tailEnd/>
            </a:ln>
            <a:effectLst>
              <a:outerShdw dist="35921" dir="2700000" algn="ctr" rotWithShape="0">
                <a:schemeClr val="tx1"/>
              </a:outerShdw>
            </a:effec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4844" name="Oval 56"/>
            <p:cNvSpPr>
              <a:spLocks noChangeArrowheads="1"/>
            </p:cNvSpPr>
            <p:nvPr/>
          </p:nvSpPr>
          <p:spPr bwMode="auto">
            <a:xfrm rot="-800090">
              <a:off x="3264" y="3552"/>
              <a:ext cx="192" cy="144"/>
            </a:xfrm>
            <a:prstGeom prst="ellipse">
              <a:avLst/>
            </a:prstGeom>
            <a:solidFill>
              <a:schemeClr val="bg1"/>
            </a:solidFill>
            <a:ln w="9525">
              <a:noFill/>
              <a:round/>
              <a:headEnd/>
              <a:tailEnd/>
            </a:ln>
            <a:effectLst>
              <a:outerShdw dist="35921" dir="2700000" algn="ctr" rotWithShape="0">
                <a:schemeClr val="tx1"/>
              </a:outerShdw>
            </a:effectLst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104505" name="Group 57"/>
          <p:cNvGrpSpPr>
            <a:grpSpLocks/>
          </p:cNvGrpSpPr>
          <p:nvPr/>
        </p:nvGrpSpPr>
        <p:grpSpPr bwMode="auto">
          <a:xfrm>
            <a:off x="5245100" y="4389438"/>
            <a:ext cx="2209800" cy="976312"/>
            <a:chOff x="3304" y="2765"/>
            <a:chExt cx="1392" cy="615"/>
          </a:xfrm>
        </p:grpSpPr>
        <p:sp>
          <p:nvSpPr>
            <p:cNvPr id="74828" name="Text Box 58"/>
            <p:cNvSpPr txBox="1">
              <a:spLocks noChangeArrowheads="1"/>
            </p:cNvSpPr>
            <p:nvPr/>
          </p:nvSpPr>
          <p:spPr bwMode="auto">
            <a:xfrm>
              <a:off x="3640" y="2860"/>
              <a:ext cx="1056" cy="5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35921" dir="2700000" algn="ctr" rotWithShape="0">
                <a:schemeClr val="tx1"/>
              </a:outerShdw>
            </a:effectLst>
          </p:spPr>
          <p:txBody>
            <a:bodyPr>
              <a:spAutoFit/>
            </a:bodyPr>
            <a:lstStyle/>
            <a:p>
              <a:pPr algn="ctr"/>
              <a:r>
                <a:rPr lang="sr-Cyrl-CS" sz="1600">
                  <a:solidFill>
                    <a:srgbClr val="FFCC00"/>
                  </a:solidFill>
                  <a:latin typeface="Comic Sans MS" pitchFamily="66" charset="0"/>
                </a:rPr>
                <a:t>Оксидативно</a:t>
              </a:r>
            </a:p>
            <a:p>
              <a:pPr algn="ctr"/>
              <a:r>
                <a:rPr lang="sr-Cyrl-CS" sz="1600">
                  <a:solidFill>
                    <a:srgbClr val="FFCC00"/>
                  </a:solidFill>
                  <a:latin typeface="Comic Sans MS" pitchFamily="66" charset="0"/>
                </a:rPr>
                <a:t>модификован</a:t>
              </a:r>
              <a:r>
                <a:rPr lang="en-US" sz="1600">
                  <a:solidFill>
                    <a:srgbClr val="FFCC00"/>
                  </a:solidFill>
                  <a:latin typeface="Comic Sans MS" pitchFamily="66" charset="0"/>
                </a:rPr>
                <a:t> LDL</a:t>
              </a:r>
            </a:p>
          </p:txBody>
        </p:sp>
        <p:sp>
          <p:nvSpPr>
            <p:cNvPr id="74829" name="AutoShape 59" descr="Sand"/>
            <p:cNvSpPr>
              <a:spLocks noChangeArrowheads="1"/>
            </p:cNvSpPr>
            <p:nvPr/>
          </p:nvSpPr>
          <p:spPr bwMode="auto">
            <a:xfrm>
              <a:off x="3304" y="2765"/>
              <a:ext cx="432" cy="336"/>
            </a:xfrm>
            <a:prstGeom prst="star8">
              <a:avLst>
                <a:gd name="adj" fmla="val 31713"/>
              </a:avLst>
            </a:prstGeom>
            <a:blipFill dpi="0" rotWithShape="0">
              <a:blip r:embed="rId4"/>
              <a:srcRect/>
              <a:tile tx="0" ty="0" sx="100000" sy="100000" flip="none" algn="tl"/>
            </a:blipFill>
            <a:ln w="9525">
              <a:noFill/>
              <a:miter lim="800000"/>
              <a:headEnd/>
              <a:tailEnd/>
            </a:ln>
            <a:effectLst>
              <a:outerShdw dist="35921" dir="2700000" algn="ctr" rotWithShape="0">
                <a:schemeClr val="tx1"/>
              </a:outerShdw>
            </a:effectLst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104508" name="Group 60"/>
          <p:cNvGrpSpPr>
            <a:grpSpLocks/>
          </p:cNvGrpSpPr>
          <p:nvPr/>
        </p:nvGrpSpPr>
        <p:grpSpPr bwMode="auto">
          <a:xfrm>
            <a:off x="292100" y="1370013"/>
            <a:ext cx="1998663" cy="581025"/>
            <a:chOff x="576" y="786"/>
            <a:chExt cx="1259" cy="366"/>
          </a:xfrm>
        </p:grpSpPr>
        <p:sp>
          <p:nvSpPr>
            <p:cNvPr id="74826" name="Text Box 61"/>
            <p:cNvSpPr txBox="1">
              <a:spLocks noChangeArrowheads="1"/>
            </p:cNvSpPr>
            <p:nvPr/>
          </p:nvSpPr>
          <p:spPr bwMode="auto">
            <a:xfrm>
              <a:off x="576" y="786"/>
              <a:ext cx="1259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35921" dir="2700000" algn="ctr" rotWithShape="0">
                <a:schemeClr val="tx1"/>
              </a:outerShdw>
            </a:effectLst>
          </p:spPr>
          <p:txBody>
            <a:bodyPr wrap="none">
              <a:spAutoFit/>
            </a:bodyPr>
            <a:lstStyle/>
            <a:p>
              <a:r>
                <a:rPr lang="sr-Cyrl-CS" sz="1400">
                  <a:solidFill>
                    <a:srgbClr val="9900FF"/>
                  </a:solidFill>
                  <a:latin typeface="Comic Sans MS" pitchFamily="66" charset="0"/>
                </a:rPr>
                <a:t>Нативна</a:t>
              </a:r>
              <a:r>
                <a:rPr lang="en-US" sz="1400">
                  <a:solidFill>
                    <a:srgbClr val="9900FF"/>
                  </a:solidFill>
                  <a:latin typeface="Comic Sans MS" pitchFamily="66" charset="0"/>
                </a:rPr>
                <a:t> LDL </a:t>
              </a:r>
              <a:r>
                <a:rPr lang="sr-Cyrl-CS" sz="1400">
                  <a:solidFill>
                    <a:srgbClr val="9900FF"/>
                  </a:solidFill>
                  <a:latin typeface="Comic Sans MS" pitchFamily="66" charset="0"/>
                </a:rPr>
                <a:t>честица</a:t>
              </a:r>
              <a:endParaRPr lang="en-US" sz="1400">
                <a:solidFill>
                  <a:srgbClr val="9900FF"/>
                </a:solidFill>
                <a:latin typeface="Comic Sans MS" pitchFamily="66" charset="0"/>
              </a:endParaRPr>
            </a:p>
          </p:txBody>
        </p:sp>
        <p:sp>
          <p:nvSpPr>
            <p:cNvPr id="74827" name="Oval 62" descr="Granite"/>
            <p:cNvSpPr>
              <a:spLocks noChangeArrowheads="1"/>
            </p:cNvSpPr>
            <p:nvPr/>
          </p:nvSpPr>
          <p:spPr bwMode="auto">
            <a:xfrm rot="-5400000">
              <a:off x="1128" y="936"/>
              <a:ext cx="192" cy="240"/>
            </a:xfrm>
            <a:prstGeom prst="ellipse">
              <a:avLst/>
            </a:prstGeom>
            <a:blipFill dpi="0" rotWithShape="0">
              <a:blip r:embed="rId5"/>
              <a:srcRect/>
              <a:tile tx="0" ty="0" sx="100000" sy="100000" flip="none" algn="tl"/>
            </a:blipFill>
            <a:ln w="9525">
              <a:noFill/>
              <a:round/>
              <a:headEnd/>
              <a:tailEnd/>
            </a:ln>
            <a:effectLst>
              <a:outerShdw dist="35921" dir="2700000" algn="ctr" rotWithShape="0">
                <a:schemeClr val="tx1"/>
              </a:outerShdw>
            </a:effectLst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74794" name="Group 63"/>
          <p:cNvGrpSpPr>
            <a:grpSpLocks/>
          </p:cNvGrpSpPr>
          <p:nvPr/>
        </p:nvGrpSpPr>
        <p:grpSpPr bwMode="auto">
          <a:xfrm>
            <a:off x="4102100" y="2254250"/>
            <a:ext cx="1524000" cy="304800"/>
            <a:chOff x="4368" y="1344"/>
            <a:chExt cx="960" cy="192"/>
          </a:xfrm>
        </p:grpSpPr>
        <p:sp>
          <p:nvSpPr>
            <p:cNvPr id="74824" name="AutoShape 64" descr="Pink tissue paper"/>
            <p:cNvSpPr>
              <a:spLocks noChangeArrowheads="1"/>
            </p:cNvSpPr>
            <p:nvPr/>
          </p:nvSpPr>
          <p:spPr bwMode="auto">
            <a:xfrm>
              <a:off x="4368" y="1344"/>
              <a:ext cx="960" cy="192"/>
            </a:xfrm>
            <a:prstGeom prst="roundRect">
              <a:avLst>
                <a:gd name="adj" fmla="val 16667"/>
              </a:avLst>
            </a:prstGeom>
            <a:blipFill dpi="0" rotWithShape="0">
              <a:blip r:embed="rId3"/>
              <a:srcRect/>
              <a:tile tx="0" ty="0" sx="100000" sy="100000" flip="none" algn="tl"/>
            </a:blipFill>
            <a:ln w="3175">
              <a:noFill/>
              <a:round/>
              <a:headEnd/>
              <a:tailEnd/>
            </a:ln>
            <a:effectLst>
              <a:outerShdw dist="35921" dir="2700000" algn="ctr" rotWithShape="0">
                <a:schemeClr val="tx1"/>
              </a:outerShdw>
            </a:effec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4825" name="Oval 65"/>
            <p:cNvSpPr>
              <a:spLocks noChangeArrowheads="1"/>
            </p:cNvSpPr>
            <p:nvPr/>
          </p:nvSpPr>
          <p:spPr bwMode="auto">
            <a:xfrm>
              <a:off x="4704" y="1392"/>
              <a:ext cx="288" cy="96"/>
            </a:xfrm>
            <a:prstGeom prst="ellipse">
              <a:avLst/>
            </a:prstGeom>
            <a:gradFill rotWithShape="0">
              <a:gsLst>
                <a:gs pos="0">
                  <a:srgbClr val="FF99CC"/>
                </a:gs>
                <a:gs pos="100000">
                  <a:srgbClr val="76475E"/>
                </a:gs>
              </a:gsLst>
              <a:path path="rect">
                <a:fillToRect r="100000" b="100000"/>
              </a:path>
            </a:gradFill>
            <a:ln w="9525">
              <a:noFill/>
              <a:round/>
              <a:headEnd/>
              <a:tailEnd/>
            </a:ln>
            <a:effectLst>
              <a:outerShdw dist="35921" dir="2700000" algn="ctr" rotWithShape="0">
                <a:schemeClr val="tx1"/>
              </a:outerShdw>
            </a:effectLst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104514" name="Arc 66"/>
          <p:cNvSpPr>
            <a:spLocks/>
          </p:cNvSpPr>
          <p:nvPr/>
        </p:nvSpPr>
        <p:spPr bwMode="auto">
          <a:xfrm flipH="1" flipV="1">
            <a:off x="5700713" y="1873250"/>
            <a:ext cx="534987" cy="685800"/>
          </a:xfrm>
          <a:custGeom>
            <a:avLst/>
            <a:gdLst>
              <a:gd name="T0" fmla="*/ 248797593 w 24808"/>
              <a:gd name="T1" fmla="*/ 248462197 h 21600"/>
              <a:gd name="T2" fmla="*/ 0 w 24808"/>
              <a:gd name="T3" fmla="*/ 675102473 h 21600"/>
              <a:gd name="T4" fmla="*/ 46644405 w 24808"/>
              <a:gd name="T5" fmla="*/ 0 h 216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4808" h="21600" fill="none" extrusionOk="0">
                <a:moveTo>
                  <a:pt x="24807" y="7762"/>
                </a:moveTo>
                <a:cubicBezTo>
                  <a:pt x="21596" y="16099"/>
                  <a:pt x="13584" y="21599"/>
                  <a:pt x="4651" y="21600"/>
                </a:cubicBezTo>
                <a:cubicBezTo>
                  <a:pt x="3086" y="21600"/>
                  <a:pt x="1527" y="21430"/>
                  <a:pt x="-1" y="21093"/>
                </a:cubicBezTo>
              </a:path>
              <a:path w="24808" h="21600" stroke="0" extrusionOk="0">
                <a:moveTo>
                  <a:pt x="24807" y="7762"/>
                </a:moveTo>
                <a:cubicBezTo>
                  <a:pt x="21596" y="16099"/>
                  <a:pt x="13584" y="21599"/>
                  <a:pt x="4651" y="21600"/>
                </a:cubicBezTo>
                <a:cubicBezTo>
                  <a:pt x="3086" y="21600"/>
                  <a:pt x="1527" y="21430"/>
                  <a:pt x="-1" y="21093"/>
                </a:cubicBezTo>
                <a:lnTo>
                  <a:pt x="4651" y="0"/>
                </a:lnTo>
                <a:lnTo>
                  <a:pt x="24807" y="7762"/>
                </a:lnTo>
                <a:close/>
              </a:path>
            </a:pathLst>
          </a:custGeom>
          <a:noFill/>
          <a:ln w="28575">
            <a:solidFill>
              <a:srgbClr val="FF3300"/>
            </a:solidFill>
            <a:prstDash val="sysDot"/>
            <a:round/>
            <a:headEnd/>
            <a:tailEnd type="stealth" w="sm" len="lg"/>
          </a:ln>
          <a:effectLst>
            <a:outerShdw dist="35921" dir="2700000" algn="ctr" rotWithShape="0">
              <a:schemeClr val="tx1"/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74796" name="Text Box 67"/>
          <p:cNvSpPr txBox="1">
            <a:spLocks noChangeArrowheads="1"/>
          </p:cNvSpPr>
          <p:nvPr/>
        </p:nvSpPr>
        <p:spPr bwMode="auto">
          <a:xfrm>
            <a:off x="6388100" y="1416050"/>
            <a:ext cx="16764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tx1"/>
            </a:outerShdw>
          </a:effectLst>
        </p:spPr>
        <p:txBody>
          <a:bodyPr>
            <a:spAutoFit/>
          </a:bodyPr>
          <a:lstStyle/>
          <a:p>
            <a:pPr algn="ctr"/>
            <a:r>
              <a:rPr lang="en-US" sz="1600">
                <a:solidFill>
                  <a:srgbClr val="FFCC00"/>
                </a:solidFill>
                <a:latin typeface="YUVogueB" pitchFamily="2" charset="0"/>
              </a:rPr>
              <a:t> </a:t>
            </a:r>
          </a:p>
        </p:txBody>
      </p:sp>
      <p:grpSp>
        <p:nvGrpSpPr>
          <p:cNvPr id="104516" name="Group 68"/>
          <p:cNvGrpSpPr>
            <a:grpSpLocks/>
          </p:cNvGrpSpPr>
          <p:nvPr/>
        </p:nvGrpSpPr>
        <p:grpSpPr bwMode="auto">
          <a:xfrm>
            <a:off x="6311900" y="1720850"/>
            <a:ext cx="495300" cy="454025"/>
            <a:chOff x="4272" y="480"/>
            <a:chExt cx="312" cy="286"/>
          </a:xfrm>
        </p:grpSpPr>
        <p:sp>
          <p:nvSpPr>
            <p:cNvPr id="74817" name="Freeform 69" descr="Pink tissue paper"/>
            <p:cNvSpPr>
              <a:spLocks/>
            </p:cNvSpPr>
            <p:nvPr/>
          </p:nvSpPr>
          <p:spPr bwMode="auto">
            <a:xfrm rot="1635797">
              <a:off x="4320" y="576"/>
              <a:ext cx="72" cy="142"/>
            </a:xfrm>
            <a:custGeom>
              <a:avLst/>
              <a:gdLst>
                <a:gd name="T0" fmla="*/ 0 w 798"/>
                <a:gd name="T1" fmla="*/ 1 h 584"/>
                <a:gd name="T2" fmla="*/ 0 w 798"/>
                <a:gd name="T3" fmla="*/ 1 h 584"/>
                <a:gd name="T4" fmla="*/ 0 w 798"/>
                <a:gd name="T5" fmla="*/ 3 h 584"/>
                <a:gd name="T6" fmla="*/ 0 w 798"/>
                <a:gd name="T7" fmla="*/ 5 h 584"/>
                <a:gd name="T8" fmla="*/ 0 w 798"/>
                <a:gd name="T9" fmla="*/ 8 h 584"/>
                <a:gd name="T10" fmla="*/ 0 w 798"/>
                <a:gd name="T11" fmla="*/ 8 h 584"/>
                <a:gd name="T12" fmla="*/ 0 w 798"/>
                <a:gd name="T13" fmla="*/ 7 h 584"/>
                <a:gd name="T14" fmla="*/ 1 w 798"/>
                <a:gd name="T15" fmla="*/ 5 h 584"/>
                <a:gd name="T16" fmla="*/ 1 w 798"/>
                <a:gd name="T17" fmla="*/ 3 h 584"/>
                <a:gd name="T18" fmla="*/ 1 w 798"/>
                <a:gd name="T19" fmla="*/ 1 h 584"/>
                <a:gd name="T20" fmla="*/ 0 w 798"/>
                <a:gd name="T21" fmla="*/ 0 h 584"/>
                <a:gd name="T22" fmla="*/ 0 w 798"/>
                <a:gd name="T23" fmla="*/ 0 h 584"/>
                <a:gd name="T24" fmla="*/ 0 w 798"/>
                <a:gd name="T25" fmla="*/ 1 h 58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798" h="584">
                  <a:moveTo>
                    <a:pt x="305" y="51"/>
                  </a:moveTo>
                  <a:cubicBezTo>
                    <a:pt x="265" y="62"/>
                    <a:pt x="199" y="64"/>
                    <a:pt x="157" y="86"/>
                  </a:cubicBezTo>
                  <a:cubicBezTo>
                    <a:pt x="115" y="108"/>
                    <a:pt x="73" y="138"/>
                    <a:pt x="51" y="182"/>
                  </a:cubicBezTo>
                  <a:cubicBezTo>
                    <a:pt x="29" y="226"/>
                    <a:pt x="0" y="294"/>
                    <a:pt x="27" y="350"/>
                  </a:cubicBezTo>
                  <a:cubicBezTo>
                    <a:pt x="54" y="406"/>
                    <a:pt x="140" y="480"/>
                    <a:pt x="210" y="518"/>
                  </a:cubicBezTo>
                  <a:cubicBezTo>
                    <a:pt x="280" y="556"/>
                    <a:pt x="369" y="584"/>
                    <a:pt x="445" y="581"/>
                  </a:cubicBezTo>
                  <a:cubicBezTo>
                    <a:pt x="521" y="578"/>
                    <a:pt x="618" y="536"/>
                    <a:pt x="666" y="502"/>
                  </a:cubicBezTo>
                  <a:cubicBezTo>
                    <a:pt x="714" y="468"/>
                    <a:pt x="711" y="428"/>
                    <a:pt x="733" y="379"/>
                  </a:cubicBezTo>
                  <a:cubicBezTo>
                    <a:pt x="755" y="330"/>
                    <a:pt x="798" y="265"/>
                    <a:pt x="796" y="210"/>
                  </a:cubicBezTo>
                  <a:cubicBezTo>
                    <a:pt x="794" y="155"/>
                    <a:pt x="763" y="85"/>
                    <a:pt x="718" y="51"/>
                  </a:cubicBezTo>
                  <a:cubicBezTo>
                    <a:pt x="673" y="17"/>
                    <a:pt x="579" y="10"/>
                    <a:pt x="526" y="5"/>
                  </a:cubicBezTo>
                  <a:cubicBezTo>
                    <a:pt x="473" y="0"/>
                    <a:pt x="434" y="11"/>
                    <a:pt x="397" y="19"/>
                  </a:cubicBezTo>
                  <a:cubicBezTo>
                    <a:pt x="360" y="27"/>
                    <a:pt x="324" y="44"/>
                    <a:pt x="305" y="51"/>
                  </a:cubicBezTo>
                  <a:close/>
                </a:path>
              </a:pathLst>
            </a:custGeom>
            <a:blipFill dpi="0" rotWithShape="0">
              <a:blip r:embed="rId3"/>
              <a:srcRect/>
              <a:tile tx="0" ty="0" sx="100000" sy="100000" flip="none" algn="tl"/>
            </a:blipFill>
            <a:ln w="3175">
              <a:noFill/>
              <a:round/>
              <a:headEnd/>
              <a:tailEnd/>
            </a:ln>
            <a:effectLst>
              <a:outerShdw dist="35921" dir="2700000" algn="ctr" rotWithShape="0">
                <a:schemeClr val="tx1"/>
              </a:outerShdw>
            </a:effectLst>
          </p:spPr>
          <p:txBody>
            <a:bodyPr/>
            <a:lstStyle/>
            <a:p>
              <a:endParaRPr lang="en-US"/>
            </a:p>
          </p:txBody>
        </p:sp>
        <p:sp>
          <p:nvSpPr>
            <p:cNvPr id="74818" name="Freeform 70" descr="Pink tissue paper"/>
            <p:cNvSpPr>
              <a:spLocks/>
            </p:cNvSpPr>
            <p:nvPr/>
          </p:nvSpPr>
          <p:spPr bwMode="auto">
            <a:xfrm rot="1635797">
              <a:off x="4416" y="624"/>
              <a:ext cx="72" cy="142"/>
            </a:xfrm>
            <a:custGeom>
              <a:avLst/>
              <a:gdLst>
                <a:gd name="T0" fmla="*/ 0 w 798"/>
                <a:gd name="T1" fmla="*/ 1 h 584"/>
                <a:gd name="T2" fmla="*/ 0 w 798"/>
                <a:gd name="T3" fmla="*/ 1 h 584"/>
                <a:gd name="T4" fmla="*/ 0 w 798"/>
                <a:gd name="T5" fmla="*/ 3 h 584"/>
                <a:gd name="T6" fmla="*/ 0 w 798"/>
                <a:gd name="T7" fmla="*/ 5 h 584"/>
                <a:gd name="T8" fmla="*/ 0 w 798"/>
                <a:gd name="T9" fmla="*/ 8 h 584"/>
                <a:gd name="T10" fmla="*/ 0 w 798"/>
                <a:gd name="T11" fmla="*/ 8 h 584"/>
                <a:gd name="T12" fmla="*/ 0 w 798"/>
                <a:gd name="T13" fmla="*/ 7 h 584"/>
                <a:gd name="T14" fmla="*/ 1 w 798"/>
                <a:gd name="T15" fmla="*/ 5 h 584"/>
                <a:gd name="T16" fmla="*/ 1 w 798"/>
                <a:gd name="T17" fmla="*/ 3 h 584"/>
                <a:gd name="T18" fmla="*/ 1 w 798"/>
                <a:gd name="T19" fmla="*/ 1 h 584"/>
                <a:gd name="T20" fmla="*/ 0 w 798"/>
                <a:gd name="T21" fmla="*/ 0 h 584"/>
                <a:gd name="T22" fmla="*/ 0 w 798"/>
                <a:gd name="T23" fmla="*/ 0 h 584"/>
                <a:gd name="T24" fmla="*/ 0 w 798"/>
                <a:gd name="T25" fmla="*/ 1 h 58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798" h="584">
                  <a:moveTo>
                    <a:pt x="305" y="51"/>
                  </a:moveTo>
                  <a:cubicBezTo>
                    <a:pt x="265" y="62"/>
                    <a:pt x="199" y="64"/>
                    <a:pt x="157" y="86"/>
                  </a:cubicBezTo>
                  <a:cubicBezTo>
                    <a:pt x="115" y="108"/>
                    <a:pt x="73" y="138"/>
                    <a:pt x="51" y="182"/>
                  </a:cubicBezTo>
                  <a:cubicBezTo>
                    <a:pt x="29" y="226"/>
                    <a:pt x="0" y="294"/>
                    <a:pt x="27" y="350"/>
                  </a:cubicBezTo>
                  <a:cubicBezTo>
                    <a:pt x="54" y="406"/>
                    <a:pt x="140" y="480"/>
                    <a:pt x="210" y="518"/>
                  </a:cubicBezTo>
                  <a:cubicBezTo>
                    <a:pt x="280" y="556"/>
                    <a:pt x="369" y="584"/>
                    <a:pt x="445" y="581"/>
                  </a:cubicBezTo>
                  <a:cubicBezTo>
                    <a:pt x="521" y="578"/>
                    <a:pt x="618" y="536"/>
                    <a:pt x="666" y="502"/>
                  </a:cubicBezTo>
                  <a:cubicBezTo>
                    <a:pt x="714" y="468"/>
                    <a:pt x="711" y="428"/>
                    <a:pt x="733" y="379"/>
                  </a:cubicBezTo>
                  <a:cubicBezTo>
                    <a:pt x="755" y="330"/>
                    <a:pt x="798" y="265"/>
                    <a:pt x="796" y="210"/>
                  </a:cubicBezTo>
                  <a:cubicBezTo>
                    <a:pt x="794" y="155"/>
                    <a:pt x="763" y="85"/>
                    <a:pt x="718" y="51"/>
                  </a:cubicBezTo>
                  <a:cubicBezTo>
                    <a:pt x="673" y="17"/>
                    <a:pt x="579" y="10"/>
                    <a:pt x="526" y="5"/>
                  </a:cubicBezTo>
                  <a:cubicBezTo>
                    <a:pt x="473" y="0"/>
                    <a:pt x="434" y="11"/>
                    <a:pt x="397" y="19"/>
                  </a:cubicBezTo>
                  <a:cubicBezTo>
                    <a:pt x="360" y="27"/>
                    <a:pt x="324" y="44"/>
                    <a:pt x="305" y="51"/>
                  </a:cubicBezTo>
                  <a:close/>
                </a:path>
              </a:pathLst>
            </a:custGeom>
            <a:blipFill dpi="0" rotWithShape="0">
              <a:blip r:embed="rId3"/>
              <a:srcRect/>
              <a:tile tx="0" ty="0" sx="100000" sy="100000" flip="none" algn="tl"/>
            </a:blipFill>
            <a:ln w="3175">
              <a:noFill/>
              <a:round/>
              <a:headEnd/>
              <a:tailEnd/>
            </a:ln>
            <a:effectLst>
              <a:outerShdw dist="35921" dir="2700000" algn="ctr" rotWithShape="0">
                <a:schemeClr val="tx1"/>
              </a:outerShdw>
            </a:effectLst>
          </p:spPr>
          <p:txBody>
            <a:bodyPr/>
            <a:lstStyle/>
            <a:p>
              <a:endParaRPr lang="en-US"/>
            </a:p>
          </p:txBody>
        </p:sp>
        <p:sp>
          <p:nvSpPr>
            <p:cNvPr id="74819" name="Freeform 71" descr="Pink tissue paper"/>
            <p:cNvSpPr>
              <a:spLocks/>
            </p:cNvSpPr>
            <p:nvPr/>
          </p:nvSpPr>
          <p:spPr bwMode="auto">
            <a:xfrm rot="1635797">
              <a:off x="4416" y="528"/>
              <a:ext cx="72" cy="142"/>
            </a:xfrm>
            <a:custGeom>
              <a:avLst/>
              <a:gdLst>
                <a:gd name="T0" fmla="*/ 0 w 798"/>
                <a:gd name="T1" fmla="*/ 1 h 584"/>
                <a:gd name="T2" fmla="*/ 0 w 798"/>
                <a:gd name="T3" fmla="*/ 1 h 584"/>
                <a:gd name="T4" fmla="*/ 0 w 798"/>
                <a:gd name="T5" fmla="*/ 3 h 584"/>
                <a:gd name="T6" fmla="*/ 0 w 798"/>
                <a:gd name="T7" fmla="*/ 5 h 584"/>
                <a:gd name="T8" fmla="*/ 0 w 798"/>
                <a:gd name="T9" fmla="*/ 8 h 584"/>
                <a:gd name="T10" fmla="*/ 0 w 798"/>
                <a:gd name="T11" fmla="*/ 8 h 584"/>
                <a:gd name="T12" fmla="*/ 0 w 798"/>
                <a:gd name="T13" fmla="*/ 7 h 584"/>
                <a:gd name="T14" fmla="*/ 1 w 798"/>
                <a:gd name="T15" fmla="*/ 5 h 584"/>
                <a:gd name="T16" fmla="*/ 1 w 798"/>
                <a:gd name="T17" fmla="*/ 3 h 584"/>
                <a:gd name="T18" fmla="*/ 1 w 798"/>
                <a:gd name="T19" fmla="*/ 1 h 584"/>
                <a:gd name="T20" fmla="*/ 0 w 798"/>
                <a:gd name="T21" fmla="*/ 0 h 584"/>
                <a:gd name="T22" fmla="*/ 0 w 798"/>
                <a:gd name="T23" fmla="*/ 0 h 584"/>
                <a:gd name="T24" fmla="*/ 0 w 798"/>
                <a:gd name="T25" fmla="*/ 1 h 58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798" h="584">
                  <a:moveTo>
                    <a:pt x="305" y="51"/>
                  </a:moveTo>
                  <a:cubicBezTo>
                    <a:pt x="265" y="62"/>
                    <a:pt x="199" y="64"/>
                    <a:pt x="157" y="86"/>
                  </a:cubicBezTo>
                  <a:cubicBezTo>
                    <a:pt x="115" y="108"/>
                    <a:pt x="73" y="138"/>
                    <a:pt x="51" y="182"/>
                  </a:cubicBezTo>
                  <a:cubicBezTo>
                    <a:pt x="29" y="226"/>
                    <a:pt x="0" y="294"/>
                    <a:pt x="27" y="350"/>
                  </a:cubicBezTo>
                  <a:cubicBezTo>
                    <a:pt x="54" y="406"/>
                    <a:pt x="140" y="480"/>
                    <a:pt x="210" y="518"/>
                  </a:cubicBezTo>
                  <a:cubicBezTo>
                    <a:pt x="280" y="556"/>
                    <a:pt x="369" y="584"/>
                    <a:pt x="445" y="581"/>
                  </a:cubicBezTo>
                  <a:cubicBezTo>
                    <a:pt x="521" y="578"/>
                    <a:pt x="618" y="536"/>
                    <a:pt x="666" y="502"/>
                  </a:cubicBezTo>
                  <a:cubicBezTo>
                    <a:pt x="714" y="468"/>
                    <a:pt x="711" y="428"/>
                    <a:pt x="733" y="379"/>
                  </a:cubicBezTo>
                  <a:cubicBezTo>
                    <a:pt x="755" y="330"/>
                    <a:pt x="798" y="265"/>
                    <a:pt x="796" y="210"/>
                  </a:cubicBezTo>
                  <a:cubicBezTo>
                    <a:pt x="794" y="155"/>
                    <a:pt x="763" y="85"/>
                    <a:pt x="718" y="51"/>
                  </a:cubicBezTo>
                  <a:cubicBezTo>
                    <a:pt x="673" y="17"/>
                    <a:pt x="579" y="10"/>
                    <a:pt x="526" y="5"/>
                  </a:cubicBezTo>
                  <a:cubicBezTo>
                    <a:pt x="473" y="0"/>
                    <a:pt x="434" y="11"/>
                    <a:pt x="397" y="19"/>
                  </a:cubicBezTo>
                  <a:cubicBezTo>
                    <a:pt x="360" y="27"/>
                    <a:pt x="324" y="44"/>
                    <a:pt x="305" y="51"/>
                  </a:cubicBezTo>
                  <a:close/>
                </a:path>
              </a:pathLst>
            </a:custGeom>
            <a:blipFill dpi="0" rotWithShape="0">
              <a:blip r:embed="rId3"/>
              <a:srcRect/>
              <a:tile tx="0" ty="0" sx="100000" sy="100000" flip="none" algn="tl"/>
            </a:blipFill>
            <a:ln w="3175">
              <a:noFill/>
              <a:round/>
              <a:headEnd/>
              <a:tailEnd/>
            </a:ln>
            <a:effectLst>
              <a:outerShdw dist="35921" dir="2700000" algn="ctr" rotWithShape="0">
                <a:schemeClr val="tx1"/>
              </a:outerShdw>
            </a:effectLst>
          </p:spPr>
          <p:txBody>
            <a:bodyPr/>
            <a:lstStyle/>
            <a:p>
              <a:endParaRPr lang="en-US"/>
            </a:p>
          </p:txBody>
        </p:sp>
        <p:sp>
          <p:nvSpPr>
            <p:cNvPr id="74820" name="Freeform 72" descr="Pink tissue paper"/>
            <p:cNvSpPr>
              <a:spLocks/>
            </p:cNvSpPr>
            <p:nvPr/>
          </p:nvSpPr>
          <p:spPr bwMode="auto">
            <a:xfrm rot="1635797">
              <a:off x="4512" y="576"/>
              <a:ext cx="72" cy="142"/>
            </a:xfrm>
            <a:custGeom>
              <a:avLst/>
              <a:gdLst>
                <a:gd name="T0" fmla="*/ 0 w 798"/>
                <a:gd name="T1" fmla="*/ 1 h 584"/>
                <a:gd name="T2" fmla="*/ 0 w 798"/>
                <a:gd name="T3" fmla="*/ 1 h 584"/>
                <a:gd name="T4" fmla="*/ 0 w 798"/>
                <a:gd name="T5" fmla="*/ 3 h 584"/>
                <a:gd name="T6" fmla="*/ 0 w 798"/>
                <a:gd name="T7" fmla="*/ 5 h 584"/>
                <a:gd name="T8" fmla="*/ 0 w 798"/>
                <a:gd name="T9" fmla="*/ 8 h 584"/>
                <a:gd name="T10" fmla="*/ 0 w 798"/>
                <a:gd name="T11" fmla="*/ 8 h 584"/>
                <a:gd name="T12" fmla="*/ 0 w 798"/>
                <a:gd name="T13" fmla="*/ 7 h 584"/>
                <a:gd name="T14" fmla="*/ 1 w 798"/>
                <a:gd name="T15" fmla="*/ 5 h 584"/>
                <a:gd name="T16" fmla="*/ 1 w 798"/>
                <a:gd name="T17" fmla="*/ 3 h 584"/>
                <a:gd name="T18" fmla="*/ 1 w 798"/>
                <a:gd name="T19" fmla="*/ 1 h 584"/>
                <a:gd name="T20" fmla="*/ 0 w 798"/>
                <a:gd name="T21" fmla="*/ 0 h 584"/>
                <a:gd name="T22" fmla="*/ 0 w 798"/>
                <a:gd name="T23" fmla="*/ 0 h 584"/>
                <a:gd name="T24" fmla="*/ 0 w 798"/>
                <a:gd name="T25" fmla="*/ 1 h 58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798" h="584">
                  <a:moveTo>
                    <a:pt x="305" y="51"/>
                  </a:moveTo>
                  <a:cubicBezTo>
                    <a:pt x="265" y="62"/>
                    <a:pt x="199" y="64"/>
                    <a:pt x="157" y="86"/>
                  </a:cubicBezTo>
                  <a:cubicBezTo>
                    <a:pt x="115" y="108"/>
                    <a:pt x="73" y="138"/>
                    <a:pt x="51" y="182"/>
                  </a:cubicBezTo>
                  <a:cubicBezTo>
                    <a:pt x="29" y="226"/>
                    <a:pt x="0" y="294"/>
                    <a:pt x="27" y="350"/>
                  </a:cubicBezTo>
                  <a:cubicBezTo>
                    <a:pt x="54" y="406"/>
                    <a:pt x="140" y="480"/>
                    <a:pt x="210" y="518"/>
                  </a:cubicBezTo>
                  <a:cubicBezTo>
                    <a:pt x="280" y="556"/>
                    <a:pt x="369" y="584"/>
                    <a:pt x="445" y="581"/>
                  </a:cubicBezTo>
                  <a:cubicBezTo>
                    <a:pt x="521" y="578"/>
                    <a:pt x="618" y="536"/>
                    <a:pt x="666" y="502"/>
                  </a:cubicBezTo>
                  <a:cubicBezTo>
                    <a:pt x="714" y="468"/>
                    <a:pt x="711" y="428"/>
                    <a:pt x="733" y="379"/>
                  </a:cubicBezTo>
                  <a:cubicBezTo>
                    <a:pt x="755" y="330"/>
                    <a:pt x="798" y="265"/>
                    <a:pt x="796" y="210"/>
                  </a:cubicBezTo>
                  <a:cubicBezTo>
                    <a:pt x="794" y="155"/>
                    <a:pt x="763" y="85"/>
                    <a:pt x="718" y="51"/>
                  </a:cubicBezTo>
                  <a:cubicBezTo>
                    <a:pt x="673" y="17"/>
                    <a:pt x="579" y="10"/>
                    <a:pt x="526" y="5"/>
                  </a:cubicBezTo>
                  <a:cubicBezTo>
                    <a:pt x="473" y="0"/>
                    <a:pt x="434" y="11"/>
                    <a:pt x="397" y="19"/>
                  </a:cubicBezTo>
                  <a:cubicBezTo>
                    <a:pt x="360" y="27"/>
                    <a:pt x="324" y="44"/>
                    <a:pt x="305" y="51"/>
                  </a:cubicBezTo>
                  <a:close/>
                </a:path>
              </a:pathLst>
            </a:custGeom>
            <a:blipFill dpi="0" rotWithShape="0">
              <a:blip r:embed="rId3"/>
              <a:srcRect/>
              <a:tile tx="0" ty="0" sx="100000" sy="100000" flip="none" algn="tl"/>
            </a:blipFill>
            <a:ln w="3175">
              <a:noFill/>
              <a:round/>
              <a:headEnd/>
              <a:tailEnd/>
            </a:ln>
            <a:effectLst>
              <a:outerShdw dist="35921" dir="2700000" algn="ctr" rotWithShape="0">
                <a:schemeClr val="tx1"/>
              </a:outerShdw>
            </a:effectLst>
          </p:spPr>
          <p:txBody>
            <a:bodyPr/>
            <a:lstStyle/>
            <a:p>
              <a:endParaRPr lang="en-US"/>
            </a:p>
          </p:txBody>
        </p:sp>
        <p:sp>
          <p:nvSpPr>
            <p:cNvPr id="74821" name="Freeform 73" descr="Pink tissue paper"/>
            <p:cNvSpPr>
              <a:spLocks/>
            </p:cNvSpPr>
            <p:nvPr/>
          </p:nvSpPr>
          <p:spPr bwMode="auto">
            <a:xfrm rot="1635797">
              <a:off x="4272" y="528"/>
              <a:ext cx="72" cy="142"/>
            </a:xfrm>
            <a:custGeom>
              <a:avLst/>
              <a:gdLst>
                <a:gd name="T0" fmla="*/ 0 w 798"/>
                <a:gd name="T1" fmla="*/ 1 h 584"/>
                <a:gd name="T2" fmla="*/ 0 w 798"/>
                <a:gd name="T3" fmla="*/ 1 h 584"/>
                <a:gd name="T4" fmla="*/ 0 w 798"/>
                <a:gd name="T5" fmla="*/ 3 h 584"/>
                <a:gd name="T6" fmla="*/ 0 w 798"/>
                <a:gd name="T7" fmla="*/ 5 h 584"/>
                <a:gd name="T8" fmla="*/ 0 w 798"/>
                <a:gd name="T9" fmla="*/ 8 h 584"/>
                <a:gd name="T10" fmla="*/ 0 w 798"/>
                <a:gd name="T11" fmla="*/ 8 h 584"/>
                <a:gd name="T12" fmla="*/ 0 w 798"/>
                <a:gd name="T13" fmla="*/ 7 h 584"/>
                <a:gd name="T14" fmla="*/ 1 w 798"/>
                <a:gd name="T15" fmla="*/ 5 h 584"/>
                <a:gd name="T16" fmla="*/ 1 w 798"/>
                <a:gd name="T17" fmla="*/ 3 h 584"/>
                <a:gd name="T18" fmla="*/ 1 w 798"/>
                <a:gd name="T19" fmla="*/ 1 h 584"/>
                <a:gd name="T20" fmla="*/ 0 w 798"/>
                <a:gd name="T21" fmla="*/ 0 h 584"/>
                <a:gd name="T22" fmla="*/ 0 w 798"/>
                <a:gd name="T23" fmla="*/ 0 h 584"/>
                <a:gd name="T24" fmla="*/ 0 w 798"/>
                <a:gd name="T25" fmla="*/ 1 h 58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798" h="584">
                  <a:moveTo>
                    <a:pt x="305" y="51"/>
                  </a:moveTo>
                  <a:cubicBezTo>
                    <a:pt x="265" y="62"/>
                    <a:pt x="199" y="64"/>
                    <a:pt x="157" y="86"/>
                  </a:cubicBezTo>
                  <a:cubicBezTo>
                    <a:pt x="115" y="108"/>
                    <a:pt x="73" y="138"/>
                    <a:pt x="51" y="182"/>
                  </a:cubicBezTo>
                  <a:cubicBezTo>
                    <a:pt x="29" y="226"/>
                    <a:pt x="0" y="294"/>
                    <a:pt x="27" y="350"/>
                  </a:cubicBezTo>
                  <a:cubicBezTo>
                    <a:pt x="54" y="406"/>
                    <a:pt x="140" y="480"/>
                    <a:pt x="210" y="518"/>
                  </a:cubicBezTo>
                  <a:cubicBezTo>
                    <a:pt x="280" y="556"/>
                    <a:pt x="369" y="584"/>
                    <a:pt x="445" y="581"/>
                  </a:cubicBezTo>
                  <a:cubicBezTo>
                    <a:pt x="521" y="578"/>
                    <a:pt x="618" y="536"/>
                    <a:pt x="666" y="502"/>
                  </a:cubicBezTo>
                  <a:cubicBezTo>
                    <a:pt x="714" y="468"/>
                    <a:pt x="711" y="428"/>
                    <a:pt x="733" y="379"/>
                  </a:cubicBezTo>
                  <a:cubicBezTo>
                    <a:pt x="755" y="330"/>
                    <a:pt x="798" y="265"/>
                    <a:pt x="796" y="210"/>
                  </a:cubicBezTo>
                  <a:cubicBezTo>
                    <a:pt x="794" y="155"/>
                    <a:pt x="763" y="85"/>
                    <a:pt x="718" y="51"/>
                  </a:cubicBezTo>
                  <a:cubicBezTo>
                    <a:pt x="673" y="17"/>
                    <a:pt x="579" y="10"/>
                    <a:pt x="526" y="5"/>
                  </a:cubicBezTo>
                  <a:cubicBezTo>
                    <a:pt x="473" y="0"/>
                    <a:pt x="434" y="11"/>
                    <a:pt x="397" y="19"/>
                  </a:cubicBezTo>
                  <a:cubicBezTo>
                    <a:pt x="360" y="27"/>
                    <a:pt x="324" y="44"/>
                    <a:pt x="305" y="51"/>
                  </a:cubicBezTo>
                  <a:close/>
                </a:path>
              </a:pathLst>
            </a:custGeom>
            <a:blipFill dpi="0" rotWithShape="0">
              <a:blip r:embed="rId3"/>
              <a:srcRect/>
              <a:tile tx="0" ty="0" sx="100000" sy="100000" flip="none" algn="tl"/>
            </a:blipFill>
            <a:ln w="3175">
              <a:noFill/>
              <a:round/>
              <a:headEnd/>
              <a:tailEnd/>
            </a:ln>
            <a:effectLst>
              <a:outerShdw dist="35921" dir="2700000" algn="ctr" rotWithShape="0">
                <a:schemeClr val="tx1"/>
              </a:outerShdw>
            </a:effectLst>
          </p:spPr>
          <p:txBody>
            <a:bodyPr/>
            <a:lstStyle/>
            <a:p>
              <a:endParaRPr lang="en-US"/>
            </a:p>
          </p:txBody>
        </p:sp>
        <p:sp>
          <p:nvSpPr>
            <p:cNvPr id="74822" name="Freeform 74" descr="Pink tissue paper"/>
            <p:cNvSpPr>
              <a:spLocks/>
            </p:cNvSpPr>
            <p:nvPr/>
          </p:nvSpPr>
          <p:spPr bwMode="auto">
            <a:xfrm rot="1635797">
              <a:off x="4368" y="480"/>
              <a:ext cx="72" cy="142"/>
            </a:xfrm>
            <a:custGeom>
              <a:avLst/>
              <a:gdLst>
                <a:gd name="T0" fmla="*/ 0 w 798"/>
                <a:gd name="T1" fmla="*/ 1 h 584"/>
                <a:gd name="T2" fmla="*/ 0 w 798"/>
                <a:gd name="T3" fmla="*/ 1 h 584"/>
                <a:gd name="T4" fmla="*/ 0 w 798"/>
                <a:gd name="T5" fmla="*/ 3 h 584"/>
                <a:gd name="T6" fmla="*/ 0 w 798"/>
                <a:gd name="T7" fmla="*/ 5 h 584"/>
                <a:gd name="T8" fmla="*/ 0 w 798"/>
                <a:gd name="T9" fmla="*/ 8 h 584"/>
                <a:gd name="T10" fmla="*/ 0 w 798"/>
                <a:gd name="T11" fmla="*/ 8 h 584"/>
                <a:gd name="T12" fmla="*/ 0 w 798"/>
                <a:gd name="T13" fmla="*/ 7 h 584"/>
                <a:gd name="T14" fmla="*/ 1 w 798"/>
                <a:gd name="T15" fmla="*/ 5 h 584"/>
                <a:gd name="T16" fmla="*/ 1 w 798"/>
                <a:gd name="T17" fmla="*/ 3 h 584"/>
                <a:gd name="T18" fmla="*/ 1 w 798"/>
                <a:gd name="T19" fmla="*/ 1 h 584"/>
                <a:gd name="T20" fmla="*/ 0 w 798"/>
                <a:gd name="T21" fmla="*/ 0 h 584"/>
                <a:gd name="T22" fmla="*/ 0 w 798"/>
                <a:gd name="T23" fmla="*/ 0 h 584"/>
                <a:gd name="T24" fmla="*/ 0 w 798"/>
                <a:gd name="T25" fmla="*/ 1 h 58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798" h="584">
                  <a:moveTo>
                    <a:pt x="305" y="51"/>
                  </a:moveTo>
                  <a:cubicBezTo>
                    <a:pt x="265" y="62"/>
                    <a:pt x="199" y="64"/>
                    <a:pt x="157" y="86"/>
                  </a:cubicBezTo>
                  <a:cubicBezTo>
                    <a:pt x="115" y="108"/>
                    <a:pt x="73" y="138"/>
                    <a:pt x="51" y="182"/>
                  </a:cubicBezTo>
                  <a:cubicBezTo>
                    <a:pt x="29" y="226"/>
                    <a:pt x="0" y="294"/>
                    <a:pt x="27" y="350"/>
                  </a:cubicBezTo>
                  <a:cubicBezTo>
                    <a:pt x="54" y="406"/>
                    <a:pt x="140" y="480"/>
                    <a:pt x="210" y="518"/>
                  </a:cubicBezTo>
                  <a:cubicBezTo>
                    <a:pt x="280" y="556"/>
                    <a:pt x="369" y="584"/>
                    <a:pt x="445" y="581"/>
                  </a:cubicBezTo>
                  <a:cubicBezTo>
                    <a:pt x="521" y="578"/>
                    <a:pt x="618" y="536"/>
                    <a:pt x="666" y="502"/>
                  </a:cubicBezTo>
                  <a:cubicBezTo>
                    <a:pt x="714" y="468"/>
                    <a:pt x="711" y="428"/>
                    <a:pt x="733" y="379"/>
                  </a:cubicBezTo>
                  <a:cubicBezTo>
                    <a:pt x="755" y="330"/>
                    <a:pt x="798" y="265"/>
                    <a:pt x="796" y="210"/>
                  </a:cubicBezTo>
                  <a:cubicBezTo>
                    <a:pt x="794" y="155"/>
                    <a:pt x="763" y="85"/>
                    <a:pt x="718" y="51"/>
                  </a:cubicBezTo>
                  <a:cubicBezTo>
                    <a:pt x="673" y="17"/>
                    <a:pt x="579" y="10"/>
                    <a:pt x="526" y="5"/>
                  </a:cubicBezTo>
                  <a:cubicBezTo>
                    <a:pt x="473" y="0"/>
                    <a:pt x="434" y="11"/>
                    <a:pt x="397" y="19"/>
                  </a:cubicBezTo>
                  <a:cubicBezTo>
                    <a:pt x="360" y="27"/>
                    <a:pt x="324" y="44"/>
                    <a:pt x="305" y="51"/>
                  </a:cubicBezTo>
                  <a:close/>
                </a:path>
              </a:pathLst>
            </a:custGeom>
            <a:blipFill dpi="0" rotWithShape="0">
              <a:blip r:embed="rId3"/>
              <a:srcRect/>
              <a:tile tx="0" ty="0" sx="100000" sy="100000" flip="none" algn="tl"/>
            </a:blipFill>
            <a:ln w="3175">
              <a:noFill/>
              <a:round/>
              <a:headEnd/>
              <a:tailEnd/>
            </a:ln>
            <a:effectLst>
              <a:outerShdw dist="35921" dir="2700000" algn="ctr" rotWithShape="0">
                <a:schemeClr val="tx1"/>
              </a:outerShdw>
            </a:effectLst>
          </p:spPr>
          <p:txBody>
            <a:bodyPr/>
            <a:lstStyle/>
            <a:p>
              <a:endParaRPr lang="en-US"/>
            </a:p>
          </p:txBody>
        </p:sp>
        <p:sp>
          <p:nvSpPr>
            <p:cNvPr id="74823" name="Freeform 75" descr="Pink tissue paper"/>
            <p:cNvSpPr>
              <a:spLocks/>
            </p:cNvSpPr>
            <p:nvPr/>
          </p:nvSpPr>
          <p:spPr bwMode="auto">
            <a:xfrm rot="1635797">
              <a:off x="4464" y="480"/>
              <a:ext cx="72" cy="142"/>
            </a:xfrm>
            <a:custGeom>
              <a:avLst/>
              <a:gdLst>
                <a:gd name="T0" fmla="*/ 0 w 798"/>
                <a:gd name="T1" fmla="*/ 1 h 584"/>
                <a:gd name="T2" fmla="*/ 0 w 798"/>
                <a:gd name="T3" fmla="*/ 1 h 584"/>
                <a:gd name="T4" fmla="*/ 0 w 798"/>
                <a:gd name="T5" fmla="*/ 3 h 584"/>
                <a:gd name="T6" fmla="*/ 0 w 798"/>
                <a:gd name="T7" fmla="*/ 5 h 584"/>
                <a:gd name="T8" fmla="*/ 0 w 798"/>
                <a:gd name="T9" fmla="*/ 8 h 584"/>
                <a:gd name="T10" fmla="*/ 0 w 798"/>
                <a:gd name="T11" fmla="*/ 8 h 584"/>
                <a:gd name="T12" fmla="*/ 0 w 798"/>
                <a:gd name="T13" fmla="*/ 7 h 584"/>
                <a:gd name="T14" fmla="*/ 1 w 798"/>
                <a:gd name="T15" fmla="*/ 5 h 584"/>
                <a:gd name="T16" fmla="*/ 1 w 798"/>
                <a:gd name="T17" fmla="*/ 3 h 584"/>
                <a:gd name="T18" fmla="*/ 1 w 798"/>
                <a:gd name="T19" fmla="*/ 1 h 584"/>
                <a:gd name="T20" fmla="*/ 0 w 798"/>
                <a:gd name="T21" fmla="*/ 0 h 584"/>
                <a:gd name="T22" fmla="*/ 0 w 798"/>
                <a:gd name="T23" fmla="*/ 0 h 584"/>
                <a:gd name="T24" fmla="*/ 0 w 798"/>
                <a:gd name="T25" fmla="*/ 1 h 58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798" h="584">
                  <a:moveTo>
                    <a:pt x="305" y="51"/>
                  </a:moveTo>
                  <a:cubicBezTo>
                    <a:pt x="265" y="62"/>
                    <a:pt x="199" y="64"/>
                    <a:pt x="157" y="86"/>
                  </a:cubicBezTo>
                  <a:cubicBezTo>
                    <a:pt x="115" y="108"/>
                    <a:pt x="73" y="138"/>
                    <a:pt x="51" y="182"/>
                  </a:cubicBezTo>
                  <a:cubicBezTo>
                    <a:pt x="29" y="226"/>
                    <a:pt x="0" y="294"/>
                    <a:pt x="27" y="350"/>
                  </a:cubicBezTo>
                  <a:cubicBezTo>
                    <a:pt x="54" y="406"/>
                    <a:pt x="140" y="480"/>
                    <a:pt x="210" y="518"/>
                  </a:cubicBezTo>
                  <a:cubicBezTo>
                    <a:pt x="280" y="556"/>
                    <a:pt x="369" y="584"/>
                    <a:pt x="445" y="581"/>
                  </a:cubicBezTo>
                  <a:cubicBezTo>
                    <a:pt x="521" y="578"/>
                    <a:pt x="618" y="536"/>
                    <a:pt x="666" y="502"/>
                  </a:cubicBezTo>
                  <a:cubicBezTo>
                    <a:pt x="714" y="468"/>
                    <a:pt x="711" y="428"/>
                    <a:pt x="733" y="379"/>
                  </a:cubicBezTo>
                  <a:cubicBezTo>
                    <a:pt x="755" y="330"/>
                    <a:pt x="798" y="265"/>
                    <a:pt x="796" y="210"/>
                  </a:cubicBezTo>
                  <a:cubicBezTo>
                    <a:pt x="794" y="155"/>
                    <a:pt x="763" y="85"/>
                    <a:pt x="718" y="51"/>
                  </a:cubicBezTo>
                  <a:cubicBezTo>
                    <a:pt x="673" y="17"/>
                    <a:pt x="579" y="10"/>
                    <a:pt x="526" y="5"/>
                  </a:cubicBezTo>
                  <a:cubicBezTo>
                    <a:pt x="473" y="0"/>
                    <a:pt x="434" y="11"/>
                    <a:pt x="397" y="19"/>
                  </a:cubicBezTo>
                  <a:cubicBezTo>
                    <a:pt x="360" y="27"/>
                    <a:pt x="324" y="44"/>
                    <a:pt x="305" y="51"/>
                  </a:cubicBezTo>
                  <a:close/>
                </a:path>
              </a:pathLst>
            </a:custGeom>
            <a:blipFill dpi="0" rotWithShape="0">
              <a:blip r:embed="rId3"/>
              <a:srcRect/>
              <a:tile tx="0" ty="0" sx="100000" sy="100000" flip="none" algn="tl"/>
            </a:blipFill>
            <a:ln w="3175">
              <a:noFill/>
              <a:round/>
              <a:headEnd/>
              <a:tailEnd/>
            </a:ln>
            <a:effectLst>
              <a:outerShdw dist="35921" dir="2700000" algn="ctr" rotWithShape="0">
                <a:schemeClr val="tx1"/>
              </a:outerShdw>
            </a:effec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04524" name="Text Box 76"/>
          <p:cNvSpPr txBox="1">
            <a:spLocks noChangeArrowheads="1"/>
          </p:cNvSpPr>
          <p:nvPr/>
        </p:nvSpPr>
        <p:spPr bwMode="auto">
          <a:xfrm>
            <a:off x="6524625" y="533400"/>
            <a:ext cx="2619375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tx1"/>
            </a:outerShdw>
          </a:effectLst>
        </p:spPr>
        <p:txBody>
          <a:bodyPr wrap="none">
            <a:spAutoFit/>
          </a:bodyPr>
          <a:lstStyle/>
          <a:p>
            <a:pPr algn="ctr"/>
            <a:r>
              <a:rPr lang="sr-Cyrl-CS" sz="1600">
                <a:solidFill>
                  <a:srgbClr val="FFCC00"/>
                </a:solidFill>
                <a:latin typeface="Comic Sans MS" pitchFamily="66" charset="0"/>
              </a:rPr>
              <a:t>Пролиферација</a:t>
            </a:r>
          </a:p>
          <a:p>
            <a:pPr algn="ctr"/>
            <a:r>
              <a:rPr lang="sr-Cyrl-CS" sz="1600">
                <a:solidFill>
                  <a:srgbClr val="FFCC00"/>
                </a:solidFill>
                <a:latin typeface="Comic Sans MS" pitchFamily="66" charset="0"/>
              </a:rPr>
              <a:t>глаткомишићних ћелија</a:t>
            </a:r>
            <a:endParaRPr lang="en-US" sz="1600">
              <a:solidFill>
                <a:srgbClr val="FFCC00"/>
              </a:solidFill>
              <a:latin typeface="Comic Sans MS" pitchFamily="66" charset="0"/>
            </a:endParaRPr>
          </a:p>
        </p:txBody>
      </p:sp>
      <p:sp>
        <p:nvSpPr>
          <p:cNvPr id="104525" name="Arc 77"/>
          <p:cNvSpPr>
            <a:spLocks/>
          </p:cNvSpPr>
          <p:nvPr/>
        </p:nvSpPr>
        <p:spPr bwMode="auto">
          <a:xfrm rot="-2660944">
            <a:off x="7239000" y="533400"/>
            <a:ext cx="871538" cy="1597025"/>
          </a:xfrm>
          <a:custGeom>
            <a:avLst/>
            <a:gdLst>
              <a:gd name="T0" fmla="*/ 1456549757 w 21319"/>
              <a:gd name="T1" fmla="*/ 2147483647 h 21600"/>
              <a:gd name="T2" fmla="*/ 0 w 21319"/>
              <a:gd name="T3" fmla="*/ 2147483647 h 21600"/>
              <a:gd name="T4" fmla="*/ 317764701 w 21319"/>
              <a:gd name="T5" fmla="*/ 0 h 216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1319" h="21600" fill="none" extrusionOk="0">
                <a:moveTo>
                  <a:pt x="21319" y="13738"/>
                </a:moveTo>
                <a:cubicBezTo>
                  <a:pt x="17215" y="18716"/>
                  <a:pt x="11102" y="21599"/>
                  <a:pt x="4651" y="21600"/>
                </a:cubicBezTo>
                <a:cubicBezTo>
                  <a:pt x="3086" y="21600"/>
                  <a:pt x="1527" y="21430"/>
                  <a:pt x="-1" y="21093"/>
                </a:cubicBezTo>
              </a:path>
              <a:path w="21319" h="21600" stroke="0" extrusionOk="0">
                <a:moveTo>
                  <a:pt x="21319" y="13738"/>
                </a:moveTo>
                <a:cubicBezTo>
                  <a:pt x="17215" y="18716"/>
                  <a:pt x="11102" y="21599"/>
                  <a:pt x="4651" y="21600"/>
                </a:cubicBezTo>
                <a:cubicBezTo>
                  <a:pt x="3086" y="21600"/>
                  <a:pt x="1527" y="21430"/>
                  <a:pt x="-1" y="21093"/>
                </a:cubicBezTo>
                <a:lnTo>
                  <a:pt x="4651" y="0"/>
                </a:lnTo>
                <a:lnTo>
                  <a:pt x="21319" y="13738"/>
                </a:lnTo>
                <a:close/>
              </a:path>
            </a:pathLst>
          </a:custGeom>
          <a:noFill/>
          <a:ln w="28575">
            <a:solidFill>
              <a:srgbClr val="FF3300"/>
            </a:solidFill>
            <a:prstDash val="sysDot"/>
            <a:round/>
            <a:headEnd/>
            <a:tailEnd type="stealth" w="sm" len="lg"/>
          </a:ln>
          <a:effectLst>
            <a:outerShdw dist="35921" dir="2700000" algn="ctr" rotWithShape="0">
              <a:schemeClr val="tx1"/>
            </a:outerShdw>
          </a:effectLst>
        </p:spPr>
        <p:txBody>
          <a:bodyPr wrap="none" anchor="ctr"/>
          <a:lstStyle/>
          <a:p>
            <a:endParaRPr lang="en-US"/>
          </a:p>
        </p:txBody>
      </p:sp>
      <p:grpSp>
        <p:nvGrpSpPr>
          <p:cNvPr id="104526" name="Group 78"/>
          <p:cNvGrpSpPr>
            <a:grpSpLocks/>
          </p:cNvGrpSpPr>
          <p:nvPr/>
        </p:nvGrpSpPr>
        <p:grpSpPr bwMode="auto">
          <a:xfrm>
            <a:off x="0" y="0"/>
            <a:ext cx="9144000" cy="488950"/>
            <a:chOff x="0" y="144"/>
            <a:chExt cx="5760" cy="308"/>
          </a:xfrm>
        </p:grpSpPr>
        <p:pic>
          <p:nvPicPr>
            <p:cNvPr id="74815" name="Picture 79" descr="LINEA"/>
            <p:cNvPicPr>
              <a:picLocks noChangeAspect="1" noChangeArrowheads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0" y="336"/>
              <a:ext cx="5760" cy="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35921" dir="2700000" algn="ctr" rotWithShape="0">
                <a:schemeClr val="tx1"/>
              </a:outerShdw>
            </a:effectLst>
          </p:spPr>
        </p:pic>
        <p:sp>
          <p:nvSpPr>
            <p:cNvPr id="74816" name="Text Box 80"/>
            <p:cNvSpPr txBox="1">
              <a:spLocks noChangeArrowheads="1"/>
            </p:cNvSpPr>
            <p:nvPr/>
          </p:nvSpPr>
          <p:spPr bwMode="auto">
            <a:xfrm>
              <a:off x="1200" y="144"/>
              <a:ext cx="3504" cy="3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35921" dir="2700000" algn="ctr" rotWithShape="0">
                <a:schemeClr val="tx2"/>
              </a:outerShdw>
            </a:effectLst>
          </p:spPr>
          <p:txBody>
            <a:bodyPr>
              <a:spAutoFit/>
            </a:bodyPr>
            <a:lstStyle/>
            <a:p>
              <a:pPr algn="ctr" eaLnBrk="0" hangingPunct="0"/>
              <a:r>
                <a:rPr lang="sr-Cyrl-CS" sz="2600" b="1">
                  <a:solidFill>
                    <a:srgbClr val="FFFF00"/>
                  </a:solidFill>
                  <a:latin typeface="Comic Sans MS" pitchFamily="66" charset="0"/>
                </a:rPr>
                <a:t>Атеросклер</a:t>
              </a:r>
              <a:r>
                <a:rPr lang="sr-Latn-CS" sz="2600" b="1">
                  <a:solidFill>
                    <a:srgbClr val="FFFF00"/>
                  </a:solidFill>
                  <a:latin typeface="Comic Sans MS" pitchFamily="66" charset="0"/>
                </a:rPr>
                <a:t>o</a:t>
              </a:r>
              <a:r>
                <a:rPr lang="sr-Cyrl-CS" sz="2600" b="1">
                  <a:solidFill>
                    <a:srgbClr val="FFFF00"/>
                  </a:solidFill>
                  <a:latin typeface="Comic Sans MS" pitchFamily="66" charset="0"/>
                </a:rPr>
                <a:t>за</a:t>
              </a:r>
              <a:r>
                <a:rPr lang="sl-SI" sz="2600" b="1">
                  <a:solidFill>
                    <a:srgbClr val="FFFF00"/>
                  </a:solidFill>
                  <a:latin typeface="Comic Sans MS" pitchFamily="66" charset="0"/>
                </a:rPr>
                <a:t> </a:t>
              </a:r>
            </a:p>
          </p:txBody>
        </p:sp>
      </p:grpSp>
      <p:sp>
        <p:nvSpPr>
          <p:cNvPr id="104529" name="Line 81"/>
          <p:cNvSpPr>
            <a:spLocks noChangeShapeType="1"/>
          </p:cNvSpPr>
          <p:nvPr/>
        </p:nvSpPr>
        <p:spPr bwMode="auto">
          <a:xfrm flipV="1">
            <a:off x="901700" y="2101850"/>
            <a:ext cx="0" cy="533400"/>
          </a:xfrm>
          <a:prstGeom prst="line">
            <a:avLst/>
          </a:prstGeom>
          <a:noFill/>
          <a:ln w="19050">
            <a:solidFill>
              <a:srgbClr val="FF3300"/>
            </a:solidFill>
            <a:round/>
            <a:headEnd/>
            <a:tailEnd type="stealth" w="sm" len="lg"/>
          </a:ln>
          <a:effectLst>
            <a:outerShdw dist="35921" dir="2700000" algn="ctr" rotWithShape="0">
              <a:schemeClr val="tx1"/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104530" name="Oval 82" descr="Granite"/>
          <p:cNvSpPr>
            <a:spLocks noChangeArrowheads="1"/>
          </p:cNvSpPr>
          <p:nvPr/>
        </p:nvSpPr>
        <p:spPr bwMode="auto">
          <a:xfrm rot="-5400000">
            <a:off x="711200" y="1758950"/>
            <a:ext cx="228600" cy="304800"/>
          </a:xfrm>
          <a:prstGeom prst="ellipse">
            <a:avLst/>
          </a:prstGeom>
          <a:blipFill dpi="0" rotWithShape="0">
            <a:blip r:embed="rId5"/>
            <a:srcRect/>
            <a:tile tx="0" ty="0" sx="100000" sy="100000" flip="none" algn="tl"/>
          </a:blipFill>
          <a:ln w="9525">
            <a:noFill/>
            <a:round/>
            <a:headEnd/>
            <a:tailEnd/>
          </a:ln>
          <a:effectLst>
            <a:outerShdw dist="35921" dir="2700000" algn="ctr" rotWithShape="0">
              <a:schemeClr val="tx1"/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104531" name="AutoShape 83" descr="Sand"/>
          <p:cNvSpPr>
            <a:spLocks noChangeArrowheads="1"/>
          </p:cNvSpPr>
          <p:nvPr/>
        </p:nvSpPr>
        <p:spPr bwMode="auto">
          <a:xfrm>
            <a:off x="3111500" y="3244850"/>
            <a:ext cx="381000" cy="306388"/>
          </a:xfrm>
          <a:prstGeom prst="star8">
            <a:avLst>
              <a:gd name="adj" fmla="val 31713"/>
            </a:avLst>
          </a:prstGeom>
          <a:blipFill dpi="0" rotWithShape="0">
            <a:blip r:embed="rId4"/>
            <a:srcRect/>
            <a:tile tx="0" ty="0" sx="100000" sy="100000" flip="none" algn="tl"/>
          </a:blipFill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tx1"/>
            </a:outerShdw>
          </a:effectLst>
        </p:spPr>
        <p:txBody>
          <a:bodyPr wrap="none" anchor="ctr"/>
          <a:lstStyle/>
          <a:p>
            <a:endParaRPr lang="en-US"/>
          </a:p>
        </p:txBody>
      </p:sp>
      <p:grpSp>
        <p:nvGrpSpPr>
          <p:cNvPr id="104532" name="Group 84"/>
          <p:cNvGrpSpPr>
            <a:grpSpLocks/>
          </p:cNvGrpSpPr>
          <p:nvPr/>
        </p:nvGrpSpPr>
        <p:grpSpPr bwMode="auto">
          <a:xfrm>
            <a:off x="4876800" y="685800"/>
            <a:ext cx="1990725" cy="1008063"/>
            <a:chOff x="3072" y="432"/>
            <a:chExt cx="1254" cy="635"/>
          </a:xfrm>
        </p:grpSpPr>
        <p:sp>
          <p:nvSpPr>
            <p:cNvPr id="74813" name="Arc 85"/>
            <p:cNvSpPr>
              <a:spLocks/>
            </p:cNvSpPr>
            <p:nvPr/>
          </p:nvSpPr>
          <p:spPr bwMode="auto">
            <a:xfrm flipH="1" flipV="1">
              <a:off x="3767" y="432"/>
              <a:ext cx="559" cy="635"/>
            </a:xfrm>
            <a:custGeom>
              <a:avLst/>
              <a:gdLst>
                <a:gd name="T0" fmla="*/ 0 w 26251"/>
                <a:gd name="T1" fmla="*/ 0 h 31743"/>
                <a:gd name="T2" fmla="*/ 0 w 26251"/>
                <a:gd name="T3" fmla="*/ 0 h 31743"/>
                <a:gd name="T4" fmla="*/ 0 w 26251"/>
                <a:gd name="T5" fmla="*/ 0 h 31743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6251" h="31743" fill="none" extrusionOk="0">
                  <a:moveTo>
                    <a:pt x="23721" y="-1"/>
                  </a:moveTo>
                  <a:cubicBezTo>
                    <a:pt x="25382" y="3122"/>
                    <a:pt x="26251" y="6605"/>
                    <a:pt x="26251" y="10143"/>
                  </a:cubicBezTo>
                  <a:cubicBezTo>
                    <a:pt x="26251" y="22072"/>
                    <a:pt x="16580" y="31743"/>
                    <a:pt x="4651" y="31743"/>
                  </a:cubicBezTo>
                  <a:cubicBezTo>
                    <a:pt x="3086" y="31743"/>
                    <a:pt x="1527" y="31573"/>
                    <a:pt x="-1" y="31236"/>
                  </a:cubicBezTo>
                </a:path>
                <a:path w="26251" h="31743" stroke="0" extrusionOk="0">
                  <a:moveTo>
                    <a:pt x="23721" y="-1"/>
                  </a:moveTo>
                  <a:cubicBezTo>
                    <a:pt x="25382" y="3122"/>
                    <a:pt x="26251" y="6605"/>
                    <a:pt x="26251" y="10143"/>
                  </a:cubicBezTo>
                  <a:cubicBezTo>
                    <a:pt x="26251" y="22072"/>
                    <a:pt x="16580" y="31743"/>
                    <a:pt x="4651" y="31743"/>
                  </a:cubicBezTo>
                  <a:cubicBezTo>
                    <a:pt x="3086" y="31743"/>
                    <a:pt x="1527" y="31573"/>
                    <a:pt x="-1" y="31236"/>
                  </a:cubicBezTo>
                  <a:lnTo>
                    <a:pt x="4651" y="10143"/>
                  </a:lnTo>
                  <a:lnTo>
                    <a:pt x="23721" y="-1"/>
                  </a:lnTo>
                  <a:close/>
                </a:path>
              </a:pathLst>
            </a:custGeom>
            <a:noFill/>
            <a:ln w="28575">
              <a:solidFill>
                <a:srgbClr val="FF3300"/>
              </a:solidFill>
              <a:prstDash val="sysDot"/>
              <a:round/>
              <a:headEnd/>
              <a:tailEnd type="stealth" w="sm" len="lg"/>
            </a:ln>
            <a:effectLst>
              <a:outerShdw dist="35921" dir="2700000" algn="ctr" rotWithShape="0">
                <a:schemeClr val="tx1"/>
              </a:outerShdw>
            </a:effec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4814" name="Text Box 86"/>
            <p:cNvSpPr txBox="1">
              <a:spLocks noChangeArrowheads="1"/>
            </p:cNvSpPr>
            <p:nvPr/>
          </p:nvSpPr>
          <p:spPr bwMode="auto">
            <a:xfrm>
              <a:off x="3072" y="504"/>
              <a:ext cx="977" cy="212"/>
            </a:xfrm>
            <a:prstGeom prst="rect">
              <a:avLst/>
            </a:prstGeom>
            <a:noFill/>
            <a:ln w="28575">
              <a:noFill/>
              <a:prstDash val="sysDot"/>
              <a:miter lim="800000"/>
              <a:headEnd/>
              <a:tailEnd/>
            </a:ln>
            <a:effectLst>
              <a:outerShdw dist="35921" dir="2700000" algn="ctr" rotWithShape="0">
                <a:schemeClr val="tx1"/>
              </a:outerShdw>
            </a:effectLst>
          </p:spPr>
          <p:txBody>
            <a:bodyPr wrap="none">
              <a:spAutoFit/>
            </a:bodyPr>
            <a:lstStyle/>
            <a:p>
              <a:r>
                <a:rPr lang="sr-Cyrl-CS" sz="1600">
                  <a:solidFill>
                    <a:srgbClr val="FFCC00"/>
                  </a:solidFill>
                  <a:latin typeface="Comic Sans MS" pitchFamily="66" charset="0"/>
                </a:rPr>
                <a:t>Фактори раста</a:t>
              </a:r>
              <a:endParaRPr lang="en-US" sz="1600">
                <a:solidFill>
                  <a:srgbClr val="FFCC00"/>
                </a:solidFill>
                <a:latin typeface="Comic Sans MS" pitchFamily="66" charset="0"/>
              </a:endParaRPr>
            </a:p>
          </p:txBody>
        </p:sp>
      </p:grpSp>
      <p:grpSp>
        <p:nvGrpSpPr>
          <p:cNvPr id="104535" name="Group 87"/>
          <p:cNvGrpSpPr>
            <a:grpSpLocks/>
          </p:cNvGrpSpPr>
          <p:nvPr/>
        </p:nvGrpSpPr>
        <p:grpSpPr bwMode="auto">
          <a:xfrm>
            <a:off x="7239000" y="1909763"/>
            <a:ext cx="852488" cy="642937"/>
            <a:chOff x="4560" y="1203"/>
            <a:chExt cx="537" cy="405"/>
          </a:xfrm>
        </p:grpSpPr>
        <p:sp>
          <p:nvSpPr>
            <p:cNvPr id="74811" name="Text Box 88"/>
            <p:cNvSpPr txBox="1">
              <a:spLocks noChangeArrowheads="1"/>
            </p:cNvSpPr>
            <p:nvPr/>
          </p:nvSpPr>
          <p:spPr bwMode="auto">
            <a:xfrm>
              <a:off x="4560" y="1203"/>
              <a:ext cx="537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35921" dir="2700000" algn="ctr" rotWithShape="0">
                <a:schemeClr val="tx1"/>
              </a:outerShdw>
            </a:effectLst>
          </p:spPr>
          <p:txBody>
            <a:bodyPr wrap="none">
              <a:spAutoFit/>
            </a:bodyPr>
            <a:lstStyle/>
            <a:p>
              <a:r>
                <a:rPr lang="sr-Cyrl-CS" sz="1600">
                  <a:solidFill>
                    <a:srgbClr val="FFCC00"/>
                  </a:solidFill>
                  <a:latin typeface="Comic Sans MS" pitchFamily="66" charset="0"/>
                </a:rPr>
                <a:t>Лезија</a:t>
              </a:r>
              <a:endParaRPr lang="en-US" sz="1600">
                <a:solidFill>
                  <a:srgbClr val="FFCC00"/>
                </a:solidFill>
                <a:latin typeface="Comic Sans MS" pitchFamily="66" charset="0"/>
              </a:endParaRPr>
            </a:p>
          </p:txBody>
        </p:sp>
        <p:sp>
          <p:nvSpPr>
            <p:cNvPr id="74812" name="Freeform 89"/>
            <p:cNvSpPr>
              <a:spLocks/>
            </p:cNvSpPr>
            <p:nvPr/>
          </p:nvSpPr>
          <p:spPr bwMode="auto">
            <a:xfrm>
              <a:off x="4848" y="1421"/>
              <a:ext cx="144" cy="187"/>
            </a:xfrm>
            <a:custGeom>
              <a:avLst/>
              <a:gdLst>
                <a:gd name="T0" fmla="*/ 135 w 144"/>
                <a:gd name="T1" fmla="*/ 0 h 187"/>
                <a:gd name="T2" fmla="*/ 0 w 144"/>
                <a:gd name="T3" fmla="*/ 67 h 187"/>
                <a:gd name="T4" fmla="*/ 144 w 144"/>
                <a:gd name="T5" fmla="*/ 115 h 187"/>
                <a:gd name="T6" fmla="*/ 14 w 144"/>
                <a:gd name="T7" fmla="*/ 187 h 187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44" h="187">
                  <a:moveTo>
                    <a:pt x="135" y="0"/>
                  </a:moveTo>
                  <a:lnTo>
                    <a:pt x="0" y="67"/>
                  </a:lnTo>
                  <a:lnTo>
                    <a:pt x="144" y="115"/>
                  </a:lnTo>
                  <a:lnTo>
                    <a:pt x="14" y="187"/>
                  </a:lnTo>
                </a:path>
              </a:pathLst>
            </a:custGeom>
            <a:noFill/>
            <a:ln w="28575" cmpd="sng">
              <a:solidFill>
                <a:srgbClr val="333399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04538" name="Text Box 90"/>
          <p:cNvSpPr txBox="1">
            <a:spLocks noChangeArrowheads="1"/>
          </p:cNvSpPr>
          <p:nvPr/>
        </p:nvSpPr>
        <p:spPr bwMode="auto">
          <a:xfrm>
            <a:off x="6172200" y="1223963"/>
            <a:ext cx="1389063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tx1"/>
            </a:outerShdw>
          </a:effectLst>
        </p:spPr>
        <p:txBody>
          <a:bodyPr wrap="none">
            <a:spAutoFit/>
          </a:bodyPr>
          <a:lstStyle/>
          <a:p>
            <a:r>
              <a:rPr lang="sr-Cyrl-CS" sz="1600">
                <a:solidFill>
                  <a:srgbClr val="9933FF"/>
                </a:solidFill>
                <a:latin typeface="Comic Sans MS" pitchFamily="66" charset="0"/>
              </a:rPr>
              <a:t>Адхезија </a:t>
            </a:r>
            <a:r>
              <a:rPr lang="sr-Latn-CS" sz="1600">
                <a:solidFill>
                  <a:srgbClr val="9933FF"/>
                </a:solidFill>
                <a:latin typeface="Comic Sans MS" pitchFamily="66" charset="0"/>
              </a:rPr>
              <a:t>Tr</a:t>
            </a:r>
            <a:endParaRPr lang="en-US" sz="1600">
              <a:solidFill>
                <a:srgbClr val="9933FF"/>
              </a:solidFill>
              <a:latin typeface="Comic Sans MS" pitchFamily="66" charset="0"/>
            </a:endParaRPr>
          </a:p>
        </p:txBody>
      </p:sp>
      <p:sp>
        <p:nvSpPr>
          <p:cNvPr id="74807" name="AutoShape 91" descr="Pink tissue paper"/>
          <p:cNvSpPr>
            <a:spLocks noChangeArrowheads="1"/>
          </p:cNvSpPr>
          <p:nvPr/>
        </p:nvSpPr>
        <p:spPr bwMode="auto">
          <a:xfrm>
            <a:off x="5778500" y="2255838"/>
            <a:ext cx="838200" cy="304800"/>
          </a:xfrm>
          <a:prstGeom prst="roundRect">
            <a:avLst>
              <a:gd name="adj" fmla="val 16667"/>
            </a:avLst>
          </a:prstGeom>
          <a:blipFill dpi="0" rotWithShape="0">
            <a:blip r:embed="rId3"/>
            <a:srcRect/>
            <a:tile tx="0" ty="0" sx="100000" sy="100000" flip="none" algn="tl"/>
          </a:blipFill>
          <a:ln w="3175">
            <a:noFill/>
            <a:round/>
            <a:headEnd/>
            <a:tailEnd/>
          </a:ln>
          <a:effectLst>
            <a:outerShdw dist="35921" dir="2700000" algn="ctr" rotWithShape="0">
              <a:schemeClr val="tx1"/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74808" name="Arc 92"/>
          <p:cNvSpPr>
            <a:spLocks/>
          </p:cNvSpPr>
          <p:nvPr/>
        </p:nvSpPr>
        <p:spPr bwMode="auto">
          <a:xfrm flipH="1">
            <a:off x="2198688" y="2755900"/>
            <a:ext cx="1179512" cy="1128713"/>
          </a:xfrm>
          <a:custGeom>
            <a:avLst/>
            <a:gdLst>
              <a:gd name="T0" fmla="*/ 2147483647 w 21413"/>
              <a:gd name="T1" fmla="*/ 2065274421 h 21600"/>
              <a:gd name="T2" fmla="*/ 0 w 21413"/>
              <a:gd name="T3" fmla="*/ 2147483647 h 21600"/>
              <a:gd name="T4" fmla="*/ 899199566 w 21413"/>
              <a:gd name="T5" fmla="*/ 0 h 216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1413" h="21600" fill="none" extrusionOk="0">
                <a:moveTo>
                  <a:pt x="21413" y="14474"/>
                </a:moveTo>
                <a:cubicBezTo>
                  <a:pt x="17317" y="19010"/>
                  <a:pt x="11491" y="21599"/>
                  <a:pt x="5380" y="21600"/>
                </a:cubicBezTo>
                <a:cubicBezTo>
                  <a:pt x="3565" y="21600"/>
                  <a:pt x="1757" y="21371"/>
                  <a:pt x="-1" y="20919"/>
                </a:cubicBezTo>
              </a:path>
              <a:path w="21413" h="21600" stroke="0" extrusionOk="0">
                <a:moveTo>
                  <a:pt x="21413" y="14474"/>
                </a:moveTo>
                <a:cubicBezTo>
                  <a:pt x="17317" y="19010"/>
                  <a:pt x="11491" y="21599"/>
                  <a:pt x="5380" y="21600"/>
                </a:cubicBezTo>
                <a:cubicBezTo>
                  <a:pt x="3565" y="21600"/>
                  <a:pt x="1757" y="21371"/>
                  <a:pt x="-1" y="20919"/>
                </a:cubicBezTo>
                <a:lnTo>
                  <a:pt x="5380" y="0"/>
                </a:lnTo>
                <a:lnTo>
                  <a:pt x="21413" y="14474"/>
                </a:lnTo>
                <a:close/>
              </a:path>
            </a:pathLst>
          </a:custGeom>
          <a:noFill/>
          <a:ln w="19050" cap="rnd">
            <a:solidFill>
              <a:srgbClr val="FF3300"/>
            </a:solidFill>
            <a:prstDash val="sysDot"/>
            <a:round/>
            <a:headEnd/>
            <a:tailEnd type="stealth" w="sm" len="lg"/>
          </a:ln>
          <a:effectLst>
            <a:outerShdw dist="35921" dir="2700000" algn="ctr" rotWithShape="0">
              <a:schemeClr val="tx1"/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74809" name="Arc 93"/>
          <p:cNvSpPr>
            <a:spLocks/>
          </p:cNvSpPr>
          <p:nvPr/>
        </p:nvSpPr>
        <p:spPr bwMode="auto">
          <a:xfrm flipH="1">
            <a:off x="4267200" y="2079625"/>
            <a:ext cx="1190625" cy="1209675"/>
          </a:xfrm>
          <a:custGeom>
            <a:avLst/>
            <a:gdLst>
              <a:gd name="T0" fmla="*/ 1292446037 w 21600"/>
              <a:gd name="T1" fmla="*/ 2147483647 h 23127"/>
              <a:gd name="T2" fmla="*/ 172002869 w 21600"/>
              <a:gd name="T3" fmla="*/ 0 h 23127"/>
              <a:gd name="T4" fmla="*/ 2147483647 w 21600"/>
              <a:gd name="T5" fmla="*/ 941617098 h 23127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1600" h="23127" fill="none" extrusionOk="0">
                <a:moveTo>
                  <a:pt x="7716" y="23127"/>
                </a:moveTo>
                <a:cubicBezTo>
                  <a:pt x="2825" y="19023"/>
                  <a:pt x="0" y="12965"/>
                  <a:pt x="0" y="6580"/>
                </a:cubicBezTo>
                <a:cubicBezTo>
                  <a:pt x="-1" y="4346"/>
                  <a:pt x="346" y="2126"/>
                  <a:pt x="1026" y="-1"/>
                </a:cubicBezTo>
              </a:path>
              <a:path w="21600" h="23127" stroke="0" extrusionOk="0">
                <a:moveTo>
                  <a:pt x="7716" y="23127"/>
                </a:moveTo>
                <a:cubicBezTo>
                  <a:pt x="2825" y="19023"/>
                  <a:pt x="0" y="12965"/>
                  <a:pt x="0" y="6580"/>
                </a:cubicBezTo>
                <a:cubicBezTo>
                  <a:pt x="-1" y="4346"/>
                  <a:pt x="346" y="2126"/>
                  <a:pt x="1026" y="-1"/>
                </a:cubicBezTo>
                <a:lnTo>
                  <a:pt x="21600" y="6580"/>
                </a:lnTo>
                <a:lnTo>
                  <a:pt x="7716" y="23127"/>
                </a:lnTo>
                <a:close/>
              </a:path>
            </a:pathLst>
          </a:custGeom>
          <a:noFill/>
          <a:ln w="19050" cap="rnd">
            <a:solidFill>
              <a:srgbClr val="FF3300"/>
            </a:solidFill>
            <a:prstDash val="sysDot"/>
            <a:round/>
            <a:headEnd/>
            <a:tailEnd type="stealth" w="sm" len="lg"/>
          </a:ln>
          <a:effectLst>
            <a:outerShdw dist="35921" dir="2700000" algn="ctr" rotWithShape="0">
              <a:schemeClr val="tx1"/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104542" name="Arc 94"/>
          <p:cNvSpPr>
            <a:spLocks/>
          </p:cNvSpPr>
          <p:nvPr/>
        </p:nvSpPr>
        <p:spPr bwMode="auto">
          <a:xfrm flipH="1">
            <a:off x="4267200" y="4191000"/>
            <a:ext cx="995363" cy="654050"/>
          </a:xfrm>
          <a:custGeom>
            <a:avLst/>
            <a:gdLst>
              <a:gd name="T0" fmla="*/ 1193077856 w 28750"/>
              <a:gd name="T1" fmla="*/ 170327701 h 21600"/>
              <a:gd name="T2" fmla="*/ 0 w 28750"/>
              <a:gd name="T3" fmla="*/ 556599033 h 21600"/>
              <a:gd name="T4" fmla="*/ 333605551 w 28750"/>
              <a:gd name="T5" fmla="*/ 0 h 216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8750" h="21600" fill="none" extrusionOk="0">
                <a:moveTo>
                  <a:pt x="28749" y="6134"/>
                </a:moveTo>
                <a:cubicBezTo>
                  <a:pt x="26032" y="15307"/>
                  <a:pt x="17605" y="21599"/>
                  <a:pt x="8039" y="21600"/>
                </a:cubicBezTo>
                <a:cubicBezTo>
                  <a:pt x="5284" y="21600"/>
                  <a:pt x="2556" y="21073"/>
                  <a:pt x="-1" y="20048"/>
                </a:cubicBezTo>
              </a:path>
              <a:path w="28750" h="21600" stroke="0" extrusionOk="0">
                <a:moveTo>
                  <a:pt x="28749" y="6134"/>
                </a:moveTo>
                <a:cubicBezTo>
                  <a:pt x="26032" y="15307"/>
                  <a:pt x="17605" y="21599"/>
                  <a:pt x="8039" y="21600"/>
                </a:cubicBezTo>
                <a:cubicBezTo>
                  <a:pt x="5284" y="21600"/>
                  <a:pt x="2556" y="21073"/>
                  <a:pt x="-1" y="20048"/>
                </a:cubicBezTo>
                <a:lnTo>
                  <a:pt x="8039" y="0"/>
                </a:lnTo>
                <a:lnTo>
                  <a:pt x="28749" y="6134"/>
                </a:lnTo>
                <a:close/>
              </a:path>
            </a:pathLst>
          </a:custGeom>
          <a:noFill/>
          <a:ln w="28575">
            <a:solidFill>
              <a:srgbClr val="FF3300"/>
            </a:solidFill>
            <a:prstDash val="sysDot"/>
            <a:round/>
            <a:headEnd/>
            <a:tailEnd type="stealth" w="sm" len="lg"/>
          </a:ln>
          <a:effectLst>
            <a:outerShdw dist="35921" dir="2700000" algn="ctr" rotWithShape="0">
              <a:schemeClr val="tx1"/>
            </a:outerShdw>
          </a:effectLst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5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45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45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04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1044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8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1044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2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1044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5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045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3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104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3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1044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38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0" dur="500"/>
                                        <p:tgtEl>
                                          <p:spTgt spid="1044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42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4" dur="500"/>
                                        <p:tgtEl>
                                          <p:spTgt spid="1044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4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1044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5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1045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5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1044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 nodeType="afterGroup">
                            <p:stCondLst>
                              <p:cond delay="6500"/>
                            </p:stCondLst>
                            <p:childTnLst>
                              <p:par>
                                <p:cTn id="58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0" dur="500"/>
                                        <p:tgtEl>
                                          <p:spTgt spid="1044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6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5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4" dur="500"/>
                                        <p:tgtEl>
                                          <p:spTgt spid="1045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 nodeType="afterGroup">
                            <p:stCondLst>
                              <p:cond delay="7500"/>
                            </p:stCondLst>
                            <p:childTnLst>
                              <p:par>
                                <p:cTn id="66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8" dur="500"/>
                                        <p:tgtEl>
                                          <p:spTgt spid="1045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7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104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 nodeType="afterGroup">
                            <p:stCondLst>
                              <p:cond delay="8500"/>
                            </p:stCondLst>
                            <p:childTnLst>
                              <p:par>
                                <p:cTn id="74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6" dur="500"/>
                                        <p:tgtEl>
                                          <p:spTgt spid="1044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 nodeType="afterGroup">
                            <p:stCondLst>
                              <p:cond delay="9000"/>
                            </p:stCondLst>
                            <p:childTnLst>
                              <p:par>
                                <p:cTn id="7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0" dur="500"/>
                                        <p:tgtEl>
                                          <p:spTgt spid="1045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 nodeType="afterGroup">
                            <p:stCondLst>
                              <p:cond delay="9500"/>
                            </p:stCondLst>
                            <p:childTnLst>
                              <p:par>
                                <p:cTn id="82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4" dur="500"/>
                                        <p:tgtEl>
                                          <p:spTgt spid="1045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 nodeType="afterGroup">
                            <p:stCondLst>
                              <p:cond delay="10000"/>
                            </p:stCondLst>
                            <p:childTnLst>
                              <p:par>
                                <p:cTn id="86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8" dur="500"/>
                                        <p:tgtEl>
                                          <p:spTgt spid="1045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 nodeType="afterGroup">
                            <p:stCondLst>
                              <p:cond delay="10500"/>
                            </p:stCondLst>
                            <p:childTnLst>
                              <p:par>
                                <p:cTn id="9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2" dur="500"/>
                                        <p:tgtEl>
                                          <p:spTgt spid="104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 nodeType="afterGroup">
                            <p:stCondLst>
                              <p:cond delay="11000"/>
                            </p:stCondLst>
                            <p:childTnLst>
                              <p:par>
                                <p:cTn id="94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5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6" dur="500"/>
                                        <p:tgtEl>
                                          <p:spTgt spid="1045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 nodeType="afterGroup">
                            <p:stCondLst>
                              <p:cond delay="11500"/>
                            </p:stCondLst>
                            <p:childTnLst>
                              <p:par>
                                <p:cTn id="9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5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0" dur="500"/>
                                        <p:tgtEl>
                                          <p:spTgt spid="1045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 nodeType="afterGroup">
                            <p:stCondLst>
                              <p:cond delay="12000"/>
                            </p:stCondLst>
                            <p:childTnLst>
                              <p:par>
                                <p:cTn id="102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4" dur="500"/>
                                        <p:tgtEl>
                                          <p:spTgt spid="1045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463" grpId="0" animBg="1"/>
      <p:bldP spid="104475" grpId="0" animBg="1"/>
      <p:bldP spid="104476" grpId="0" animBg="1"/>
      <p:bldP spid="104477" grpId="0" animBg="1"/>
      <p:bldP spid="104478" grpId="0" animBg="1"/>
      <p:bldP spid="104479" grpId="0" animBg="1"/>
      <p:bldP spid="104480" grpId="0" animBg="1"/>
      <p:bldP spid="104481" grpId="0" autoUpdateAnimBg="0"/>
      <p:bldP spid="104482" grpId="0" animBg="1"/>
      <p:bldP spid="104488" grpId="0" autoUpdateAnimBg="0"/>
      <p:bldP spid="104514" grpId="0" animBg="1"/>
      <p:bldP spid="104524" grpId="0" autoUpdateAnimBg="0"/>
      <p:bldP spid="104525" grpId="0" animBg="1"/>
      <p:bldP spid="104529" grpId="0" animBg="1"/>
      <p:bldP spid="104530" grpId="0" animBg="1"/>
      <p:bldP spid="104531" grpId="0" animBg="1"/>
      <p:bldP spid="104538" grpId="0" autoUpdateAnimBg="0"/>
      <p:bldP spid="104542" grpId="0" animBg="1"/>
    </p:bld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5474" name="Group 2"/>
          <p:cNvGrpSpPr>
            <a:grpSpLocks/>
          </p:cNvGrpSpPr>
          <p:nvPr/>
        </p:nvGrpSpPr>
        <p:grpSpPr bwMode="auto">
          <a:xfrm>
            <a:off x="0" y="0"/>
            <a:ext cx="9144000" cy="488950"/>
            <a:chOff x="0" y="144"/>
            <a:chExt cx="5760" cy="308"/>
          </a:xfrm>
        </p:grpSpPr>
        <p:pic>
          <p:nvPicPr>
            <p:cNvPr id="75781" name="Picture 3" descr="LINEA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0" y="336"/>
              <a:ext cx="5760" cy="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35921" dir="2700000" algn="ctr" rotWithShape="0">
                <a:schemeClr val="tx1"/>
              </a:outerShdw>
            </a:effectLst>
          </p:spPr>
        </p:pic>
        <p:sp>
          <p:nvSpPr>
            <p:cNvPr id="75782" name="Text Box 4"/>
            <p:cNvSpPr txBox="1">
              <a:spLocks noChangeArrowheads="1"/>
            </p:cNvSpPr>
            <p:nvPr/>
          </p:nvSpPr>
          <p:spPr bwMode="auto">
            <a:xfrm>
              <a:off x="1200" y="144"/>
              <a:ext cx="3504" cy="3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35921" dir="2700000" algn="ctr" rotWithShape="0">
                <a:schemeClr val="tx2"/>
              </a:outerShdw>
            </a:effectLst>
          </p:spPr>
          <p:txBody>
            <a:bodyPr>
              <a:spAutoFit/>
            </a:bodyPr>
            <a:lstStyle/>
            <a:p>
              <a:pPr algn="ctr" eaLnBrk="0" hangingPunct="0"/>
              <a:r>
                <a:rPr lang="sr-Cyrl-CS" sz="2600" b="1">
                  <a:latin typeface="Comic Sans MS" pitchFamily="66" charset="0"/>
                </a:rPr>
                <a:t>Атеросклер</a:t>
              </a:r>
              <a:r>
                <a:rPr lang="sr-Latn-CS" sz="2600" b="1">
                  <a:latin typeface="Comic Sans MS" pitchFamily="66" charset="0"/>
                </a:rPr>
                <a:t>o</a:t>
              </a:r>
              <a:r>
                <a:rPr lang="sr-Cyrl-CS" sz="2600" b="1">
                  <a:latin typeface="Comic Sans MS" pitchFamily="66" charset="0"/>
                </a:rPr>
                <a:t>за</a:t>
              </a:r>
              <a:r>
                <a:rPr lang="sl-SI" sz="2600" b="1">
                  <a:solidFill>
                    <a:srgbClr val="FFFF00"/>
                  </a:solidFill>
                  <a:latin typeface="Comic Sans MS" pitchFamily="66" charset="0"/>
                </a:rPr>
                <a:t> </a:t>
              </a:r>
            </a:p>
          </p:txBody>
        </p:sp>
      </p:grpSp>
      <p:pic>
        <p:nvPicPr>
          <p:cNvPr id="75779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609600"/>
            <a:ext cx="5334000" cy="313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5780" name="Picture 6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4"/>
          <a:srcRect/>
          <a:stretch>
            <a:fillRect/>
          </a:stretch>
        </p:blipFill>
        <p:spPr>
          <a:xfrm>
            <a:off x="5165725" y="2743200"/>
            <a:ext cx="3978275" cy="4114800"/>
          </a:xfr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54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54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8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1187450" y="-242888"/>
            <a:ext cx="7543800" cy="1431926"/>
          </a:xfrm>
        </p:spPr>
        <p:txBody>
          <a:bodyPr/>
          <a:lstStyle/>
          <a:p>
            <a:pPr eaLnBrk="1" hangingPunct="1">
              <a:defRPr/>
            </a:pPr>
            <a:r>
              <a:rPr lang="sr-Cyrl-CS" sz="2800" smtClean="0">
                <a:solidFill>
                  <a:srgbClr val="FFFF00"/>
                </a:solidFill>
                <a:latin typeface="Arial" charset="0"/>
              </a:rPr>
              <a:t>ДА ПОНОВИМО :</a:t>
            </a:r>
            <a:r>
              <a:rPr lang="sr-Cyrl-CS" sz="2800" smtClean="0">
                <a:latin typeface="Arial" charset="0"/>
              </a:rPr>
              <a:t> </a:t>
            </a:r>
            <a:endParaRPr lang="en-US" sz="2800" smtClean="0">
              <a:latin typeface="Arial" charset="0"/>
            </a:endParaRPr>
          </a:p>
        </p:txBody>
      </p:sp>
      <p:sp>
        <p:nvSpPr>
          <p:cNvPr id="1064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11188" y="981075"/>
            <a:ext cx="8281987" cy="5327650"/>
          </a:xfrm>
        </p:spPr>
        <p:txBody>
          <a:bodyPr/>
          <a:lstStyle/>
          <a:p>
            <a:pPr algn="ctr" eaLnBrk="1" hangingPunct="1">
              <a:buFont typeface="Wingdings" pitchFamily="2" charset="2"/>
              <a:buNone/>
              <a:defRPr/>
            </a:pPr>
            <a:r>
              <a:rPr lang="sr-Cyrl-CS" sz="2400" b="1" smtClean="0">
                <a:solidFill>
                  <a:srgbClr val="FFFF00"/>
                </a:solidFill>
                <a:latin typeface="Arial" charset="0"/>
              </a:rPr>
              <a:t>ХИЛОМИКРОНИ</a:t>
            </a:r>
          </a:p>
          <a:p>
            <a:pPr algn="ctr" eaLnBrk="1" hangingPunct="1">
              <a:buFontTx/>
              <a:buChar char="-"/>
              <a:defRPr/>
            </a:pPr>
            <a:r>
              <a:rPr lang="sr-Cyrl-CS" sz="2000" smtClean="0">
                <a:latin typeface="Arial" charset="0"/>
              </a:rPr>
              <a:t>Синтетишу се у ентероцитима </a:t>
            </a:r>
          </a:p>
          <a:p>
            <a:pPr algn="ctr" eaLnBrk="1" hangingPunct="1">
              <a:buFontTx/>
              <a:buChar char="-"/>
              <a:defRPr/>
            </a:pPr>
            <a:r>
              <a:rPr lang="sr-Cyrl-CS" sz="2000" smtClean="0">
                <a:latin typeface="Arial" charset="0"/>
              </a:rPr>
              <a:t>Транспортују егзогено унете ТАГ </a:t>
            </a:r>
          </a:p>
          <a:p>
            <a:pPr algn="ctr" eaLnBrk="1" hangingPunct="1">
              <a:buFontTx/>
              <a:buChar char="-"/>
              <a:defRPr/>
            </a:pPr>
            <a:r>
              <a:rPr lang="sr-Cyrl-CS" sz="2000" smtClean="0">
                <a:latin typeface="Arial" charset="0"/>
              </a:rPr>
              <a:t>Изузетно висок садржај ТАГ – до 86%</a:t>
            </a:r>
          </a:p>
          <a:p>
            <a:pPr algn="ctr" eaLnBrk="1" hangingPunct="1">
              <a:buFontTx/>
              <a:buChar char="-"/>
              <a:defRPr/>
            </a:pPr>
            <a:r>
              <a:rPr lang="sr-Cyrl-CS" sz="2000" smtClean="0">
                <a:latin typeface="Arial" charset="0"/>
              </a:rPr>
              <a:t>Транспортују се лимфом, заобилазе јетру</a:t>
            </a:r>
          </a:p>
          <a:p>
            <a:pPr algn="ctr" eaLnBrk="1" hangingPunct="1">
              <a:buFontTx/>
              <a:buChar char="-"/>
              <a:defRPr/>
            </a:pPr>
            <a:r>
              <a:rPr lang="sr-Cyrl-CS" sz="2000" smtClean="0">
                <a:latin typeface="Arial" charset="0"/>
              </a:rPr>
              <a:t>Дејством липопротеинске липазе настају хиломикрон ремнант честице</a:t>
            </a:r>
            <a:endParaRPr lang="sr-Latn-CS" sz="2000" smtClean="0">
              <a:latin typeface="Arial" charset="0"/>
            </a:endParaRPr>
          </a:p>
          <a:p>
            <a:pPr algn="ctr" eaLnBrk="1" hangingPunct="1">
              <a:buFontTx/>
              <a:buChar char="-"/>
              <a:defRPr/>
            </a:pPr>
            <a:endParaRPr lang="sr-Latn-CS" sz="2000" smtClean="0">
              <a:latin typeface="Arial" charset="0"/>
            </a:endParaRPr>
          </a:p>
          <a:p>
            <a:pPr algn="ctr" eaLnBrk="1" hangingPunct="1">
              <a:buFontTx/>
              <a:buChar char="-"/>
              <a:defRPr/>
            </a:pPr>
            <a:r>
              <a:rPr lang="sr-Latn-CS" sz="2400" b="1" smtClean="0">
                <a:solidFill>
                  <a:srgbClr val="FFFF00"/>
                </a:solidFill>
                <a:latin typeface="Arial" charset="0"/>
              </a:rPr>
              <a:t>VLDL</a:t>
            </a:r>
          </a:p>
          <a:p>
            <a:pPr algn="ctr" eaLnBrk="1" hangingPunct="1">
              <a:buFontTx/>
              <a:buChar char="-"/>
              <a:defRPr/>
            </a:pPr>
            <a:r>
              <a:rPr lang="sr-Cyrl-CS" sz="2000" smtClean="0">
                <a:latin typeface="Arial" charset="0"/>
              </a:rPr>
              <a:t>Синтетишу се у хепатоцитима </a:t>
            </a:r>
          </a:p>
          <a:p>
            <a:pPr algn="ctr" eaLnBrk="1" hangingPunct="1">
              <a:buFontTx/>
              <a:buChar char="-"/>
              <a:defRPr/>
            </a:pPr>
            <a:r>
              <a:rPr lang="sr-Cyrl-CS" sz="2000" smtClean="0">
                <a:latin typeface="Arial" charset="0"/>
              </a:rPr>
              <a:t>Транспортују ендогено синтетисане ТАГ</a:t>
            </a:r>
          </a:p>
          <a:p>
            <a:pPr algn="ctr" eaLnBrk="1" hangingPunct="1">
              <a:buFontTx/>
              <a:buChar char="-"/>
              <a:defRPr/>
            </a:pPr>
            <a:r>
              <a:rPr lang="sr-Cyrl-CS" sz="2000" smtClean="0">
                <a:latin typeface="Arial" charset="0"/>
              </a:rPr>
              <a:t>Висок садржај ТАГ – до 55%</a:t>
            </a:r>
          </a:p>
          <a:p>
            <a:pPr algn="ctr" eaLnBrk="1" hangingPunct="1">
              <a:buFontTx/>
              <a:buChar char="-"/>
              <a:defRPr/>
            </a:pPr>
            <a:r>
              <a:rPr lang="sr-Cyrl-CS" sz="2000" smtClean="0">
                <a:latin typeface="Arial" charset="0"/>
              </a:rPr>
              <a:t>Дејством липопротеинске липазе настаје </a:t>
            </a:r>
            <a:r>
              <a:rPr lang="sr-Latn-CS" sz="2000" smtClean="0">
                <a:latin typeface="Arial" charset="0"/>
              </a:rPr>
              <a:t>IDL</a:t>
            </a:r>
            <a:r>
              <a:rPr lang="sr-Cyrl-CS" sz="2000" smtClean="0">
                <a:latin typeface="Arial" charset="0"/>
              </a:rPr>
              <a:t> честица у циркулацији</a:t>
            </a:r>
            <a:endParaRPr lang="sr-Latn-CS" sz="2000" smtClean="0">
              <a:latin typeface="Arial" charset="0"/>
            </a:endParaRPr>
          </a:p>
          <a:p>
            <a:pPr algn="ctr" eaLnBrk="1" hangingPunct="1">
              <a:buFontTx/>
              <a:buChar char="-"/>
              <a:defRPr/>
            </a:pPr>
            <a:endParaRPr lang="sr-Cyrl-CS" sz="2000" smtClean="0">
              <a:solidFill>
                <a:srgbClr val="FFFF00"/>
              </a:solidFill>
              <a:latin typeface="Arial" charset="0"/>
            </a:endParaRPr>
          </a:p>
          <a:p>
            <a:pPr algn="ctr" eaLnBrk="1" hangingPunct="1">
              <a:buFontTx/>
              <a:buChar char="-"/>
              <a:defRPr/>
            </a:pPr>
            <a:endParaRPr lang="sr-Cyrl-CS" sz="2000" smtClean="0">
              <a:solidFill>
                <a:srgbClr val="FFFF00"/>
              </a:solidFill>
              <a:latin typeface="Arial" charset="0"/>
            </a:endParaRPr>
          </a:p>
          <a:p>
            <a:pPr algn="ctr" eaLnBrk="1" hangingPunct="1">
              <a:buFontTx/>
              <a:buChar char="-"/>
              <a:defRPr/>
            </a:pPr>
            <a:endParaRPr lang="sr-Latn-CS" sz="2000" smtClean="0">
              <a:solidFill>
                <a:srgbClr val="FFFF00"/>
              </a:solidFill>
              <a:latin typeface="Arial" charset="0"/>
            </a:endParaRPr>
          </a:p>
          <a:p>
            <a:pPr algn="ctr" eaLnBrk="1" hangingPunct="1">
              <a:buFontTx/>
              <a:buChar char="-"/>
              <a:defRPr/>
            </a:pPr>
            <a:endParaRPr lang="sr-Cyrl-CS" sz="2000" smtClean="0">
              <a:solidFill>
                <a:srgbClr val="FFFF00"/>
              </a:solidFill>
              <a:latin typeface="Arial" charset="0"/>
            </a:endParaRPr>
          </a:p>
          <a:p>
            <a:pPr algn="ctr" eaLnBrk="1" hangingPunct="1">
              <a:buFontTx/>
              <a:buNone/>
              <a:defRPr/>
            </a:pPr>
            <a:endParaRPr lang="sr-Cyrl-CS" sz="2000" smtClean="0">
              <a:solidFill>
                <a:srgbClr val="FFFF00"/>
              </a:solidFill>
              <a:latin typeface="Arial" charset="0"/>
            </a:endParaRPr>
          </a:p>
          <a:p>
            <a:pPr algn="ctr" eaLnBrk="1" hangingPunct="1">
              <a:buFontTx/>
              <a:buChar char="-"/>
              <a:defRPr/>
            </a:pPr>
            <a:endParaRPr lang="sr-Cyrl-CS" sz="2000" smtClean="0">
              <a:solidFill>
                <a:srgbClr val="FFFF00"/>
              </a:solidFill>
              <a:latin typeface="Arial" charset="0"/>
            </a:endParaRPr>
          </a:p>
          <a:p>
            <a:pPr algn="ctr" eaLnBrk="1" hangingPunct="1">
              <a:buFontTx/>
              <a:buChar char="-"/>
              <a:defRPr/>
            </a:pPr>
            <a:endParaRPr lang="sr-Cyrl-CS" sz="2000" smtClean="0">
              <a:solidFill>
                <a:srgbClr val="FFFF00"/>
              </a:solidFill>
              <a:latin typeface="Arial" charset="0"/>
            </a:endParaRPr>
          </a:p>
          <a:p>
            <a:pPr algn="ctr" eaLnBrk="1" hangingPunct="1">
              <a:buFontTx/>
              <a:buChar char="-"/>
              <a:defRPr/>
            </a:pPr>
            <a:endParaRPr lang="en-US" sz="2000" smtClean="0">
              <a:solidFill>
                <a:srgbClr val="FFFF00"/>
              </a:solidFill>
              <a:latin typeface="Arial" charset="0"/>
            </a:endParaRPr>
          </a:p>
        </p:txBody>
      </p:sp>
    </p:spTree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2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1042988" y="-171450"/>
            <a:ext cx="7543800" cy="1431925"/>
          </a:xfrm>
        </p:spPr>
        <p:txBody>
          <a:bodyPr/>
          <a:lstStyle/>
          <a:p>
            <a:pPr eaLnBrk="1" hangingPunct="1">
              <a:defRPr/>
            </a:pPr>
            <a:r>
              <a:rPr lang="sr-Latn-CS" sz="2400" smtClean="0">
                <a:solidFill>
                  <a:srgbClr val="FFFF00"/>
                </a:solidFill>
                <a:latin typeface="Arial" charset="0"/>
              </a:rPr>
              <a:t>LDL</a:t>
            </a:r>
            <a:endParaRPr lang="en-US" sz="2400" smtClean="0">
              <a:solidFill>
                <a:srgbClr val="FFFF00"/>
              </a:solidFill>
              <a:latin typeface="Arial" charset="0"/>
            </a:endParaRPr>
          </a:p>
        </p:txBody>
      </p:sp>
      <p:sp>
        <p:nvSpPr>
          <p:cNvPr id="1075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27088" y="1125538"/>
            <a:ext cx="7759700" cy="4681537"/>
          </a:xfrm>
        </p:spPr>
        <p:txBody>
          <a:bodyPr/>
          <a:lstStyle/>
          <a:p>
            <a:pPr algn="ctr" eaLnBrk="1" hangingPunct="1">
              <a:buFontTx/>
              <a:buChar char="-"/>
              <a:defRPr/>
            </a:pPr>
            <a:r>
              <a:rPr lang="sr-Cyrl-CS" sz="2000" smtClean="0">
                <a:latin typeface="Arial" charset="0"/>
              </a:rPr>
              <a:t>Настају од </a:t>
            </a:r>
            <a:r>
              <a:rPr lang="sr-Latn-CS" sz="2000" smtClean="0">
                <a:latin typeface="Arial" charset="0"/>
              </a:rPr>
              <a:t>VLDL-a </a:t>
            </a:r>
            <a:r>
              <a:rPr lang="sr-Cyrl-CS" sz="2000" smtClean="0">
                <a:latin typeface="Arial" charset="0"/>
              </a:rPr>
              <a:t>у плазми </a:t>
            </a:r>
          </a:p>
          <a:p>
            <a:pPr algn="ctr" eaLnBrk="1" hangingPunct="1">
              <a:buFontTx/>
              <a:buChar char="-"/>
              <a:defRPr/>
            </a:pPr>
            <a:r>
              <a:rPr lang="sr-Cyrl-CS" sz="2000" smtClean="0">
                <a:latin typeface="Arial" charset="0"/>
              </a:rPr>
              <a:t>Транспортују холестерол до ткива</a:t>
            </a:r>
            <a:r>
              <a:rPr lang="sr-Cyrl-CS" sz="2400" smtClean="0">
                <a:latin typeface="Arial" charset="0"/>
              </a:rPr>
              <a:t> </a:t>
            </a:r>
          </a:p>
          <a:p>
            <a:pPr algn="ctr" eaLnBrk="1" hangingPunct="1">
              <a:buFontTx/>
              <a:buChar char="-"/>
              <a:defRPr/>
            </a:pPr>
            <a:r>
              <a:rPr lang="sr-Cyrl-CS" sz="2000" smtClean="0">
                <a:latin typeface="Arial" charset="0"/>
              </a:rPr>
              <a:t>На неким  ткивима постоје специфични</a:t>
            </a:r>
            <a:r>
              <a:rPr lang="sr-Latn-CS" sz="2000" smtClean="0">
                <a:latin typeface="Arial" charset="0"/>
              </a:rPr>
              <a:t> LDL </a:t>
            </a:r>
            <a:r>
              <a:rPr lang="sr-Cyrl-CS" sz="2000" smtClean="0">
                <a:latin typeface="Arial" charset="0"/>
              </a:rPr>
              <a:t>рецептори</a:t>
            </a:r>
          </a:p>
          <a:p>
            <a:pPr algn="ctr" eaLnBrk="1" hangingPunct="1">
              <a:buFontTx/>
              <a:buChar char="-"/>
              <a:defRPr/>
            </a:pPr>
            <a:r>
              <a:rPr lang="sr-Cyrl-CS" sz="2000" smtClean="0">
                <a:latin typeface="Arial" charset="0"/>
              </a:rPr>
              <a:t>(нпр. Кора надбубрежне жлезде)</a:t>
            </a:r>
          </a:p>
          <a:p>
            <a:pPr algn="ctr" eaLnBrk="1" hangingPunct="1">
              <a:buFontTx/>
              <a:buChar char="-"/>
              <a:defRPr/>
            </a:pPr>
            <a:endParaRPr lang="sr-Cyrl-CS" sz="2000" smtClean="0">
              <a:latin typeface="Arial" charset="0"/>
            </a:endParaRPr>
          </a:p>
          <a:p>
            <a:pPr algn="ctr" eaLnBrk="1" hangingPunct="1">
              <a:buFontTx/>
              <a:buNone/>
              <a:defRPr/>
            </a:pPr>
            <a:r>
              <a:rPr lang="sr-Latn-CS" sz="2400" b="1" smtClean="0">
                <a:solidFill>
                  <a:srgbClr val="FFFF00"/>
                </a:solidFill>
                <a:latin typeface="Arial" charset="0"/>
              </a:rPr>
              <a:t>HDL</a:t>
            </a:r>
            <a:endParaRPr lang="sr-Cyrl-CS" sz="2400" b="1" smtClean="0">
              <a:solidFill>
                <a:srgbClr val="FFFF00"/>
              </a:solidFill>
              <a:latin typeface="Arial" charset="0"/>
            </a:endParaRPr>
          </a:p>
          <a:p>
            <a:pPr algn="ctr" eaLnBrk="1" hangingPunct="1">
              <a:buFontTx/>
              <a:buChar char="-"/>
              <a:defRPr/>
            </a:pPr>
            <a:endParaRPr lang="sr-Cyrl-CS" sz="2400" b="1" smtClean="0">
              <a:solidFill>
                <a:srgbClr val="FFFF00"/>
              </a:solidFill>
              <a:latin typeface="Arial" charset="0"/>
            </a:endParaRPr>
          </a:p>
          <a:p>
            <a:pPr algn="ctr" eaLnBrk="1" hangingPunct="1">
              <a:buFontTx/>
              <a:buChar char="-"/>
              <a:defRPr/>
            </a:pPr>
            <a:r>
              <a:rPr lang="sr-Cyrl-CS" sz="2000" smtClean="0">
                <a:latin typeface="Arial" charset="0"/>
              </a:rPr>
              <a:t>Синтетишу се у јетри, мањим делом у ентероцитима, насцентни </a:t>
            </a:r>
            <a:r>
              <a:rPr lang="sr-Latn-CS" sz="2000" smtClean="0">
                <a:latin typeface="Arial" charset="0"/>
              </a:rPr>
              <a:t>HDL</a:t>
            </a:r>
            <a:endParaRPr lang="sr-Cyrl-CS" sz="2000" smtClean="0">
              <a:latin typeface="Arial" charset="0"/>
            </a:endParaRPr>
          </a:p>
          <a:p>
            <a:pPr algn="ctr" eaLnBrk="1" hangingPunct="1">
              <a:buFontTx/>
              <a:buChar char="-"/>
              <a:defRPr/>
            </a:pPr>
            <a:r>
              <a:rPr lang="sr-Cyrl-CS" sz="2000" smtClean="0">
                <a:latin typeface="Arial" charset="0"/>
              </a:rPr>
              <a:t>Изузетно висок садржај протеина (40-55%)</a:t>
            </a:r>
          </a:p>
          <a:p>
            <a:pPr algn="ctr" eaLnBrk="1" hangingPunct="1">
              <a:buFontTx/>
              <a:buChar char="-"/>
              <a:defRPr/>
            </a:pPr>
            <a:r>
              <a:rPr lang="sr-Cyrl-CS" sz="2000" smtClean="0">
                <a:latin typeface="Arial" charset="0"/>
              </a:rPr>
              <a:t>Сакупљају вишак холестерола из ткива и враћају га у јетру</a:t>
            </a:r>
          </a:p>
          <a:p>
            <a:pPr algn="ctr" eaLnBrk="1" hangingPunct="1">
              <a:buFontTx/>
              <a:buChar char="-"/>
              <a:defRPr/>
            </a:pPr>
            <a:r>
              <a:rPr lang="en-US" sz="2000" smtClean="0">
                <a:latin typeface="Arial" charset="0"/>
              </a:rPr>
              <a:t>“ </a:t>
            </a:r>
            <a:r>
              <a:rPr lang="sr-Cyrl-CS" sz="2000" smtClean="0">
                <a:latin typeface="Arial" charset="0"/>
              </a:rPr>
              <a:t>Добар холестерол</a:t>
            </a:r>
            <a:r>
              <a:rPr lang="en-US" sz="2000" smtClean="0">
                <a:latin typeface="Arial" charset="0"/>
              </a:rPr>
              <a:t>“</a:t>
            </a:r>
            <a:endParaRPr lang="sr-Cyrl-CS" sz="2000" smtClean="0">
              <a:latin typeface="Arial" charset="0"/>
            </a:endParaRPr>
          </a:p>
          <a:p>
            <a:pPr algn="ctr" eaLnBrk="1" hangingPunct="1">
              <a:buFontTx/>
              <a:buChar char="-"/>
              <a:defRPr/>
            </a:pPr>
            <a:endParaRPr lang="sr-Latn-CS" sz="2000" smtClean="0">
              <a:latin typeface="Arial" charset="0"/>
            </a:endParaRPr>
          </a:p>
          <a:p>
            <a:pPr algn="ctr" eaLnBrk="1" hangingPunct="1">
              <a:buFontTx/>
              <a:buNone/>
              <a:defRPr/>
            </a:pPr>
            <a:endParaRPr lang="en-US" sz="2000" b="1" smtClean="0">
              <a:solidFill>
                <a:srgbClr val="FFFF00"/>
              </a:solidFill>
              <a:latin typeface="Arial" charset="0"/>
            </a:endParaRPr>
          </a:p>
        </p:txBody>
      </p:sp>
    </p:spTree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6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sr-Cyrl-CS" sz="2000" b="0" smtClean="0">
                <a:solidFill>
                  <a:schemeClr val="tx1"/>
                </a:solidFill>
                <a:latin typeface="Arial" charset="0"/>
              </a:rPr>
              <a:t>Одређивање концентрације триацилглицерола (ТАГ)</a:t>
            </a:r>
            <a:r>
              <a:rPr lang="sr-Cyrl-CS" sz="2000" b="0" smtClean="0">
                <a:solidFill>
                  <a:srgbClr val="00FFFF"/>
                </a:solidFill>
                <a:latin typeface="Arial" charset="0"/>
              </a:rPr>
              <a:t/>
            </a:r>
            <a:br>
              <a:rPr lang="sr-Cyrl-CS" sz="2000" b="0" smtClean="0">
                <a:solidFill>
                  <a:srgbClr val="00FFFF"/>
                </a:solidFill>
                <a:latin typeface="Arial" charset="0"/>
              </a:rPr>
            </a:br>
            <a:r>
              <a:rPr lang="en-US" sz="2000" b="0" smtClean="0">
                <a:solidFill>
                  <a:srgbClr val="00FFFF"/>
                </a:solidFill>
                <a:latin typeface="Arial" charset="0"/>
              </a:rPr>
              <a:t>    </a:t>
            </a:r>
            <a:r>
              <a:rPr lang="sr-Cyrl-CS" sz="2000" b="0" smtClean="0">
                <a:solidFill>
                  <a:srgbClr val="FFFF00"/>
                </a:solidFill>
                <a:latin typeface="Arial" charset="0"/>
              </a:rPr>
              <a:t>Ензимска метода: Нормалне вредности</a:t>
            </a:r>
            <a:r>
              <a:rPr lang="en-US" sz="2000" b="0" smtClean="0">
                <a:solidFill>
                  <a:srgbClr val="FFFF00"/>
                </a:solidFill>
                <a:latin typeface="Arial" charset="0"/>
              </a:rPr>
              <a:t> </a:t>
            </a:r>
            <a:r>
              <a:rPr lang="sr-Cyrl-CS" sz="2000" b="0" smtClean="0">
                <a:solidFill>
                  <a:srgbClr val="FFFF00"/>
                </a:solidFill>
                <a:latin typeface="Arial" charset="0"/>
              </a:rPr>
              <a:t>0,5-2 </a:t>
            </a:r>
            <a:r>
              <a:rPr lang="sr-Latn-CS" sz="2000" b="0" smtClean="0">
                <a:solidFill>
                  <a:srgbClr val="FFFF00"/>
                </a:solidFill>
                <a:latin typeface="Arial" charset="0"/>
              </a:rPr>
              <a:t>mmol</a:t>
            </a:r>
            <a:r>
              <a:rPr lang="en-US" sz="2000" b="0" smtClean="0">
                <a:solidFill>
                  <a:srgbClr val="FFFF00"/>
                </a:solidFill>
                <a:latin typeface="Arial" charset="0"/>
              </a:rPr>
              <a:t>/L</a:t>
            </a:r>
            <a:r>
              <a:rPr lang="sr-Cyrl-CS" sz="2000" b="0" smtClean="0">
                <a:solidFill>
                  <a:srgbClr val="00FFFF"/>
                </a:solidFill>
                <a:latin typeface="Arial" charset="0"/>
              </a:rPr>
              <a:t> </a:t>
            </a:r>
            <a:endParaRPr lang="en-US" sz="2000" b="0" smtClean="0">
              <a:solidFill>
                <a:srgbClr val="00FFFF"/>
              </a:solidFill>
              <a:latin typeface="Arial" charset="0"/>
            </a:endParaRPr>
          </a:p>
        </p:txBody>
      </p:sp>
      <p:sp>
        <p:nvSpPr>
          <p:cNvPr id="1085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066800" y="1628775"/>
            <a:ext cx="7969250" cy="4467225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en-US" sz="2000" smtClean="0">
                <a:solidFill>
                  <a:srgbClr val="00FFFF"/>
                </a:solidFill>
                <a:latin typeface="Arial" charset="0"/>
              </a:rPr>
              <a:t>       </a:t>
            </a:r>
            <a:r>
              <a:rPr lang="sr-Cyrl-CS" sz="2000" smtClean="0">
                <a:latin typeface="Arial" charset="0"/>
              </a:rPr>
              <a:t>Одређивање концентрације</a:t>
            </a:r>
            <a:r>
              <a:rPr lang="en-US" sz="2000" smtClean="0">
                <a:latin typeface="Arial" charset="0"/>
              </a:rPr>
              <a:t> </a:t>
            </a:r>
            <a:r>
              <a:rPr lang="sr-Cyrl-CS" sz="2000" smtClean="0">
                <a:latin typeface="Arial" charset="0"/>
              </a:rPr>
              <a:t>укупног холестерола  (ХОЛ)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sr-Cyrl-CS" sz="2000" smtClean="0">
                <a:solidFill>
                  <a:srgbClr val="00FFFF"/>
                </a:solidFill>
                <a:latin typeface="Arial" charset="0"/>
              </a:rPr>
              <a:t>          </a:t>
            </a:r>
            <a:r>
              <a:rPr lang="sr-Cyrl-CS" sz="2000" smtClean="0">
                <a:solidFill>
                  <a:srgbClr val="FFFF00"/>
                </a:solidFill>
                <a:latin typeface="Arial" charset="0"/>
              </a:rPr>
              <a:t>Ензимска метода: Нормалне вредности</a:t>
            </a:r>
            <a:r>
              <a:rPr lang="en-US" sz="1400" b="1" smtClean="0">
                <a:solidFill>
                  <a:srgbClr val="FFFF00"/>
                </a:solidFill>
                <a:latin typeface="Arial" charset="0"/>
              </a:rPr>
              <a:t> </a:t>
            </a:r>
            <a:r>
              <a:rPr lang="sr-Cyrl-CS" sz="2000" smtClean="0">
                <a:solidFill>
                  <a:srgbClr val="FFFF00"/>
                </a:solidFill>
                <a:latin typeface="Arial" charset="0"/>
              </a:rPr>
              <a:t>3,5- 5,2 </a:t>
            </a:r>
            <a:r>
              <a:rPr lang="sr-Latn-CS" sz="2000" smtClean="0">
                <a:solidFill>
                  <a:srgbClr val="FFFF00"/>
                </a:solidFill>
                <a:latin typeface="Arial" charset="0"/>
              </a:rPr>
              <a:t>mmol</a:t>
            </a:r>
            <a:r>
              <a:rPr lang="en-US" sz="2000" smtClean="0">
                <a:solidFill>
                  <a:srgbClr val="FFFF00"/>
                </a:solidFill>
                <a:latin typeface="Arial" charset="0"/>
              </a:rPr>
              <a:t>/L</a:t>
            </a:r>
            <a:r>
              <a:rPr lang="sr-Cyrl-CS" sz="2000" smtClean="0">
                <a:solidFill>
                  <a:srgbClr val="00FFFF"/>
                </a:solidFill>
                <a:latin typeface="Arial" charset="0"/>
              </a:rPr>
              <a:t> </a:t>
            </a:r>
          </a:p>
          <a:p>
            <a:pPr eaLnBrk="1" hangingPunct="1">
              <a:buFont typeface="Wingdings" pitchFamily="2" charset="2"/>
              <a:buNone/>
              <a:defRPr/>
            </a:pPr>
            <a:endParaRPr lang="sr-Cyrl-CS" sz="2000" smtClean="0">
              <a:solidFill>
                <a:srgbClr val="00FFFF"/>
              </a:solidFill>
              <a:latin typeface="Arial" charset="0"/>
            </a:endParaRPr>
          </a:p>
          <a:p>
            <a:pPr eaLnBrk="1" hangingPunct="1">
              <a:buFont typeface="Wingdings" pitchFamily="2" charset="2"/>
              <a:buNone/>
              <a:defRPr/>
            </a:pPr>
            <a:r>
              <a:rPr lang="sr-Cyrl-CS" sz="2000" smtClean="0">
                <a:solidFill>
                  <a:srgbClr val="00FFFF"/>
                </a:solidFill>
                <a:latin typeface="Arial" charset="0"/>
              </a:rPr>
              <a:t>       </a:t>
            </a:r>
            <a:r>
              <a:rPr lang="sr-Cyrl-CS" sz="2000" smtClean="0">
                <a:latin typeface="Arial" charset="0"/>
              </a:rPr>
              <a:t>Одређивање концентрације </a:t>
            </a:r>
            <a:r>
              <a:rPr lang="sr-Latn-CS" sz="2000" smtClean="0">
                <a:latin typeface="Arial" charset="0"/>
              </a:rPr>
              <a:t>HDL </a:t>
            </a:r>
            <a:r>
              <a:rPr lang="sr-Cyrl-CS" sz="2000" smtClean="0">
                <a:latin typeface="Arial" charset="0"/>
              </a:rPr>
              <a:t>холестерола 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sr-Cyrl-CS" sz="2000" smtClean="0">
                <a:solidFill>
                  <a:srgbClr val="00FFFF"/>
                </a:solidFill>
                <a:latin typeface="Arial" charset="0"/>
              </a:rPr>
              <a:t>           </a:t>
            </a:r>
            <a:r>
              <a:rPr lang="sr-Cyrl-CS" sz="2000" smtClean="0">
                <a:solidFill>
                  <a:srgbClr val="FFFF00"/>
                </a:solidFill>
                <a:latin typeface="Arial" charset="0"/>
              </a:rPr>
              <a:t>Таложење </a:t>
            </a:r>
            <a:r>
              <a:rPr lang="sr-Latn-CS" sz="2000" smtClean="0">
                <a:solidFill>
                  <a:srgbClr val="FFFF00"/>
                </a:solidFill>
                <a:latin typeface="Arial" charset="0"/>
              </a:rPr>
              <a:t>VLDL</a:t>
            </a:r>
            <a:r>
              <a:rPr lang="sr-Cyrl-CS" sz="2000" smtClean="0">
                <a:solidFill>
                  <a:srgbClr val="FFFF00"/>
                </a:solidFill>
                <a:latin typeface="Arial" charset="0"/>
              </a:rPr>
              <a:t> и </a:t>
            </a:r>
            <a:r>
              <a:rPr lang="sr-Latn-CS" sz="2000" smtClean="0">
                <a:solidFill>
                  <a:srgbClr val="FFFF00"/>
                </a:solidFill>
                <a:latin typeface="Arial" charset="0"/>
              </a:rPr>
              <a:t>LDL </a:t>
            </a:r>
            <a:r>
              <a:rPr lang="sr-Cyrl-CS" sz="2000" smtClean="0">
                <a:solidFill>
                  <a:srgbClr val="FFFF00"/>
                </a:solidFill>
                <a:latin typeface="Arial" charset="0"/>
              </a:rPr>
              <a:t>+ ензимска метода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sr-Cyrl-CS" sz="2000" smtClean="0">
                <a:solidFill>
                  <a:srgbClr val="FFFF00"/>
                </a:solidFill>
                <a:latin typeface="Arial" charset="0"/>
              </a:rPr>
              <a:t>       </a:t>
            </a:r>
            <a:r>
              <a:rPr lang="en-US" sz="2000" smtClean="0">
                <a:solidFill>
                  <a:srgbClr val="FFFF00"/>
                </a:solidFill>
                <a:latin typeface="Arial" charset="0"/>
              </a:rPr>
              <a:t>   </a:t>
            </a:r>
            <a:r>
              <a:rPr lang="sr-Cyrl-CS" sz="2000" smtClean="0">
                <a:solidFill>
                  <a:srgbClr val="FFFF00"/>
                </a:solidFill>
                <a:latin typeface="Arial" charset="0"/>
              </a:rPr>
              <a:t> Нормалне вредности</a:t>
            </a:r>
            <a:r>
              <a:rPr lang="en-US" sz="2000" smtClean="0">
                <a:solidFill>
                  <a:srgbClr val="FFFF00"/>
                </a:solidFill>
                <a:latin typeface="Arial" charset="0"/>
              </a:rPr>
              <a:t> &gt; 1,9 </a:t>
            </a:r>
            <a:r>
              <a:rPr lang="sr-Latn-CS" sz="2000" smtClean="0">
                <a:solidFill>
                  <a:srgbClr val="FFFF00"/>
                </a:solidFill>
                <a:latin typeface="Arial" charset="0"/>
              </a:rPr>
              <a:t>mmol</a:t>
            </a:r>
            <a:r>
              <a:rPr lang="en-US" sz="2000" smtClean="0">
                <a:solidFill>
                  <a:srgbClr val="FFFF00"/>
                </a:solidFill>
                <a:latin typeface="Arial" charset="0"/>
              </a:rPr>
              <a:t>/L</a:t>
            </a:r>
            <a:r>
              <a:rPr lang="sr-Cyrl-CS" sz="2000" smtClean="0">
                <a:solidFill>
                  <a:srgbClr val="FFFF00"/>
                </a:solidFill>
                <a:latin typeface="Arial" charset="0"/>
              </a:rPr>
              <a:t> </a:t>
            </a:r>
            <a:endParaRPr lang="en-US" sz="2000" smtClean="0">
              <a:solidFill>
                <a:srgbClr val="FFFF00"/>
              </a:solidFill>
              <a:latin typeface="Arial" charset="0"/>
            </a:endParaRPr>
          </a:p>
          <a:p>
            <a:pPr eaLnBrk="1" hangingPunct="1">
              <a:buFont typeface="Wingdings" pitchFamily="2" charset="2"/>
              <a:buNone/>
              <a:defRPr/>
            </a:pPr>
            <a:r>
              <a:rPr lang="en-US" sz="2000" smtClean="0">
                <a:solidFill>
                  <a:srgbClr val="FFFF00"/>
                </a:solidFill>
                <a:latin typeface="Arial" charset="0"/>
              </a:rPr>
              <a:t>           </a:t>
            </a:r>
            <a:r>
              <a:rPr lang="sr-Cyrl-CS" sz="2000" smtClean="0">
                <a:solidFill>
                  <a:srgbClr val="FFFF00"/>
                </a:solidFill>
                <a:latin typeface="Arial" charset="0"/>
              </a:rPr>
              <a:t>Снижен </a:t>
            </a:r>
            <a:r>
              <a:rPr lang="sr-Latn-CS" sz="2000" smtClean="0">
                <a:solidFill>
                  <a:srgbClr val="FFFF00"/>
                </a:solidFill>
                <a:latin typeface="Arial" charset="0"/>
              </a:rPr>
              <a:t>HDL</a:t>
            </a:r>
            <a:r>
              <a:rPr lang="sr-Cyrl-CS" sz="2000" smtClean="0">
                <a:solidFill>
                  <a:srgbClr val="FFFF00"/>
                </a:solidFill>
                <a:latin typeface="Arial" charset="0"/>
              </a:rPr>
              <a:t>- побећан ризик од коронарне артеријске   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sr-Cyrl-CS" sz="2000" smtClean="0">
                <a:solidFill>
                  <a:srgbClr val="FFFF00"/>
                </a:solidFill>
                <a:latin typeface="Arial" charset="0"/>
              </a:rPr>
              <a:t>           болести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sr-Cyrl-CS" sz="2000" smtClean="0">
                <a:solidFill>
                  <a:srgbClr val="FFFF00"/>
                </a:solidFill>
                <a:latin typeface="Arial" charset="0"/>
              </a:rPr>
              <a:t>        </a:t>
            </a:r>
            <a:r>
              <a:rPr lang="sr-Cyrl-CS" sz="2000" smtClean="0">
                <a:latin typeface="Arial" charset="0"/>
              </a:rPr>
              <a:t>Израчунавање концентрације </a:t>
            </a:r>
            <a:r>
              <a:rPr lang="sr-Latn-CS" sz="2000" smtClean="0">
                <a:latin typeface="Arial" charset="0"/>
              </a:rPr>
              <a:t>LDL </a:t>
            </a:r>
            <a:r>
              <a:rPr lang="sr-Cyrl-CS" sz="2000" smtClean="0">
                <a:latin typeface="Arial" charset="0"/>
              </a:rPr>
              <a:t>холестерола</a:t>
            </a:r>
            <a:r>
              <a:rPr lang="sr-Cyrl-CS" sz="2000" smtClean="0">
                <a:solidFill>
                  <a:srgbClr val="00FFFF"/>
                </a:solidFill>
                <a:latin typeface="Arial" charset="0"/>
              </a:rPr>
              <a:t> 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sr-Cyrl-CS" sz="2000" smtClean="0">
                <a:solidFill>
                  <a:srgbClr val="FFFF00"/>
                </a:solidFill>
                <a:latin typeface="Arial" charset="0"/>
              </a:rPr>
              <a:t>        </a:t>
            </a:r>
            <a:r>
              <a:rPr lang="en-US" sz="2000" smtClean="0">
                <a:solidFill>
                  <a:srgbClr val="FFFF00"/>
                </a:solidFill>
                <a:latin typeface="Arial" charset="0"/>
              </a:rPr>
              <a:t>[</a:t>
            </a:r>
            <a:r>
              <a:rPr lang="sr-Latn-CS" sz="2000" smtClean="0">
                <a:solidFill>
                  <a:srgbClr val="FFFF00"/>
                </a:solidFill>
                <a:latin typeface="Arial" charset="0"/>
              </a:rPr>
              <a:t>LDL</a:t>
            </a:r>
            <a:r>
              <a:rPr lang="en-US" sz="2000" smtClean="0">
                <a:solidFill>
                  <a:srgbClr val="FFFF00"/>
                </a:solidFill>
                <a:latin typeface="Arial" charset="0"/>
              </a:rPr>
              <a:t>]=(</a:t>
            </a:r>
            <a:r>
              <a:rPr lang="sr-Cyrl-CS" sz="2000" smtClean="0">
                <a:solidFill>
                  <a:srgbClr val="FFFF00"/>
                </a:solidFill>
                <a:latin typeface="Arial" charset="0"/>
              </a:rPr>
              <a:t>укупни холестерол – </a:t>
            </a:r>
            <a:r>
              <a:rPr lang="sr-Latn-CS" sz="2000" smtClean="0">
                <a:solidFill>
                  <a:srgbClr val="FFFF00"/>
                </a:solidFill>
                <a:latin typeface="Arial" charset="0"/>
              </a:rPr>
              <a:t>HDL</a:t>
            </a:r>
            <a:r>
              <a:rPr lang="sr-Cyrl-CS" sz="2000" smtClean="0">
                <a:solidFill>
                  <a:srgbClr val="FFFF00"/>
                </a:solidFill>
                <a:latin typeface="Arial" charset="0"/>
              </a:rPr>
              <a:t> – ТАГ)</a:t>
            </a:r>
            <a:r>
              <a:rPr lang="sr-Cyrl-CS" sz="2000" smtClean="0">
                <a:solidFill>
                  <a:srgbClr val="00FFFF"/>
                </a:solidFill>
                <a:latin typeface="Arial" charset="0"/>
              </a:rPr>
              <a:t> </a:t>
            </a:r>
            <a:r>
              <a:rPr lang="en-US" sz="2000" smtClean="0">
                <a:solidFill>
                  <a:srgbClr val="FFFF00"/>
                </a:solidFill>
                <a:latin typeface="Arial" charset="0"/>
              </a:rPr>
              <a:t>/</a:t>
            </a:r>
            <a:r>
              <a:rPr lang="sr-Cyrl-CS" sz="2000" smtClean="0">
                <a:solidFill>
                  <a:srgbClr val="FFFF00"/>
                </a:solidFill>
                <a:latin typeface="Arial" charset="0"/>
              </a:rPr>
              <a:t> 2,2 </a:t>
            </a:r>
            <a:r>
              <a:rPr lang="sr-Latn-CS" sz="2000" smtClean="0">
                <a:solidFill>
                  <a:srgbClr val="FFFF00"/>
                </a:solidFill>
                <a:latin typeface="Arial" charset="0"/>
              </a:rPr>
              <a:t>mmol</a:t>
            </a:r>
            <a:r>
              <a:rPr lang="en-US" sz="2000" smtClean="0">
                <a:solidFill>
                  <a:srgbClr val="FFFF00"/>
                </a:solidFill>
                <a:latin typeface="Arial" charset="0"/>
              </a:rPr>
              <a:t>/L</a:t>
            </a:r>
            <a:r>
              <a:rPr lang="sr-Cyrl-CS" sz="2000" smtClean="0">
                <a:solidFill>
                  <a:srgbClr val="00FFFF"/>
                </a:solidFill>
                <a:latin typeface="Arial" charset="0"/>
              </a:rPr>
              <a:t> 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sr-Cyrl-CS" sz="2000" smtClean="0">
                <a:solidFill>
                  <a:srgbClr val="00FFFF"/>
                </a:solidFill>
                <a:latin typeface="Arial" charset="0"/>
              </a:rPr>
              <a:t>            </a:t>
            </a:r>
            <a:r>
              <a:rPr lang="sr-Cyrl-CS" sz="2000" smtClean="0">
                <a:latin typeface="Arial" charset="0"/>
              </a:rPr>
              <a:t>Повишен </a:t>
            </a:r>
            <a:r>
              <a:rPr lang="sr-Latn-CS" sz="2000" smtClean="0">
                <a:latin typeface="Arial" charset="0"/>
              </a:rPr>
              <a:t>LDL</a:t>
            </a:r>
            <a:r>
              <a:rPr lang="sr-Cyrl-CS" sz="2000" smtClean="0">
                <a:latin typeface="Arial" charset="0"/>
              </a:rPr>
              <a:t>- повећан ризик од коронарне артеријске 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sr-Cyrl-CS" sz="2000" smtClean="0">
                <a:latin typeface="Arial" charset="0"/>
              </a:rPr>
              <a:t>            болести</a:t>
            </a:r>
          </a:p>
          <a:p>
            <a:pPr eaLnBrk="1" hangingPunct="1">
              <a:buFont typeface="Wingdings" pitchFamily="2" charset="2"/>
              <a:buNone/>
              <a:defRPr/>
            </a:pPr>
            <a:endParaRPr lang="sr-Cyrl-CS" sz="2000" smtClean="0">
              <a:latin typeface="Arial" charset="0"/>
            </a:endParaRPr>
          </a:p>
          <a:p>
            <a:pPr eaLnBrk="1" hangingPunct="1">
              <a:buFont typeface="Wingdings" pitchFamily="2" charset="2"/>
              <a:buNone/>
              <a:defRPr/>
            </a:pPr>
            <a:endParaRPr lang="en-US" sz="2000" smtClean="0">
              <a:solidFill>
                <a:srgbClr val="FFFF00"/>
              </a:solidFill>
              <a:latin typeface="Arial" charset="0"/>
            </a:endParaRPr>
          </a:p>
        </p:txBody>
      </p:sp>
      <p:pic>
        <p:nvPicPr>
          <p:cNvPr id="108548" name="Picture 4" descr="LIPIDKUGLA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55650" y="692150"/>
            <a:ext cx="688975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8549" name="Picture 5" descr="LIPIDKUGLA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55650" y="1700213"/>
            <a:ext cx="688975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8550" name="Picture 6" descr="LIPIDKUGLA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4213" y="2781300"/>
            <a:ext cx="688975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8551" name="Picture 7" descr="LIPIDKUGLA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4213" y="3933825"/>
            <a:ext cx="688975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85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85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85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85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85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85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85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85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70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endParaRPr lang="en-US" smtClean="0"/>
          </a:p>
        </p:txBody>
      </p:sp>
      <p:pic>
        <p:nvPicPr>
          <p:cNvPr id="79875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387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9876" name="Picture 4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0" y="3886200"/>
            <a:ext cx="9144000" cy="2971800"/>
          </a:xfrm>
          <a:noFill/>
        </p:spPr>
      </p:pic>
    </p:spTree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685800" y="228600"/>
            <a:ext cx="7772400" cy="1143000"/>
          </a:xfrm>
        </p:spPr>
        <p:txBody>
          <a:bodyPr/>
          <a:lstStyle/>
          <a:p>
            <a:pPr eaLnBrk="1" hangingPunct="1">
              <a:defRPr/>
            </a:pPr>
            <a:r>
              <a:rPr lang="sr-Cyrl-CS" b="0" smtClean="0">
                <a:solidFill>
                  <a:srgbClr val="FFFF00"/>
                </a:solidFill>
                <a:latin typeface="Arial" charset="0"/>
              </a:rPr>
              <a:t>ХОЛЕСТЕРОЛ...</a:t>
            </a:r>
            <a:endParaRPr lang="en-US" b="0" smtClean="0">
              <a:solidFill>
                <a:srgbClr val="FFFF00"/>
              </a:solidFill>
              <a:latin typeface="Arial" charset="0"/>
            </a:endParaRPr>
          </a:p>
        </p:txBody>
      </p:sp>
      <p:sp>
        <p:nvSpPr>
          <p:cNvPr id="1105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5791200"/>
            <a:ext cx="9144000" cy="838200"/>
          </a:xfrm>
        </p:spPr>
        <p:txBody>
          <a:bodyPr/>
          <a:lstStyle/>
          <a:p>
            <a:pPr algn="ctr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sr-Cyrl-CS" sz="2000" b="1" smtClean="0">
                <a:latin typeface="Arial" charset="0"/>
              </a:rPr>
              <a:t>Није ни ДОБАР...</a:t>
            </a:r>
            <a:r>
              <a:rPr lang="sr-Cyrl-CS" sz="2000" b="1" smtClean="0">
                <a:solidFill>
                  <a:srgbClr val="00FF00"/>
                </a:solidFill>
                <a:latin typeface="Arial" charset="0"/>
              </a:rPr>
              <a:t> </a:t>
            </a:r>
            <a:r>
              <a:rPr lang="sr-Cyrl-CS" sz="2000" b="1" smtClean="0">
                <a:solidFill>
                  <a:srgbClr val="FFFF00"/>
                </a:solidFill>
                <a:latin typeface="Arial" charset="0"/>
              </a:rPr>
              <a:t>ни ЛОШ...</a:t>
            </a:r>
          </a:p>
          <a:p>
            <a:pPr algn="ctr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sr-Cyrl-CS" sz="2000" b="1" smtClean="0">
                <a:latin typeface="Arial" charset="0"/>
              </a:rPr>
              <a:t>Зависиће од тога како се хранимо и колико смо физички активни!!!</a:t>
            </a:r>
            <a:endParaRPr lang="en-US" sz="2000" b="1" smtClean="0">
              <a:latin typeface="Arial" charset="0"/>
            </a:endParaRPr>
          </a:p>
        </p:txBody>
      </p:sp>
      <p:pic>
        <p:nvPicPr>
          <p:cNvPr id="80900" name="Picture 4" descr="Cholesterol%20goes%20on%20trial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24000" y="1524000"/>
            <a:ext cx="5903913" cy="401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endParaRPr lang="en-US" smtClean="0"/>
          </a:p>
        </p:txBody>
      </p:sp>
      <p:sp>
        <p:nvSpPr>
          <p:cNvPr id="1126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en-US" smtClean="0"/>
          </a:p>
        </p:txBody>
      </p:sp>
      <p:pic>
        <p:nvPicPr>
          <p:cNvPr id="81924" name="Picture 4" descr="MetabolismL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6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endParaRPr lang="en-US" smtClean="0"/>
          </a:p>
        </p:txBody>
      </p:sp>
      <p:sp>
        <p:nvSpPr>
          <p:cNvPr id="1136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en-US" smtClean="0"/>
          </a:p>
        </p:txBody>
      </p:sp>
      <p:pic>
        <p:nvPicPr>
          <p:cNvPr id="82948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ext Box 2"/>
          <p:cNvSpPr>
            <a:spLocks noGrp="1" noChangeArrowheads="1"/>
          </p:cNvSpPr>
          <p:nvPr>
            <p:ph type="title"/>
          </p:nvPr>
        </p:nvSpPr>
        <p:spPr>
          <a:xfrm>
            <a:off x="179388" y="260350"/>
            <a:ext cx="8229600" cy="1143000"/>
          </a:xfrm>
          <a:noFill/>
        </p:spPr>
        <p:txBody>
          <a:bodyPr/>
          <a:lstStyle/>
          <a:p>
            <a:pPr eaLnBrk="1" hangingPunct="1"/>
            <a:r>
              <a:rPr lang="sr-Cyrl-CS" sz="3200" b="0" smtClean="0">
                <a:solidFill>
                  <a:srgbClr val="FFFF00"/>
                </a:solidFill>
                <a:effectLst/>
                <a:latin typeface="Arial" charset="0"/>
              </a:rPr>
              <a:t>ХОЛЕСТЕРОЛ</a:t>
            </a:r>
            <a:r>
              <a:rPr lang="sr-Latn-CS" sz="3200" b="0" smtClean="0">
                <a:effectLst/>
                <a:latin typeface="Arial" charset="0"/>
              </a:rPr>
              <a:t> </a:t>
            </a:r>
            <a:endParaRPr lang="en-US" sz="3200" b="0" smtClean="0">
              <a:effectLst/>
              <a:latin typeface="Arial" charset="0"/>
            </a:endParaRPr>
          </a:p>
        </p:txBody>
      </p:sp>
      <p:pic>
        <p:nvPicPr>
          <p:cNvPr id="10243" name="Picture 3" descr="gallbladder1.jpg">
            <a:hlinkClick r:id="rId3" tooltip="gallbladder1.jpg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651500" y="2178050"/>
            <a:ext cx="3492500" cy="4679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4" name="Picture 4" descr="cu0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84213" y="3228975"/>
            <a:ext cx="4535487" cy="3629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9" name="Text Box 5"/>
          <p:cNvSpPr txBox="1">
            <a:spLocks noChangeArrowheads="1"/>
          </p:cNvSpPr>
          <p:nvPr/>
        </p:nvSpPr>
        <p:spPr bwMode="auto">
          <a:xfrm>
            <a:off x="323850" y="1484313"/>
            <a:ext cx="6276975" cy="1552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defRPr/>
            </a:pPr>
            <a:r>
              <a:rPr lang="sr-Cyrl-CS" sz="24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Холестерол синтетисан </a:t>
            </a:r>
            <a:r>
              <a:rPr lang="sr-Cyrl-CS" sz="240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у јетри</a:t>
            </a:r>
            <a:r>
              <a:rPr lang="sr-Cyrl-CS" sz="24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 се пакује у </a:t>
            </a:r>
          </a:p>
          <a:p>
            <a:pPr>
              <a:defRPr/>
            </a:pPr>
            <a:r>
              <a:rPr lang="sr-Latn-CS" sz="240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VLDL</a:t>
            </a:r>
            <a:r>
              <a:rPr lang="sr-Cyrl-CS" sz="240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 липопротеине</a:t>
            </a:r>
            <a:r>
              <a:rPr lang="sr-Cyrl-CS" sz="24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 и транспортује </a:t>
            </a:r>
          </a:p>
          <a:p>
            <a:pPr>
              <a:defRPr/>
            </a:pPr>
            <a:r>
              <a:rPr lang="sr-Cyrl-CS" sz="24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циркулацијом до периферних ткива</a:t>
            </a:r>
          </a:p>
          <a:p>
            <a:pPr>
              <a:defRPr/>
            </a:pPr>
            <a:r>
              <a:rPr lang="sr-Cyrl-CS" sz="24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(</a:t>
            </a:r>
            <a:r>
              <a:rPr lang="sr-Cyrl-CS" sz="240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мишића, масног ткива).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0" y="1052513"/>
            <a:ext cx="9144000" cy="2592387"/>
          </a:xfrm>
        </p:spPr>
        <p:txBody>
          <a:bodyPr/>
          <a:lstStyle/>
          <a:p>
            <a:pPr eaLnBrk="1" hangingPunct="1">
              <a:defRPr/>
            </a:pPr>
            <a:r>
              <a:rPr lang="sr-Latn-CS" sz="2000" dirty="0" smtClean="0">
                <a:latin typeface="Arial" charset="0"/>
              </a:rPr>
              <a:t>Холестерол садржи </a:t>
            </a:r>
            <a:r>
              <a:rPr lang="sr-Latn-CS" sz="2000" dirty="0" smtClean="0">
                <a:solidFill>
                  <a:srgbClr val="FFFF00"/>
                </a:solidFill>
                <a:latin typeface="Arial" charset="0"/>
              </a:rPr>
              <a:t>27 C атома</a:t>
            </a:r>
            <a:r>
              <a:rPr lang="sr-Latn-CS" sz="2000" dirty="0" smtClean="0">
                <a:latin typeface="Arial" charset="0"/>
              </a:rPr>
              <a:t> и сви потичу из </a:t>
            </a:r>
            <a:r>
              <a:rPr lang="sr-Latn-CS" sz="2000" b="1" u="sng" dirty="0" smtClean="0">
                <a:solidFill>
                  <a:srgbClr val="FFFF00"/>
                </a:solidFill>
                <a:latin typeface="Arial" charset="0"/>
              </a:rPr>
              <a:t>ацетил-CоА</a:t>
            </a:r>
            <a:r>
              <a:rPr lang="en-US" sz="2000" dirty="0" smtClean="0">
                <a:solidFill>
                  <a:srgbClr val="FFFF00"/>
                </a:solidFill>
                <a:latin typeface="Arial" charset="0"/>
              </a:rPr>
              <a:t> </a:t>
            </a:r>
            <a:r>
              <a:rPr lang="sr-Latn-CS" sz="2000" dirty="0" smtClean="0">
                <a:solidFill>
                  <a:srgbClr val="FFFF00"/>
                </a:solidFill>
                <a:latin typeface="Arial" charset="0"/>
              </a:rPr>
              <a:t>(2C)</a:t>
            </a:r>
            <a:r>
              <a:rPr lang="sr-Latn-CS" sz="2000" dirty="0" smtClean="0">
                <a:latin typeface="Arial" charset="0"/>
              </a:rPr>
              <a:t> који највећим делом</a:t>
            </a:r>
            <a:r>
              <a:rPr lang="en-US" sz="2000" dirty="0" smtClean="0">
                <a:latin typeface="Arial" charset="0"/>
              </a:rPr>
              <a:t> </a:t>
            </a:r>
            <a:r>
              <a:rPr lang="sr-Cyrl-CS" sz="2000" dirty="0" smtClean="0">
                <a:latin typeface="Arial" charset="0"/>
              </a:rPr>
              <a:t>настаје:</a:t>
            </a:r>
          </a:p>
          <a:p>
            <a:pPr eaLnBrk="1" hangingPunct="1">
              <a:defRPr/>
            </a:pPr>
            <a:r>
              <a:rPr lang="sr-Cyrl-CS" sz="2000" dirty="0" smtClean="0">
                <a:latin typeface="Arial" charset="0"/>
              </a:rPr>
              <a:t> 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β</a:t>
            </a:r>
            <a:r>
              <a:rPr lang="sr-Cyrl-C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-оксидацијом масних киселина у митохондријама, </a:t>
            </a:r>
          </a:p>
          <a:p>
            <a:pPr eaLnBrk="1" hangingPunct="1">
              <a:defRPr/>
            </a:pPr>
            <a:r>
              <a:rPr lang="sr-Cyrl-C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оксидацијом кетогених амино-киселина (лизин и леуцин) и </a:t>
            </a:r>
          </a:p>
          <a:p>
            <a:pPr eaLnBrk="1" hangingPunct="1">
              <a:defRPr/>
            </a:pPr>
            <a:r>
              <a:rPr lang="sr-Cyrl-C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разградњом глукозе до пирувата и следственом оксидативном декарбоксилацијом на PDH комплексу у матриксу митохондрија</a:t>
            </a:r>
            <a:r>
              <a:rPr lang="sr-Cyrl-CS" sz="2000" dirty="0" smtClean="0"/>
              <a:t>.</a:t>
            </a:r>
            <a:endParaRPr lang="en-US" sz="2000" dirty="0" smtClean="0">
              <a:solidFill>
                <a:srgbClr val="FFFF00"/>
              </a:solidFill>
              <a:latin typeface="Comic Sans MS" pitchFamily="66" charset="0"/>
            </a:endParaRPr>
          </a:p>
          <a:p>
            <a:pPr eaLnBrk="1" hangingPunct="1">
              <a:defRPr/>
            </a:pPr>
            <a:endParaRPr lang="en-US" sz="2000" dirty="0" smtClean="0">
              <a:latin typeface="Comic Sans MS" pitchFamily="66" charset="0"/>
            </a:endParaRPr>
          </a:p>
        </p:txBody>
      </p:sp>
      <p:sp>
        <p:nvSpPr>
          <p:cNvPr id="18435" name="Text Box 3"/>
          <p:cNvSpPr txBox="1">
            <a:spLocks noChangeArrowheads="1"/>
          </p:cNvSpPr>
          <p:nvPr/>
        </p:nvSpPr>
        <p:spPr bwMode="auto">
          <a:xfrm>
            <a:off x="1619250" y="188913"/>
            <a:ext cx="6007100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defRPr/>
            </a:pPr>
            <a:r>
              <a:rPr lang="sr-Cyrl-CS" sz="3200" b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Синтеза холестерола у јетри</a:t>
            </a:r>
          </a:p>
        </p:txBody>
      </p:sp>
      <p:pic>
        <p:nvPicPr>
          <p:cNvPr id="11268" name="Picture 4" descr="AcetylCoA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59338" y="3340100"/>
            <a:ext cx="3529012" cy="3238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9" name="Picture 5" descr="Picture of Cholesterol ">
            <a:hlinkClick r:id="rId4" action="ppaction://hlinkfile"/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87413" y="3333750"/>
            <a:ext cx="3324225" cy="319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tream">
  <a:themeElements>
    <a:clrScheme name="Stream 1">
      <a:dk1>
        <a:srgbClr val="000514"/>
      </a:dk1>
      <a:lt1>
        <a:srgbClr val="FFFFFF"/>
      </a:lt1>
      <a:dk2>
        <a:srgbClr val="003399"/>
      </a:dk2>
      <a:lt2>
        <a:srgbClr val="E5E5FF"/>
      </a:lt2>
      <a:accent1>
        <a:srgbClr val="0099CC"/>
      </a:accent1>
      <a:accent2>
        <a:srgbClr val="A886E0"/>
      </a:accent2>
      <a:accent3>
        <a:srgbClr val="AAADCA"/>
      </a:accent3>
      <a:accent4>
        <a:srgbClr val="DADADA"/>
      </a:accent4>
      <a:accent5>
        <a:srgbClr val="AACAE2"/>
      </a:accent5>
      <a:accent6>
        <a:srgbClr val="9879CB"/>
      </a:accent6>
      <a:hlink>
        <a:srgbClr val="FFCC00"/>
      </a:hlink>
      <a:folHlink>
        <a:srgbClr val="FFFFCC"/>
      </a:folHlink>
    </a:clrScheme>
    <a:fontScheme name="Stream">
      <a:majorFont>
        <a:latin typeface="Garamond"/>
        <a:ea typeface=""/>
        <a:cs typeface="Arial"/>
      </a:majorFont>
      <a:minorFont>
        <a:latin typeface="Garamond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Stream 1">
        <a:dk1>
          <a:srgbClr val="000514"/>
        </a:dk1>
        <a:lt1>
          <a:srgbClr val="FFFFFF"/>
        </a:lt1>
        <a:dk2>
          <a:srgbClr val="003399"/>
        </a:dk2>
        <a:lt2>
          <a:srgbClr val="E5E5FF"/>
        </a:lt2>
        <a:accent1>
          <a:srgbClr val="0099CC"/>
        </a:accent1>
        <a:accent2>
          <a:srgbClr val="A886E0"/>
        </a:accent2>
        <a:accent3>
          <a:srgbClr val="AAADCA"/>
        </a:accent3>
        <a:accent4>
          <a:srgbClr val="DADADA"/>
        </a:accent4>
        <a:accent5>
          <a:srgbClr val="AACAE2"/>
        </a:accent5>
        <a:accent6>
          <a:srgbClr val="9879CB"/>
        </a:accent6>
        <a:hlink>
          <a:srgbClr val="FFCC00"/>
        </a:hlink>
        <a:folHlink>
          <a:srgbClr val="FFFF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2">
        <a:dk1>
          <a:srgbClr val="3E3E5C"/>
        </a:dk1>
        <a:lt1>
          <a:srgbClr val="FFFFFF"/>
        </a:lt1>
        <a:dk2>
          <a:srgbClr val="666699"/>
        </a:dk2>
        <a:lt2>
          <a:srgbClr val="DFDFE9"/>
        </a:lt2>
        <a:accent1>
          <a:srgbClr val="CC66FF"/>
        </a:accent1>
        <a:accent2>
          <a:srgbClr val="679ACD"/>
        </a:accent2>
        <a:accent3>
          <a:srgbClr val="B8B8CA"/>
        </a:accent3>
        <a:accent4>
          <a:srgbClr val="DADADA"/>
        </a:accent4>
        <a:accent5>
          <a:srgbClr val="E2B8FF"/>
        </a:accent5>
        <a:accent6>
          <a:srgbClr val="5D8BBA"/>
        </a:accent6>
        <a:hlink>
          <a:srgbClr val="CCEC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3">
        <a:dk1>
          <a:srgbClr val="2A5400"/>
        </a:dk1>
        <a:lt1>
          <a:srgbClr val="FFFFFF"/>
        </a:lt1>
        <a:dk2>
          <a:srgbClr val="4A9400"/>
        </a:dk2>
        <a:lt2>
          <a:srgbClr val="BAE8BA"/>
        </a:lt2>
        <a:accent1>
          <a:srgbClr val="33CC33"/>
        </a:accent1>
        <a:accent2>
          <a:srgbClr val="99CC00"/>
        </a:accent2>
        <a:accent3>
          <a:srgbClr val="B1C8AA"/>
        </a:accent3>
        <a:accent4>
          <a:srgbClr val="DADADA"/>
        </a:accent4>
        <a:accent5>
          <a:srgbClr val="ADE2AD"/>
        </a:accent5>
        <a:accent6>
          <a:srgbClr val="8AB900"/>
        </a:accent6>
        <a:hlink>
          <a:srgbClr val="99FF33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4">
        <a:dk1>
          <a:srgbClr val="000000"/>
        </a:dk1>
        <a:lt1>
          <a:srgbClr val="FFFFFF"/>
        </a:lt1>
        <a:dk2>
          <a:srgbClr val="51596D"/>
        </a:dk2>
        <a:lt2>
          <a:srgbClr val="DDDDDD"/>
        </a:lt2>
        <a:accent1>
          <a:srgbClr val="787E8A"/>
        </a:accent1>
        <a:accent2>
          <a:srgbClr val="339966"/>
        </a:accent2>
        <a:accent3>
          <a:srgbClr val="B3B5BA"/>
        </a:accent3>
        <a:accent4>
          <a:srgbClr val="DADADA"/>
        </a:accent4>
        <a:accent5>
          <a:srgbClr val="BEC0C4"/>
        </a:accent5>
        <a:accent6>
          <a:srgbClr val="2D8A5C"/>
        </a:accent6>
        <a:hlink>
          <a:srgbClr val="00FFFF"/>
        </a:hlink>
        <a:folHlink>
          <a:srgbClr val="74B6D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5">
        <a:dk1>
          <a:srgbClr val="5C1F00"/>
        </a:dk1>
        <a:lt1>
          <a:srgbClr val="FFFFFF"/>
        </a:lt1>
        <a:dk2>
          <a:srgbClr val="8C0000"/>
        </a:dk2>
        <a:lt2>
          <a:srgbClr val="DFD293"/>
        </a:lt2>
        <a:accent1>
          <a:srgbClr val="FF6845"/>
        </a:accent1>
        <a:accent2>
          <a:srgbClr val="BE7960"/>
        </a:accent2>
        <a:accent3>
          <a:srgbClr val="C5AAAA"/>
        </a:accent3>
        <a:accent4>
          <a:srgbClr val="DADADA"/>
        </a:accent4>
        <a:accent5>
          <a:srgbClr val="FFB9B0"/>
        </a:accent5>
        <a:accent6>
          <a:srgbClr val="AC6D56"/>
        </a:accent6>
        <a:hlink>
          <a:srgbClr val="FFFF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6">
        <a:dk1>
          <a:srgbClr val="5E4444"/>
        </a:dk1>
        <a:lt1>
          <a:srgbClr val="F7F3F3"/>
        </a:lt1>
        <a:dk2>
          <a:srgbClr val="8A6362"/>
        </a:dk2>
        <a:lt2>
          <a:srgbClr val="D8C1BA"/>
        </a:lt2>
        <a:accent1>
          <a:srgbClr val="CC6600"/>
        </a:accent1>
        <a:accent2>
          <a:srgbClr val="C16059"/>
        </a:accent2>
        <a:accent3>
          <a:srgbClr val="C4B7B7"/>
        </a:accent3>
        <a:accent4>
          <a:srgbClr val="D3D0D0"/>
        </a:accent4>
        <a:accent5>
          <a:srgbClr val="E2B8AA"/>
        </a:accent5>
        <a:accent6>
          <a:srgbClr val="AF5650"/>
        </a:accent6>
        <a:hlink>
          <a:srgbClr val="FFCC00"/>
        </a:hlink>
        <a:folHlink>
          <a:srgbClr val="CBB55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7">
        <a:dk1>
          <a:srgbClr val="7F6737"/>
        </a:dk1>
        <a:lt1>
          <a:srgbClr val="FFFFFF"/>
        </a:lt1>
        <a:dk2>
          <a:srgbClr val="BFA673"/>
        </a:dk2>
        <a:lt2>
          <a:srgbClr val="E6E3AA"/>
        </a:lt2>
        <a:accent1>
          <a:srgbClr val="FFCC00"/>
        </a:accent1>
        <a:accent2>
          <a:srgbClr val="808000"/>
        </a:accent2>
        <a:accent3>
          <a:srgbClr val="DCD0BC"/>
        </a:accent3>
        <a:accent4>
          <a:srgbClr val="DADADA"/>
        </a:accent4>
        <a:accent5>
          <a:srgbClr val="FFE2AA"/>
        </a:accent5>
        <a:accent6>
          <a:srgbClr val="737300"/>
        </a:accent6>
        <a:hlink>
          <a:srgbClr val="784700"/>
        </a:hlink>
        <a:folHlink>
          <a:srgbClr val="9A72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8">
        <a:dk1>
          <a:srgbClr val="4B2500"/>
        </a:dk1>
        <a:lt1>
          <a:srgbClr val="F9F0D3"/>
        </a:lt1>
        <a:dk2>
          <a:srgbClr val="A69564"/>
        </a:dk2>
        <a:lt2>
          <a:srgbClr val="EFDEAF"/>
        </a:lt2>
        <a:accent1>
          <a:srgbClr val="FFFFE3"/>
        </a:accent1>
        <a:accent2>
          <a:srgbClr val="BFBFA7"/>
        </a:accent2>
        <a:accent3>
          <a:srgbClr val="FBF6E6"/>
        </a:accent3>
        <a:accent4>
          <a:srgbClr val="3F1E00"/>
        </a:accent4>
        <a:accent5>
          <a:srgbClr val="FFFFEF"/>
        </a:accent5>
        <a:accent6>
          <a:srgbClr val="ADAD97"/>
        </a:accent6>
        <a:hlink>
          <a:srgbClr val="7B6D47"/>
        </a:hlink>
        <a:folHlink>
          <a:srgbClr val="A99D2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ream 9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CECFF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E2F4FF"/>
        </a:accent5>
        <a:accent6>
          <a:srgbClr val="2D2D8A"/>
        </a:accent6>
        <a:hlink>
          <a:srgbClr val="6600FF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Stream</Template>
  <TotalTime>633</TotalTime>
  <Words>4707</Words>
  <Application>Microsoft Office PowerPoint</Application>
  <PresentationFormat>On-screen Show (4:3)</PresentationFormat>
  <Paragraphs>753</Paragraphs>
  <Slides>79</Slides>
  <Notes>30</Notes>
  <HiddenSlides>0</HiddenSlides>
  <MMClips>0</MMClips>
  <ScaleCrop>false</ScaleCrop>
  <HeadingPairs>
    <vt:vector size="8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79</vt:i4>
      </vt:variant>
    </vt:vector>
  </HeadingPairs>
  <TitlesOfParts>
    <vt:vector size="90" baseType="lpstr">
      <vt:lpstr>Arial</vt:lpstr>
      <vt:lpstr>Calibri</vt:lpstr>
      <vt:lpstr>Comic Sans MS</vt:lpstr>
      <vt:lpstr>Garamond</vt:lpstr>
      <vt:lpstr>Symbol</vt:lpstr>
      <vt:lpstr>Tahoma</vt:lpstr>
      <vt:lpstr>Times New Roman</vt:lpstr>
      <vt:lpstr>Wingdings</vt:lpstr>
      <vt:lpstr>YUVogueB</vt:lpstr>
      <vt:lpstr>Stream</vt:lpstr>
      <vt:lpstr>Document</vt:lpstr>
      <vt:lpstr>ФАКУЛТЕТ МЕДИЦИНСКИХ НАУКА КРАГУЈЕВАЦ ИАСМ, Б3, осма недеља Катедра за медицинску биохемију </vt:lpstr>
      <vt:lpstr>ХОЛЕСТЕРОЛ</vt:lpstr>
      <vt:lpstr>PowerPoint Presentation</vt:lpstr>
      <vt:lpstr>ХОЛЕСТЕРОЛ</vt:lpstr>
      <vt:lpstr>PowerPoint Presentation</vt:lpstr>
      <vt:lpstr>PowerPoint Presentation</vt:lpstr>
      <vt:lpstr>ХОЛЕСТЕРОЛ </vt:lpstr>
      <vt:lpstr>ХОЛЕСТЕРОЛ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РЕГУЛАЦИЈА СИНТЕЗЕ ХОЛЕСТЕРОЛА РЕГУЛАЦИЈА HMG-CoА РЕДУКТАЗЕ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Судбина жучних соли</vt:lpstr>
      <vt:lpstr>PowerPoint Presentation</vt:lpstr>
      <vt:lpstr>PowerPoint Presentation</vt:lpstr>
      <vt:lpstr>PowerPoint Presentation</vt:lpstr>
      <vt:lpstr>PowerPoint Presentation</vt:lpstr>
      <vt:lpstr>Синтеза глицерофосфолипида </vt:lpstr>
      <vt:lpstr>PowerPoint Presentation</vt:lpstr>
      <vt:lpstr>Синтеза глицерофосфолипида </vt:lpstr>
      <vt:lpstr>PowerPoint Presentation</vt:lpstr>
      <vt:lpstr>PowerPoint Presentation</vt:lpstr>
      <vt:lpstr>Синтеза фосфатидил-етаноламина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ЛИПИДИ-структурна подела </vt:lpstr>
      <vt:lpstr>МАСНЕ КИСЕЛИНЕ</vt:lpstr>
      <vt:lpstr>МАСНЕ КИСЕЛИНЕ</vt:lpstr>
      <vt:lpstr>МАСНЕ КИСЕЛИНЕ</vt:lpstr>
      <vt:lpstr>ТРИАЦИЛГЛИЦЕРОЛИ</vt:lpstr>
      <vt:lpstr>ТРИАЦИЛГЛИЦЕРОЛИ- функција у организму</vt:lpstr>
      <vt:lpstr>   ФОСФОЛИПИДИ</vt:lpstr>
      <vt:lpstr>ФОСФОЛИПИДИ</vt:lpstr>
      <vt:lpstr>СТЕРОИДИ</vt:lpstr>
      <vt:lpstr>ФУНКЦИЈЕ ЛИПИДА У ОРГАНИЗМУ</vt:lpstr>
      <vt:lpstr>ЛИПОПРОТЕИНИ - комплекси липида и протеина везани нековалентним везама  </vt:lpstr>
      <vt:lpstr>ЛИПОПРОТЕИНИ</vt:lpstr>
      <vt:lpstr>     ХИЛОМИКРОНИ</vt:lpstr>
      <vt:lpstr>PowerPoint Presentation</vt:lpstr>
      <vt:lpstr>PowerPoint Presentation</vt:lpstr>
      <vt:lpstr>PowerPoint Presentation</vt:lpstr>
      <vt:lpstr>ЛИПОПРОТЕИНИ ВЕОМА МАЛЕ ГУСТИНЕ,VLDL ТРЕБА ДА СЕ ЗНА</vt:lpstr>
      <vt:lpstr>PowerPoint Presentation</vt:lpstr>
      <vt:lpstr>PowerPoint Presentation</vt:lpstr>
      <vt:lpstr>    Судбина триацилглицерола из хиломикрона и VLDL</vt:lpstr>
      <vt:lpstr>PowerPoint Presentation</vt:lpstr>
      <vt:lpstr>ЛИПОПРОТЕИНИ СРЕДЊЕ, МАЛЕ И ВЕЛИКЕ  ГУСТИНЕ, IDL, LDL, HDL ТРЕБА ДА СЕ ЗНА</vt:lpstr>
      <vt:lpstr>    ЛИПОПРОТЕИНИ МАЛЕ ГУСТИНЕ, LDL</vt:lpstr>
      <vt:lpstr>РЕЦЕПТОРИ ЗА ЛИПОПРОТЕИНЕ</vt:lpstr>
      <vt:lpstr>       ЛИПОПРОТЕИНИ ВЕЛИКЕ ГУСТИНЕ, HDL</vt:lpstr>
      <vt:lpstr>   Сазревање насцентног HDL и реверзни                       транспорт холестерола</vt:lpstr>
      <vt:lpstr>Примарне хиперлипопротеинемије</vt:lpstr>
      <vt:lpstr>           Секундарне               хиперлипопротеинемије</vt:lpstr>
      <vt:lpstr>PowerPoint Presentation</vt:lpstr>
      <vt:lpstr>PowerPoint Presentation</vt:lpstr>
      <vt:lpstr>ДА ПОНОВИМО : </vt:lpstr>
      <vt:lpstr>LDL</vt:lpstr>
      <vt:lpstr>Одређивање концентрације триацилглицерола (ТАГ)     Ензимска метода: Нормалне вредности 0,5-2 mmol/L </vt:lpstr>
      <vt:lpstr>PowerPoint Presentation</vt:lpstr>
      <vt:lpstr>ХОЛЕСТЕРОЛ...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МЕДИЦИНСКИ ФАКУЛТЕТ КРАГУЈЕВАЦ Интегрисане академске студије медицине Катедра за општу и клиничку биохемију</dc:title>
  <dc:creator>ivan</dc:creator>
  <cp:lastModifiedBy>snskg1</cp:lastModifiedBy>
  <cp:revision>83</cp:revision>
  <dcterms:created xsi:type="dcterms:W3CDTF">2011-09-05T06:55:53Z</dcterms:created>
  <dcterms:modified xsi:type="dcterms:W3CDTF">2022-08-23T10:05:03Z</dcterms:modified>
</cp:coreProperties>
</file>